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87" r:id="rId3"/>
    <p:sldId id="293" r:id="rId4"/>
    <p:sldId id="297" r:id="rId5"/>
    <p:sldId id="296" r:id="rId6"/>
    <p:sldId id="294" r:id="rId7"/>
    <p:sldId id="290" r:id="rId8"/>
    <p:sldId id="269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F8"/>
    <a:srgbClr val="2765B2"/>
    <a:srgbClr val="E4E155"/>
    <a:srgbClr val="BDBD21"/>
    <a:srgbClr val="B2CB7F"/>
    <a:srgbClr val="D08806"/>
    <a:srgbClr val="F9B233"/>
    <a:srgbClr val="F1EFA3"/>
    <a:srgbClr val="F29D92"/>
    <a:srgbClr val="E74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5CDE2-AA09-4E6A-8B24-C8876669A03A}" v="113" dt="2025-06-06T09:31:37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95" d="100"/>
          <a:sy n="95" d="100"/>
        </p:scale>
        <p:origin x="1619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C0A6-175E-46F7-B789-B8182D5BC986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E9B2F-FB45-4DAB-8944-B1B71F7A42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3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E9B2F-FB45-4DAB-8944-B1B71F7A42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9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7A573-6924-3E5E-B82D-473564624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2B9DAD-3219-974E-30FC-490722878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59598AB-79D3-F0F5-4169-E4D11F661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B77BC9-1EF9-FD5C-D583-C398DDD97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E9B2F-FB45-4DAB-8944-B1B71F7A42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9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E9B2F-FB45-4DAB-8944-B1B71F7A42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277637-40B8-4169-A120-B5C6D4EEE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BD30865-6E64-4E69-9FB6-DF3B97962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F9B9D57-2AAE-4437-903C-F48AE766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850106"/>
          </a:xfrm>
        </p:spPr>
        <p:txBody>
          <a:bodyPr>
            <a:noAutofit/>
          </a:bodyPr>
          <a:lstStyle/>
          <a:p>
            <a:b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PROGETTI EUROPEI</a:t>
            </a:r>
            <a:b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it-I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580D8AC-46FD-40BB-B48E-9C74B3545E22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Collegio dei Docenti</a:t>
            </a: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13/06/2025</a:t>
            </a:r>
          </a:p>
        </p:txBody>
      </p:sp>
    </p:spTree>
    <p:extLst>
      <p:ext uri="{BB962C8B-B14F-4D97-AF65-F5344CB8AC3E}">
        <p14:creationId xmlns:p14="http://schemas.microsoft.com/office/powerpoint/2010/main" val="2114018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1EEBFD-FBCD-4A42-9E0C-BB5E1B935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5DA2B3-A0E0-4828-B359-4958556FE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F58DF73-25D4-2EE2-8027-7F51C3B5E64E}"/>
              </a:ext>
            </a:extLst>
          </p:cNvPr>
          <p:cNvSpPr txBox="1"/>
          <p:nvPr/>
        </p:nvSpPr>
        <p:spPr>
          <a:xfrm>
            <a:off x="539552" y="1285885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ACCREDITAMENTO 2023 - 2027</a:t>
            </a:r>
          </a:p>
          <a:p>
            <a:pPr marL="285750" indent="-285750" algn="ctr">
              <a:buFontTx/>
              <a:buChar char="-"/>
            </a:pPr>
            <a:r>
              <a:rPr lang="it-IT" sz="2400" dirty="0"/>
              <a:t>MOBILITÀ 2023 – TERMINE 31 MAGGIO 2025</a:t>
            </a:r>
          </a:p>
          <a:p>
            <a:pPr marL="285750" indent="-285750" algn="ctr">
              <a:buFontTx/>
              <a:buChar char="-"/>
            </a:pPr>
            <a:r>
              <a:rPr lang="it-IT" sz="2400" dirty="0"/>
              <a:t>MOBILITÀ 2024 – TERMINE 31 AGOSTO 2025</a:t>
            </a:r>
          </a:p>
          <a:p>
            <a:pPr marL="285750" indent="-285750" algn="ctr">
              <a:buFontTx/>
              <a:buChar char="-"/>
            </a:pPr>
            <a:r>
              <a:rPr lang="it-IT" sz="2400" dirty="0"/>
              <a:t>MOBILITÀ PNRR 2023 e 2024 – TERMINE 31 DICEMBRE 2025</a:t>
            </a:r>
          </a:p>
          <a:p>
            <a:pPr marL="285750" indent="-285750" algn="ctr">
              <a:buFontTx/>
              <a:buChar char="-"/>
            </a:pPr>
            <a:endParaRPr lang="it-IT" sz="2400" dirty="0"/>
          </a:p>
          <a:p>
            <a:pPr marL="285750" indent="-285750" algn="ctr">
              <a:buFontTx/>
              <a:buChar char="-"/>
            </a:pPr>
            <a:endParaRPr lang="it-IT" sz="2400" dirty="0"/>
          </a:p>
          <a:p>
            <a:pPr algn="ctr"/>
            <a:r>
              <a:rPr lang="it-IT" sz="3200" b="1" dirty="0"/>
              <a:t>PROGETTO VET CON FORMACAMERE</a:t>
            </a:r>
          </a:p>
          <a:p>
            <a:pPr algn="ctr"/>
            <a:endParaRPr lang="it-IT" sz="2400" b="1" dirty="0"/>
          </a:p>
          <a:p>
            <a:pPr algn="ctr"/>
            <a:endParaRPr lang="it-IT" sz="2400" b="1" dirty="0"/>
          </a:p>
          <a:p>
            <a:pPr algn="ctr"/>
            <a:r>
              <a:rPr lang="it-IT" sz="3200" b="1" dirty="0"/>
              <a:t>PROGETTO UNI-T ACADEMY</a:t>
            </a:r>
          </a:p>
        </p:txBody>
      </p:sp>
    </p:spTree>
    <p:extLst>
      <p:ext uri="{BB962C8B-B14F-4D97-AF65-F5344CB8AC3E}">
        <p14:creationId xmlns:p14="http://schemas.microsoft.com/office/powerpoint/2010/main" val="3415356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vestiti, calzature, uomo, persona&#10;&#10;Descrizione generata automaticamente">
            <a:extLst>
              <a:ext uri="{FF2B5EF4-FFF2-40B4-BE49-F238E27FC236}">
                <a16:creationId xmlns:a16="http://schemas.microsoft.com/office/drawing/2014/main" id="{111B8D6F-6EFF-3703-280D-21A4C3F03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ERASMUS ACCREDITAMENTO 2023/2027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4370587" y="3664542"/>
            <a:ext cx="4769933" cy="3495939"/>
            <a:chOff x="254040" y="2308644"/>
            <a:chExt cx="4765778" cy="2717870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4040" y="2308644"/>
              <a:ext cx="4697162" cy="2454957"/>
              <a:chOff x="1061223" y="4506420"/>
              <a:chExt cx="4892242" cy="3543115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228554" y="4506420"/>
                <a:ext cx="4724911" cy="3543115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E6B05D-3F8B-4ABF-3717-2FFCADADFC4D}"/>
                  </a:ext>
                </a:extLst>
              </p:cNvPr>
              <p:cNvSpPr txBox="1"/>
              <p:nvPr/>
            </p:nvSpPr>
            <p:spPr>
              <a:xfrm>
                <a:off x="2365337" y="5855984"/>
                <a:ext cx="2160240" cy="2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485834" y="2370543"/>
              <a:ext cx="4533984" cy="26559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u="sng" dirty="0"/>
                <a:t>MOBILITÀ DA SVOLGERE </a:t>
              </a:r>
            </a:p>
            <a:p>
              <a:pPr algn="ctr"/>
              <a:r>
                <a:rPr lang="it-IT" b="1" u="sng" dirty="0"/>
                <a:t>ENTRO 31 DICEMBRE 2025</a:t>
              </a:r>
            </a:p>
            <a:p>
              <a:pPr algn="ctr"/>
              <a:endParaRPr lang="it-IT" b="1" u="sng" dirty="0"/>
            </a:p>
            <a:p>
              <a:pPr algn="ctr"/>
              <a:r>
                <a:rPr lang="it-IT" b="1" u="sng" dirty="0"/>
                <a:t>JOB SHADOWING</a:t>
              </a: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dirty="0"/>
                <a:t>9 MOBILITÀ</a:t>
              </a:r>
            </a:p>
            <a:p>
              <a:pPr algn="ctr"/>
              <a:r>
                <a:rPr lang="it-IT" dirty="0"/>
                <a:t>NORVEGIA – SPAGNA –GERMANIA - FRANCIA </a:t>
              </a: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b="1" u="sng" dirty="0"/>
                <a:t>COURSE AND TRAINING</a:t>
              </a:r>
            </a:p>
            <a:p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dirty="0"/>
                <a:t>5 CORSI </a:t>
              </a:r>
            </a:p>
            <a:p>
              <a:endParaRPr lang="it-IT" dirty="0"/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59457" y="2131419"/>
            <a:ext cx="4303052" cy="5406240"/>
            <a:chOff x="505083" y="3651160"/>
            <a:chExt cx="5204532" cy="343827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505083" y="3651160"/>
              <a:ext cx="5204532" cy="2987131"/>
              <a:chOff x="5087729" y="4413749"/>
              <a:chExt cx="2936830" cy="1819370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087729" y="4413749"/>
                <a:ext cx="2880000" cy="1819370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858975" y="3683550"/>
              <a:ext cx="4595567" cy="340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u="sng" dirty="0"/>
                <a:t>MOBILITÀ SVOLTE</a:t>
              </a:r>
            </a:p>
            <a:p>
              <a:pPr algn="ctr"/>
              <a:endParaRPr lang="it-IT" b="1" u="sng" dirty="0"/>
            </a:p>
            <a:p>
              <a:pPr algn="ctr"/>
              <a:r>
                <a:rPr lang="it-IT" b="1" u="sng" dirty="0"/>
                <a:t>JOB SHADOWING</a:t>
              </a: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dirty="0"/>
                <a:t>6 MOBILITÀ IN USCITA </a:t>
              </a:r>
            </a:p>
            <a:p>
              <a:pPr algn="ctr"/>
              <a:r>
                <a:rPr lang="it-IT" dirty="0"/>
                <a:t>FRANCIA – SPAGNA – GERMANIA - NORVEGIA</a:t>
              </a: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dirty="0"/>
                <a:t>13 MOBILITÀ IN ENTRATA </a:t>
              </a:r>
            </a:p>
            <a:p>
              <a:pPr algn="ctr"/>
              <a:r>
                <a:rPr lang="it-IT" dirty="0"/>
                <a:t>ROMANIA – SPAGNA – POLONIA - NORVEGIA</a:t>
              </a:r>
            </a:p>
            <a:p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b="1" u="sng" dirty="0"/>
                <a:t>COURSE AND TRAINING</a:t>
              </a:r>
            </a:p>
            <a:p>
              <a:endParaRPr lang="it-IT" b="1" u="sng" dirty="0"/>
            </a:p>
            <a:p>
              <a:pPr algn="ctr"/>
              <a:r>
                <a:rPr lang="it-IT" dirty="0"/>
                <a:t>2 CORSI DI LINGUA A DUBLINO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 algn="ctr">
                <a:buFont typeface="+mj-lt"/>
                <a:buAutoNum type="arabicPeriod"/>
              </a:pPr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210806" y="1102924"/>
            <a:ext cx="4163446" cy="442674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MOBILITÀ DOCENTI</a:t>
            </a:r>
          </a:p>
        </p:txBody>
      </p:sp>
    </p:spTree>
    <p:extLst>
      <p:ext uri="{BB962C8B-B14F-4D97-AF65-F5344CB8AC3E}">
        <p14:creationId xmlns:p14="http://schemas.microsoft.com/office/powerpoint/2010/main" val="30275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E1670-CDE8-F251-0687-8D257078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vestiti, calzature, uomo, persona&#10;&#10;Descrizione generata automaticamente">
            <a:extLst>
              <a:ext uri="{FF2B5EF4-FFF2-40B4-BE49-F238E27FC236}">
                <a16:creationId xmlns:a16="http://schemas.microsoft.com/office/drawing/2014/main" id="{55A895EA-00AD-AE83-ACB0-B47B9083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A15836-7257-A4B3-A792-5E692850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ERASMUS ACCREDITAMENTO 2023/2027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72CBD7-B262-37A4-0E60-378DCE023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31F22D-CF35-ECBD-5066-4B920B0A2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6FB66B-611F-4C7D-6250-EF0CF4C69EB2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DB09B6D3-2F96-5EEC-121A-4FC8CD4AF395}"/>
              </a:ext>
            </a:extLst>
          </p:cNvPr>
          <p:cNvGrpSpPr/>
          <p:nvPr/>
        </p:nvGrpSpPr>
        <p:grpSpPr>
          <a:xfrm>
            <a:off x="4370587" y="2674106"/>
            <a:ext cx="4719186" cy="4432636"/>
            <a:chOff x="254040" y="2407657"/>
            <a:chExt cx="4715075" cy="2629128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9517429-5983-7373-125C-8EDA99F792B7}"/>
                </a:ext>
              </a:extLst>
            </p:cNvPr>
            <p:cNvGrpSpPr/>
            <p:nvPr/>
          </p:nvGrpSpPr>
          <p:grpSpPr>
            <a:xfrm>
              <a:off x="254040" y="2407657"/>
              <a:ext cx="4673567" cy="2454957"/>
              <a:chOff x="1061223" y="4649321"/>
              <a:chExt cx="4867667" cy="3543115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E46037D-74DF-1B5D-3B7C-DB2E0AF15E6F}"/>
                  </a:ext>
                </a:extLst>
              </p:cNvPr>
              <p:cNvSpPr/>
              <p:nvPr/>
            </p:nvSpPr>
            <p:spPr>
              <a:xfrm>
                <a:off x="1203979" y="4649321"/>
                <a:ext cx="4724911" cy="3543115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54214F7-A0E9-77C8-28DC-5DD38ACC27E7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CEB0F97-F684-06B4-4911-223FCE0D1562}"/>
                  </a:ext>
                </a:extLst>
              </p:cNvPr>
              <p:cNvSpPr txBox="1"/>
              <p:nvPr/>
            </p:nvSpPr>
            <p:spPr>
              <a:xfrm>
                <a:off x="2365337" y="5855984"/>
                <a:ext cx="2160240" cy="2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852C0764-62E6-3832-CF7E-69C34F4E171D}"/>
                </a:ext>
              </a:extLst>
            </p:cNvPr>
            <p:cNvSpPr txBox="1"/>
            <p:nvPr/>
          </p:nvSpPr>
          <p:spPr>
            <a:xfrm>
              <a:off x="435131" y="2517575"/>
              <a:ext cx="4533984" cy="2519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u="sng" dirty="0"/>
                <a:t>MOBILITÀ DA SVOLGERE </a:t>
              </a:r>
            </a:p>
            <a:p>
              <a:pPr algn="ctr"/>
              <a:r>
                <a:rPr lang="it-IT" b="1" u="sng" dirty="0"/>
                <a:t>ENTRO 31 DICEMBRE 2025</a:t>
              </a:r>
            </a:p>
            <a:p>
              <a:pPr algn="ctr"/>
              <a:endParaRPr lang="it-IT" b="1" u="sng" dirty="0"/>
            </a:p>
            <a:p>
              <a:pPr algn="ctr"/>
              <a:r>
                <a:rPr lang="it-IT" b="1" u="sng" dirty="0"/>
                <a:t>MOBILITÀ DI GRUPPO</a:t>
              </a: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dirty="0"/>
                <a:t>1 MOBILITÀ NEI PAESI BASSI </a:t>
              </a:r>
            </a:p>
            <a:p>
              <a:pPr algn="ctr"/>
              <a:r>
                <a:rPr lang="it-IT" dirty="0"/>
                <a:t>(IN ENTRATA E IN USCITA)</a:t>
              </a:r>
            </a:p>
            <a:p>
              <a:pPr algn="ctr"/>
              <a:r>
                <a:rPr lang="it-IT" b="1" dirty="0"/>
                <a:t>TOTALE STUDENTI COINVOLTI: 20+20</a:t>
              </a:r>
            </a:p>
            <a:p>
              <a:pPr algn="ctr"/>
              <a:r>
                <a:rPr lang="it-IT" dirty="0"/>
                <a:t> </a:t>
              </a:r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b="1" u="sng" dirty="0"/>
                <a:t>MOBILITÀ INDIVIDUALE LONG TERM</a:t>
              </a:r>
            </a:p>
            <a:p>
              <a:pPr algn="ctr"/>
              <a:r>
                <a:rPr lang="it-IT" dirty="0"/>
                <a:t>2 MOBILITÀ FRANCIA</a:t>
              </a:r>
            </a:p>
            <a:p>
              <a:pPr algn="ctr"/>
              <a:r>
                <a:rPr lang="it-IT" dirty="0"/>
                <a:t>(IN ENTRATA E IN USCITA)</a:t>
              </a:r>
            </a:p>
            <a:p>
              <a:pPr algn="ctr"/>
              <a:endParaRPr lang="it-IT" b="1" u="sng" dirty="0"/>
            </a:p>
            <a:p>
              <a:pPr algn="ctr"/>
              <a:endParaRPr lang="it-IT" b="1" u="sng" dirty="0"/>
            </a:p>
            <a:p>
              <a:endParaRPr lang="it-IT" dirty="0"/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CC56AAFE-C445-D285-60D5-F5041854CE7E}"/>
              </a:ext>
            </a:extLst>
          </p:cNvPr>
          <p:cNvGrpSpPr/>
          <p:nvPr/>
        </p:nvGrpSpPr>
        <p:grpSpPr>
          <a:xfrm>
            <a:off x="59457" y="1545599"/>
            <a:ext cx="4303052" cy="5965489"/>
            <a:chOff x="505083" y="3651160"/>
            <a:chExt cx="5204532" cy="3439413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F1472E4E-72AF-4ECB-2843-258078634567}"/>
                </a:ext>
              </a:extLst>
            </p:cNvPr>
            <p:cNvGrpSpPr/>
            <p:nvPr/>
          </p:nvGrpSpPr>
          <p:grpSpPr>
            <a:xfrm>
              <a:off x="505083" y="3651160"/>
              <a:ext cx="5204532" cy="2987131"/>
              <a:chOff x="5087729" y="4413749"/>
              <a:chExt cx="2936830" cy="1819370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95F8CE33-FE4E-FABA-B48D-E992922207D4}"/>
                  </a:ext>
                </a:extLst>
              </p:cNvPr>
              <p:cNvSpPr/>
              <p:nvPr/>
            </p:nvSpPr>
            <p:spPr>
              <a:xfrm>
                <a:off x="5087729" y="4413749"/>
                <a:ext cx="2880000" cy="1819370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4FA8A163-F727-B552-4A07-66291739CB29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AFD44D0-7347-4B4C-79A2-12BFD8C40E8C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C2EDEBCE-4D87-81CF-0BC4-AFE312626086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9D7D0C7E-3E9F-C008-91C7-AE331C9DFFB9}"/>
                </a:ext>
              </a:extLst>
            </p:cNvPr>
            <p:cNvSpPr txBox="1"/>
            <p:nvPr/>
          </p:nvSpPr>
          <p:spPr>
            <a:xfrm>
              <a:off x="858975" y="3683550"/>
              <a:ext cx="4595567" cy="3407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u="sng" dirty="0"/>
                <a:t>MOBILITÀ SVOLTE</a:t>
              </a:r>
            </a:p>
            <a:p>
              <a:pPr algn="ctr"/>
              <a:endParaRPr lang="it-IT" b="1" u="sng" dirty="0"/>
            </a:p>
            <a:p>
              <a:pPr algn="ctr"/>
              <a:r>
                <a:rPr lang="it-IT" b="1" u="sng" dirty="0"/>
                <a:t>MOBILITÀ DI GRUPPO</a:t>
              </a: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dirty="0"/>
                <a:t>6 MOBILITÀ IN USCITA </a:t>
              </a:r>
            </a:p>
            <a:p>
              <a:pPr algn="ctr"/>
              <a:r>
                <a:rPr lang="it-IT" dirty="0"/>
                <a:t>SPAGNA – GERMANIA – NORVEGIA –POLONIA – ROMANIA</a:t>
              </a:r>
            </a:p>
            <a:p>
              <a:pPr algn="ctr"/>
              <a:r>
                <a:rPr lang="it-IT" b="1" dirty="0"/>
                <a:t>TOTALE STUDENTI COINVOLTI: 42</a:t>
              </a: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dirty="0"/>
                <a:t>6 MOBILITÀ IN ENTRATA </a:t>
              </a:r>
            </a:p>
            <a:p>
              <a:pPr algn="ctr"/>
              <a:r>
                <a:rPr lang="it-IT" dirty="0"/>
                <a:t>SPAGNA – GERMANIA – NORVEGIA –POLONIA – ROMANIA</a:t>
              </a:r>
            </a:p>
            <a:p>
              <a:pPr algn="ctr"/>
              <a:r>
                <a:rPr lang="it-IT" b="1" dirty="0"/>
                <a:t>TOTALE STUDENTI COINVOLTI: 42</a:t>
              </a:r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b="1" u="sng" dirty="0"/>
                <a:t>MOBILITÀ INDIVIDUALE SHORT TERM</a:t>
              </a:r>
            </a:p>
            <a:p>
              <a:endParaRPr lang="it-IT" b="1" u="sng" dirty="0"/>
            </a:p>
            <a:p>
              <a:pPr algn="ctr"/>
              <a:r>
                <a:rPr lang="it-IT" dirty="0"/>
                <a:t>2 MOBILITÀ IN USCITA: SPAGNA</a:t>
              </a:r>
            </a:p>
            <a:p>
              <a:pPr algn="ctr"/>
              <a:r>
                <a:rPr lang="it-IT" dirty="0"/>
                <a:t>4 MOBILITÀ IN USCITA: SPAGNA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 algn="ctr">
                <a:buFont typeface="+mj-lt"/>
                <a:buAutoNum type="arabicPeriod"/>
              </a:pPr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47898AA-E68D-A899-FB2F-734FA5A106E3}"/>
              </a:ext>
            </a:extLst>
          </p:cNvPr>
          <p:cNvSpPr txBox="1"/>
          <p:nvPr/>
        </p:nvSpPr>
        <p:spPr>
          <a:xfrm>
            <a:off x="4758846" y="1102925"/>
            <a:ext cx="4163446" cy="442674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MOBILITÀ STUDENTI</a:t>
            </a:r>
          </a:p>
        </p:txBody>
      </p:sp>
    </p:spTree>
    <p:extLst>
      <p:ext uri="{BB962C8B-B14F-4D97-AF65-F5344CB8AC3E}">
        <p14:creationId xmlns:p14="http://schemas.microsoft.com/office/powerpoint/2010/main" val="2399541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vestiti, persona, donna, Danza&#10;&#10;Descrizione generata automaticamente">
            <a:extLst>
              <a:ext uri="{FF2B5EF4-FFF2-40B4-BE49-F238E27FC236}">
                <a16:creationId xmlns:a16="http://schemas.microsoft.com/office/drawing/2014/main" id="{C607B496-D189-E230-4727-76BEB0E7F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ERASMUS ACCREDITAMENTO 2023/2027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841DA92-EC37-F591-A3A4-C8B7E9D5A4FD}"/>
              </a:ext>
            </a:extLst>
          </p:cNvPr>
          <p:cNvGrpSpPr/>
          <p:nvPr/>
        </p:nvGrpSpPr>
        <p:grpSpPr>
          <a:xfrm>
            <a:off x="4405214" y="3112632"/>
            <a:ext cx="4716562" cy="3756843"/>
            <a:chOff x="1061223" y="4889721"/>
            <a:chExt cx="4908168" cy="254785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7D2C5FF-AF37-C536-ADCB-7BA4F36654EB}"/>
                </a:ext>
              </a:extLst>
            </p:cNvPr>
            <p:cNvSpPr/>
            <p:nvPr/>
          </p:nvSpPr>
          <p:spPr>
            <a:xfrm>
              <a:off x="1244480" y="5224501"/>
              <a:ext cx="4724911" cy="2213073"/>
            </a:xfrm>
            <a:prstGeom prst="rect">
              <a:avLst/>
            </a:prstGeom>
            <a:gradFill>
              <a:gsLst>
                <a:gs pos="69019">
                  <a:srgbClr val="E1E07B"/>
                </a:gs>
                <a:gs pos="31000">
                  <a:srgbClr val="CDCD49"/>
                </a:gs>
                <a:gs pos="100000">
                  <a:srgbClr val="F1EFA3"/>
                </a:gs>
                <a:gs pos="0">
                  <a:srgbClr val="BDBD2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36347A9-BB0A-8C68-00F3-5C843B170A2E}"/>
                </a:ext>
              </a:extLst>
            </p:cNvPr>
            <p:cNvSpPr txBox="1"/>
            <p:nvPr/>
          </p:nvSpPr>
          <p:spPr>
            <a:xfrm>
              <a:off x="1061223" y="4889721"/>
              <a:ext cx="4722287" cy="22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endParaRPr lang="it-IT" sz="16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1E6B05D-3F8B-4ABF-3717-2FFCADADFC4D}"/>
                </a:ext>
              </a:extLst>
            </p:cNvPr>
            <p:cNvSpPr txBox="1"/>
            <p:nvPr/>
          </p:nvSpPr>
          <p:spPr>
            <a:xfrm>
              <a:off x="2293318" y="5208408"/>
              <a:ext cx="2160240" cy="28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173434" y="2470337"/>
            <a:ext cx="4241533" cy="4145784"/>
            <a:chOff x="642938" y="3866705"/>
            <a:chExt cx="5130125" cy="2636645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3" y="3866705"/>
              <a:ext cx="5103820" cy="2122326"/>
              <a:chOff x="5180362" y="4545032"/>
              <a:chExt cx="2880000" cy="1292644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880000" cy="1292644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667480" y="3978298"/>
              <a:ext cx="5103820" cy="2525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Punti di forza </a:t>
              </a:r>
            </a:p>
            <a:p>
              <a:pPr algn="ctr"/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/>
                <a:t>Finanziamento attività 100% progetto Erasmus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/>
                <a:t>Ospitalità in famiglia per studenti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/>
                <a:t>Riscontro studenti e docenti positivo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/>
                <a:t>Instaurati rapporti con partner seri e affidabili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endParaRPr lang="it-IT" dirty="0"/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251520" y="1552502"/>
            <a:ext cx="4163446" cy="442674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3C3807-4BCF-9567-7F37-52247E21794B}"/>
              </a:ext>
            </a:extLst>
          </p:cNvPr>
          <p:cNvSpPr txBox="1"/>
          <p:nvPr/>
        </p:nvSpPr>
        <p:spPr>
          <a:xfrm>
            <a:off x="4747815" y="3938149"/>
            <a:ext cx="42197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debolezza </a:t>
            </a:r>
          </a:p>
          <a:p>
            <a:pPr algn="ctr"/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Difficoltà nel trovare famiglie ospitanti per mobilità di short e long </a:t>
            </a:r>
            <a:r>
              <a:rPr lang="it-IT" dirty="0" err="1"/>
              <a:t>term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Difficoltà di gestione di tante mobilità </a:t>
            </a:r>
            <a:r>
              <a:rPr lang="it-IT"/>
              <a:t>in entrata </a:t>
            </a:r>
            <a:r>
              <a:rPr lang="it-IT" dirty="0"/>
              <a:t>svolte in periodi ravvicinati</a:t>
            </a:r>
          </a:p>
          <a:p>
            <a:endParaRPr lang="it-IT" dirty="0"/>
          </a:p>
          <a:p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342900" indent="-342900" algn="ctr">
              <a:buFont typeface="+mj-lt"/>
              <a:buAutoNum type="arabicPeriod"/>
            </a:pP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937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>
            <a:extLst>
              <a:ext uri="{FF2B5EF4-FFF2-40B4-BE49-F238E27FC236}">
                <a16:creationId xmlns:a16="http://schemas.microsoft.com/office/drawing/2014/main" id="{3B180E0F-7E4F-A59D-4267-F39E46ABF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118" y="3218726"/>
            <a:ext cx="3773486" cy="2830114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D16382-2FBD-0087-CC47-8E23DF50F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45" y="1552503"/>
            <a:ext cx="3773487" cy="503131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1808" y="193938"/>
            <a:ext cx="8229600" cy="1404248"/>
          </a:xfrm>
        </p:spPr>
        <p:txBody>
          <a:bodyPr>
            <a:normAutofit/>
          </a:bodyPr>
          <a:lstStyle/>
          <a:p>
            <a:b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ERASMUS VET CON FORMA CAMERA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4572000" y="2035915"/>
            <a:ext cx="4425454" cy="1503102"/>
            <a:chOff x="251521" y="2574224"/>
            <a:chExt cx="4536504" cy="1960154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1521" y="2574224"/>
              <a:ext cx="4536504" cy="1960154"/>
              <a:chOff x="1058599" y="4889721"/>
              <a:chExt cx="4724911" cy="2828992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058599" y="5112004"/>
                <a:ext cx="4724911" cy="2606709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320696" y="2865609"/>
              <a:ext cx="4062141" cy="1565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b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STUDENTI</a:t>
              </a:r>
            </a:p>
            <a:p>
              <a:pPr algn="ctr"/>
              <a:endPara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MOBILITÀ IN USCITA</a:t>
              </a:r>
              <a:endPara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1187624" y="3697470"/>
            <a:ext cx="4590034" cy="1973304"/>
            <a:chOff x="642938" y="3866706"/>
            <a:chExt cx="5130125" cy="266024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3" y="3866706"/>
              <a:ext cx="5103820" cy="2660242"/>
              <a:chOff x="5180362" y="4545032"/>
              <a:chExt cx="2880000" cy="1620272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880000" cy="1620272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923371" y="3887535"/>
              <a:ext cx="4595566" cy="431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DOCENTI </a:t>
              </a: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349972" y="1552892"/>
            <a:ext cx="4425454" cy="442674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77546B-7E9D-F4BD-C9D8-0941FF065A82}"/>
              </a:ext>
            </a:extLst>
          </p:cNvPr>
          <p:cNvSpPr txBox="1"/>
          <p:nvPr/>
        </p:nvSpPr>
        <p:spPr>
          <a:xfrm>
            <a:off x="1367177" y="4445729"/>
            <a:ext cx="4507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 MOBILITÀ IN USCITA </a:t>
            </a:r>
          </a:p>
        </p:txBody>
      </p:sp>
    </p:spTree>
    <p:extLst>
      <p:ext uri="{BB962C8B-B14F-4D97-AF65-F5344CB8AC3E}">
        <p14:creationId xmlns:p14="http://schemas.microsoft.com/office/powerpoint/2010/main" val="341905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Viso umano, vestiti, persona, muro&#10;&#10;Descrizione generata automaticamente">
            <a:extLst>
              <a:ext uri="{FF2B5EF4-FFF2-40B4-BE49-F238E27FC236}">
                <a16:creationId xmlns:a16="http://schemas.microsoft.com/office/drawing/2014/main" id="{CCF14964-5F74-04E4-0853-C2F2ED27E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4" y="1188785"/>
            <a:ext cx="7452320" cy="55892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UNI-T ACADEMY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3737752" y="1438995"/>
            <a:ext cx="4425454" cy="1404248"/>
            <a:chOff x="251521" y="2310291"/>
            <a:chExt cx="4536504" cy="183124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1521" y="2310291"/>
              <a:ext cx="4536504" cy="1831241"/>
              <a:chOff x="1058599" y="4508801"/>
              <a:chExt cx="4724911" cy="2642939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058599" y="4545032"/>
                <a:ext cx="4724911" cy="2606708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E6B05D-3F8B-4ABF-3717-2FFCADADFC4D}"/>
                  </a:ext>
                </a:extLst>
              </p:cNvPr>
              <p:cNvSpPr txBox="1"/>
              <p:nvPr/>
            </p:nvSpPr>
            <p:spPr>
              <a:xfrm>
                <a:off x="2340934" y="4508801"/>
                <a:ext cx="2160240" cy="69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461398" y="2829490"/>
              <a:ext cx="4062141" cy="842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In collaborazione con </a:t>
              </a:r>
            </a:p>
            <a:p>
              <a:pPr algn="ctr"/>
              <a:r>
                <a:rPr lang="it-IT" dirty="0"/>
                <a:t>Università La Sapienza 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639546" y="2765064"/>
            <a:ext cx="5093552" cy="4080462"/>
            <a:chOff x="616062" y="4053839"/>
            <a:chExt cx="5093552" cy="1907641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98859" y="4053839"/>
              <a:ext cx="5010755" cy="1860412"/>
              <a:chOff x="5197074" y="4659009"/>
              <a:chExt cx="2827485" cy="1133120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97074" y="4659009"/>
                <a:ext cx="2752733" cy="1133120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16062" y="4493828"/>
              <a:ext cx="4904587" cy="1467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it-IT" sz="1800" dirty="0"/>
            </a:p>
            <a:p>
              <a:pPr algn="ctr"/>
              <a:r>
                <a:rPr lang="it-IT" dirty="0"/>
                <a:t>1 DOCENTE DI MATEMATICA</a:t>
              </a:r>
            </a:p>
            <a:p>
              <a:pPr algn="ctr"/>
              <a:r>
                <a:rPr lang="it-IT" sz="1800" dirty="0"/>
                <a:t>FRANCIA </a:t>
              </a:r>
            </a:p>
            <a:p>
              <a:pPr algn="ctr"/>
              <a:endParaRPr lang="it-IT" dirty="0"/>
            </a:p>
            <a:p>
              <a:pPr algn="ctr"/>
              <a:r>
                <a:rPr lang="it-IT" dirty="0"/>
                <a:t>2</a:t>
              </a:r>
              <a:r>
                <a:rPr lang="it-IT" sz="1800" dirty="0"/>
                <a:t> DOCENT</a:t>
              </a:r>
              <a:r>
                <a:rPr lang="it-IT" dirty="0"/>
                <a:t>I</a:t>
              </a:r>
              <a:r>
                <a:rPr lang="it-IT" sz="1800" dirty="0"/>
                <a:t> DI INGLESE</a:t>
              </a:r>
            </a:p>
            <a:p>
              <a:pPr algn="ctr"/>
              <a:r>
                <a:rPr lang="it-IT" sz="1800" dirty="0"/>
                <a:t>BELGIO e GERMANIA</a:t>
              </a:r>
            </a:p>
            <a:p>
              <a:pPr algn="ctr"/>
              <a:endParaRPr lang="it-IT" dirty="0"/>
            </a:p>
            <a:p>
              <a:pPr algn="ctr"/>
              <a:r>
                <a:rPr lang="it-IT" sz="1800" dirty="0"/>
                <a:t>1 DOCENTE SCUOLA PRIMARIA</a:t>
              </a:r>
            </a:p>
            <a:p>
              <a:pPr algn="ctr"/>
              <a:r>
                <a:rPr lang="it-IT" dirty="0"/>
                <a:t>BELGIO</a:t>
              </a:r>
              <a:endParaRPr lang="it-IT" sz="1800" dirty="0"/>
            </a:p>
            <a:p>
              <a:pPr algn="ctr"/>
              <a:endParaRPr lang="it-IT" sz="1800" dirty="0"/>
            </a:p>
            <a:p>
              <a:pPr marL="342900" indent="-342900" algn="ctr">
                <a:buFont typeface="+mj-lt"/>
                <a:buAutoNum type="arabicPeriod"/>
              </a:pPr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770572" y="4234287"/>
              <a:ext cx="4595566" cy="172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OSPITALITÀ DOCENTI IN FORMAZIONE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176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4">
            <a:extLst>
              <a:ext uri="{FF2B5EF4-FFF2-40B4-BE49-F238E27FC236}">
                <a16:creationId xmlns:a16="http://schemas.microsoft.com/office/drawing/2014/main" id="{B14093DE-F0F2-4EAA-BC14-B736DA431F27}"/>
              </a:ext>
            </a:extLst>
          </p:cNvPr>
          <p:cNvGrpSpPr>
            <a:grpSpLocks noChangeAspect="1"/>
          </p:cNvGrpSpPr>
          <p:nvPr/>
        </p:nvGrpSpPr>
        <p:grpSpPr>
          <a:xfrm>
            <a:off x="683568" y="1762652"/>
            <a:ext cx="3344548" cy="4032000"/>
            <a:chOff x="4219575" y="1416050"/>
            <a:chExt cx="687388" cy="828676"/>
          </a:xfrm>
          <a:solidFill>
            <a:schemeClr val="accent1"/>
          </a:solidFill>
        </p:grpSpPr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027595E3-9E82-4DC3-9322-3CAA0357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" name="Group 343">
              <a:extLst>
                <a:ext uri="{FF2B5EF4-FFF2-40B4-BE49-F238E27FC236}">
                  <a16:creationId xmlns:a16="http://schemas.microsoft.com/office/drawing/2014/main" id="{2FDE7348-D323-4AF6-926E-35CDC2490D18}"/>
                </a:ext>
              </a:extLst>
            </p:cNvPr>
            <p:cNvGrpSpPr/>
            <p:nvPr/>
          </p:nvGrpSpPr>
          <p:grpSpPr>
            <a:xfrm>
              <a:off x="4219575" y="1416050"/>
              <a:ext cx="687388" cy="828676"/>
              <a:chOff x="4219575" y="1416050"/>
              <a:chExt cx="687388" cy="828676"/>
            </a:xfrm>
            <a:grpFill/>
          </p:grpSpPr>
          <p:sp>
            <p:nvSpPr>
              <p:cNvPr id="12" name="Freeform 24">
                <a:extLst>
                  <a:ext uri="{FF2B5EF4-FFF2-40B4-BE49-F238E27FC236}">
                    <a16:creationId xmlns:a16="http://schemas.microsoft.com/office/drawing/2014/main" id="{74B03B1D-98DC-4753-AD7E-B506304CD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25">
                <a:extLst>
                  <a:ext uri="{FF2B5EF4-FFF2-40B4-BE49-F238E27FC236}">
                    <a16:creationId xmlns:a16="http://schemas.microsoft.com/office/drawing/2014/main" id="{C37F86D3-A30B-4ED6-B6CB-A356E2922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44D947C6-B344-4E32-B1AC-8B6070B03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29">
                <a:extLst>
                  <a:ext uri="{FF2B5EF4-FFF2-40B4-BE49-F238E27FC236}">
                    <a16:creationId xmlns:a16="http://schemas.microsoft.com/office/drawing/2014/main" id="{D369B6CA-FCD8-4F5D-A41C-C2149A20A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E2993240-BDBC-41CA-9E1F-E33CE7E46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47DDECE0-B7CD-4FBD-8594-713AD6481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1811CEC5-862E-401B-80A9-E9CD17BD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961818C6-ED47-499D-98E0-1F0EF422C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AB23C961-4371-42C0-B17F-564659728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381B7D10-1BBA-4F66-A43D-CAD42E181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56DE33FA-8D19-491C-A240-DFF6B224A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92150" y="2780928"/>
            <a:ext cx="6048672" cy="1995449"/>
          </a:xfrm>
          <a:solidFill>
            <a:srgbClr val="E3EC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Loredana </a:t>
            </a:r>
            <a:r>
              <a:rPr lang="it-IT" dirty="0" err="1"/>
              <a:t>Catarinozzi</a:t>
            </a:r>
            <a:r>
              <a:rPr lang="it-IT" dirty="0"/>
              <a:t> - Referente</a:t>
            </a:r>
          </a:p>
          <a:p>
            <a:pPr marL="0" indent="0">
              <a:buNone/>
            </a:pPr>
            <a:r>
              <a:rPr lang="it-IT" dirty="0"/>
              <a:t>Patrizia </a:t>
            </a:r>
            <a:r>
              <a:rPr lang="it-IT" dirty="0" err="1"/>
              <a:t>Carvisiglia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Anna Minghetti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C735289-94C6-4D5B-BD22-EFADC237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A7B54E-9DA3-4524-9F76-AF70966A2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539372B3-EA82-459E-876C-6E74E5AB63C0}"/>
              </a:ext>
            </a:extLst>
          </p:cNvPr>
          <p:cNvSpPr txBox="1">
            <a:spLocks/>
          </p:cNvSpPr>
          <p:nvPr/>
        </p:nvSpPr>
        <p:spPr>
          <a:xfrm>
            <a:off x="457200" y="1281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 internazionalizzazione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334</Words>
  <Application>Microsoft Office PowerPoint</Application>
  <PresentationFormat>Presentazione su schermo (4:3)</PresentationFormat>
  <Paragraphs>120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Tema di Office</vt:lpstr>
      <vt:lpstr> PROGETTI EUROPEI </vt:lpstr>
      <vt:lpstr>Progetti</vt:lpstr>
      <vt:lpstr>PROGETTO ERASMUS ACCREDITAMENTO 2023/2027 </vt:lpstr>
      <vt:lpstr>PROGETTO ERASMUS ACCREDITAMENTO 2023/2027 </vt:lpstr>
      <vt:lpstr>PROGETTO ERASMUS ACCREDITAMENTO 2023/2027 </vt:lpstr>
      <vt:lpstr> PROGETTO ERASMUS VET CON FORMA CAMERA</vt:lpstr>
      <vt:lpstr>PROGETTO UNI-T ACADEMY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 2020-2021</dc:title>
  <dc:creator>Acer All in One</dc:creator>
  <cp:lastModifiedBy>User</cp:lastModifiedBy>
  <cp:revision>37</cp:revision>
  <dcterms:created xsi:type="dcterms:W3CDTF">2021-04-20T14:15:00Z</dcterms:created>
  <dcterms:modified xsi:type="dcterms:W3CDTF">2025-06-10T10:55:51Z</dcterms:modified>
</cp:coreProperties>
</file>