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initials="A" lastIdx="1" clrIdx="0">
    <p:extLst>
      <p:ext uri="{19B8F6BF-5375-455C-9EA6-DF929625EA0E}">
        <p15:presenceInfo xmlns:p15="http://schemas.microsoft.com/office/powerpoint/2012/main" userId="Andre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6/8/2025</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‹N›</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9768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6/8/2025</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‹N›</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43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6/8/2025</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64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6/8/2025</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‹N›</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644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6/8/2025</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‹N›</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2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6/8/2025</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‹N›</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48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6/8/2025</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378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6/8/2025</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66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6/8/2025</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‹N›</a:t>
            </a:fld>
            <a:endParaRPr lang="en-US" dirty="0"/>
          </a:p>
        </p:txBody>
      </p:sp>
    </p:spTree>
    <p:extLst>
      <p:ext uri="{BB962C8B-B14F-4D97-AF65-F5344CB8AC3E}">
        <p14:creationId xmlns:p14="http://schemas.microsoft.com/office/powerpoint/2010/main" val="2013046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6/8/2025</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44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6/8/2025</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‹N›</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1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6/8/2025</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‹N›</a:t>
            </a:fld>
            <a:endParaRPr lang="en-US" dirty="0"/>
          </a:p>
        </p:txBody>
      </p:sp>
    </p:spTree>
    <p:extLst>
      <p:ext uri="{BB962C8B-B14F-4D97-AF65-F5344CB8AC3E}">
        <p14:creationId xmlns:p14="http://schemas.microsoft.com/office/powerpoint/2010/main" val="375707551"/>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examenes.cervantes.es/es/dele-para-escolares/que-e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7266F31-C48F-456E-BEE5-641C164DA2EC}"/>
              </a:ext>
            </a:extLst>
          </p:cNvPr>
          <p:cNvSpPr>
            <a:spLocks noGrp="1"/>
          </p:cNvSpPr>
          <p:nvPr>
            <p:ph type="ctrTitle"/>
          </p:nvPr>
        </p:nvSpPr>
        <p:spPr>
          <a:xfrm>
            <a:off x="565149" y="96499"/>
            <a:ext cx="6115051" cy="2866405"/>
          </a:xfrm>
        </p:spPr>
        <p:txBody>
          <a:bodyPr>
            <a:normAutofit/>
          </a:bodyPr>
          <a:lstStyle/>
          <a:p>
            <a:r>
              <a:rPr lang="it-IT" sz="5000" dirty="0">
                <a:latin typeface="Comic Sans MS" panose="030F0702030302020204" pitchFamily="66" charset="0"/>
              </a:rPr>
              <a:t>CERTIFICAZIONE DELE</a:t>
            </a:r>
          </a:p>
        </p:txBody>
      </p:sp>
      <p:sp>
        <p:nvSpPr>
          <p:cNvPr id="3" name="Sottotitolo 2">
            <a:extLst>
              <a:ext uri="{FF2B5EF4-FFF2-40B4-BE49-F238E27FC236}">
                <a16:creationId xmlns:a16="http://schemas.microsoft.com/office/drawing/2014/main" id="{FCFEEA12-55D7-4C12-B0AF-2B2F17425747}"/>
              </a:ext>
            </a:extLst>
          </p:cNvPr>
          <p:cNvSpPr>
            <a:spLocks noGrp="1"/>
          </p:cNvSpPr>
          <p:nvPr>
            <p:ph type="subTitle" idx="1"/>
          </p:nvPr>
        </p:nvSpPr>
        <p:spPr>
          <a:xfrm>
            <a:off x="565150" y="2705102"/>
            <a:ext cx="4134537" cy="3590814"/>
          </a:xfrm>
        </p:spPr>
        <p:txBody>
          <a:bodyPr>
            <a:normAutofit/>
          </a:bodyPr>
          <a:lstStyle/>
          <a:p>
            <a:r>
              <a:rPr lang="it-IT" sz="1600" i="1" dirty="0"/>
              <a:t>DOCENTE REFERENTE</a:t>
            </a:r>
            <a:r>
              <a:rPr lang="it-IT" sz="1600" dirty="0"/>
              <a:t>: prof.ssa Cinzia Covaccioli</a:t>
            </a:r>
          </a:p>
          <a:p>
            <a:r>
              <a:rPr lang="it-IT" sz="1600" i="1" dirty="0"/>
              <a:t>DOCENTE CORSO</a:t>
            </a:r>
            <a:r>
              <a:rPr lang="it-IT" sz="1600" dirty="0"/>
              <a:t>: </a:t>
            </a:r>
            <a:r>
              <a:rPr lang="it-IT" sz="1600" dirty="0" err="1"/>
              <a:t>prof.sse</a:t>
            </a:r>
            <a:r>
              <a:rPr lang="it-IT" sz="1600" dirty="0"/>
              <a:t> </a:t>
            </a:r>
            <a:r>
              <a:rPr lang="it-IT" sz="1600" dirty="0" err="1"/>
              <a:t>Haydée</a:t>
            </a:r>
            <a:r>
              <a:rPr lang="it-IT" sz="1600" dirty="0"/>
              <a:t> Zambrano </a:t>
            </a:r>
            <a:r>
              <a:rPr lang="it-IT" sz="1600" dirty="0" err="1"/>
              <a:t>Gandica</a:t>
            </a:r>
            <a:r>
              <a:rPr lang="it-IT" sz="1600" dirty="0"/>
              <a:t>, </a:t>
            </a:r>
            <a:r>
              <a:rPr lang="it-IT" sz="1600" dirty="0" err="1"/>
              <a:t>María</a:t>
            </a:r>
            <a:r>
              <a:rPr lang="it-IT" sz="1600" dirty="0"/>
              <a:t> </a:t>
            </a:r>
            <a:r>
              <a:rPr lang="it-IT" sz="1600" dirty="0" err="1"/>
              <a:t>Belén</a:t>
            </a:r>
            <a:r>
              <a:rPr lang="it-IT" sz="1600" dirty="0"/>
              <a:t> </a:t>
            </a:r>
            <a:r>
              <a:rPr lang="it-IT" sz="1600" dirty="0" err="1"/>
              <a:t>Corredera</a:t>
            </a:r>
            <a:r>
              <a:rPr lang="it-IT" sz="1600" dirty="0"/>
              <a:t> </a:t>
            </a:r>
            <a:r>
              <a:rPr lang="it-IT" sz="1600" dirty="0" err="1"/>
              <a:t>Díaz</a:t>
            </a:r>
            <a:endParaRPr lang="it-IT" sz="1600" dirty="0"/>
          </a:p>
          <a:p>
            <a:r>
              <a:rPr lang="it-IT" sz="1600" i="1" dirty="0"/>
              <a:t>ALUNNI</a:t>
            </a:r>
            <a:r>
              <a:rPr lang="it-IT" sz="1600" dirty="0"/>
              <a:t>: 23</a:t>
            </a:r>
          </a:p>
          <a:p>
            <a:r>
              <a:rPr lang="it-IT" sz="1600" i="1" dirty="0"/>
              <a:t>LIVELLI</a:t>
            </a:r>
            <a:r>
              <a:rPr lang="it-IT" sz="1600" dirty="0"/>
              <a:t>: A2/B1 </a:t>
            </a:r>
            <a:r>
              <a:rPr lang="it-IT" sz="1600" dirty="0" err="1"/>
              <a:t>escolar</a:t>
            </a:r>
            <a:r>
              <a:rPr lang="it-IT" sz="1600" dirty="0"/>
              <a:t> – B1</a:t>
            </a:r>
          </a:p>
          <a:p>
            <a:r>
              <a:rPr lang="it-IT" sz="1600" i="1" dirty="0"/>
              <a:t>DURATA CORSO</a:t>
            </a:r>
            <a:r>
              <a:rPr lang="it-IT" sz="1600" dirty="0"/>
              <a:t>: 26 ore</a:t>
            </a:r>
          </a:p>
          <a:p>
            <a:r>
              <a:rPr lang="it-IT" sz="1600" i="1" dirty="0"/>
              <a:t>ESAME FINALE</a:t>
            </a:r>
            <a:r>
              <a:rPr lang="it-IT" sz="1600" dirty="0"/>
              <a:t>: 23/24/05/2025</a:t>
            </a:r>
          </a:p>
          <a:p>
            <a:endParaRPr lang="it-IT" dirty="0"/>
          </a:p>
        </p:txBody>
      </p:sp>
      <p:cxnSp>
        <p:nvCxnSpPr>
          <p:cNvPr id="1033" name="Straight Connector 1032">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413453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035" name="Group 1034">
            <a:extLst>
              <a:ext uri="{FF2B5EF4-FFF2-40B4-BE49-F238E27FC236}">
                <a16:creationId xmlns:a16="http://schemas.microsoft.com/office/drawing/2014/main" id="{DE48D4BE-638C-5049-8A9F-D15A86E4EB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1746" y="0"/>
            <a:ext cx="1900254" cy="6858000"/>
            <a:chOff x="10291746" y="0"/>
            <a:chExt cx="1900254" cy="6858000"/>
          </a:xfrm>
        </p:grpSpPr>
        <p:sp>
          <p:nvSpPr>
            <p:cNvPr id="1036" name="Freeform 91">
              <a:extLst>
                <a:ext uri="{FF2B5EF4-FFF2-40B4-BE49-F238E27FC236}">
                  <a16:creationId xmlns:a16="http://schemas.microsoft.com/office/drawing/2014/main" id="{DF8710DD-8623-0045-9C27-3663AF831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9" y="809310"/>
              <a:ext cx="536171" cy="1124839"/>
            </a:xfrm>
            <a:custGeom>
              <a:avLst/>
              <a:gdLst>
                <a:gd name="connsiteX0" fmla="*/ 536171 w 536171"/>
                <a:gd name="connsiteY0" fmla="*/ 0 h 1124839"/>
                <a:gd name="connsiteX1" fmla="*/ 536171 w 536171"/>
                <a:gd name="connsiteY1" fmla="*/ 1124839 h 1124839"/>
                <a:gd name="connsiteX2" fmla="*/ 451423 w 536171"/>
                <a:gd name="connsiteY2" fmla="*/ 1116295 h 1124839"/>
                <a:gd name="connsiteX3" fmla="*/ 0 w 536171"/>
                <a:gd name="connsiteY3" fmla="*/ 562419 h 1124839"/>
                <a:gd name="connsiteX4" fmla="*/ 451423 w 536171"/>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1" h="1124839">
                  <a:moveTo>
                    <a:pt x="536171" y="0"/>
                  </a:moveTo>
                  <a:lnTo>
                    <a:pt x="536171"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7" name="Freeform 92">
              <a:extLst>
                <a:ext uri="{FF2B5EF4-FFF2-40B4-BE49-F238E27FC236}">
                  <a16:creationId xmlns:a16="http://schemas.microsoft.com/office/drawing/2014/main" id="{1A25D1DF-E3C6-9D49-9AF3-336FEE4A7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8"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8" name="Freeform 93">
              <a:extLst>
                <a:ext uri="{FF2B5EF4-FFF2-40B4-BE49-F238E27FC236}">
                  <a16:creationId xmlns:a16="http://schemas.microsoft.com/office/drawing/2014/main" id="{D64871EE-73D8-5F4B-AC94-0AA9ECD347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0"/>
              <a:ext cx="535422" cy="562344"/>
            </a:xfrm>
            <a:custGeom>
              <a:avLst/>
              <a:gdLst>
                <a:gd name="connsiteX0" fmla="*/ 0 w 535422"/>
                <a:gd name="connsiteY0" fmla="*/ 0 h 562344"/>
                <a:gd name="connsiteX1" fmla="*/ 25421 w 535422"/>
                <a:gd name="connsiteY1" fmla="*/ 0 h 562344"/>
                <a:gd name="connsiteX2" fmla="*/ 36370 w 535422"/>
                <a:gd name="connsiteY2" fmla="*/ 108609 h 562344"/>
                <a:gd name="connsiteX3" fmla="*/ 469781 w 535422"/>
                <a:gd name="connsiteY3" fmla="*/ 531316 h 562344"/>
                <a:gd name="connsiteX4" fmla="*/ 535422 w 535422"/>
                <a:gd name="connsiteY4" fmla="*/ 537108 h 562344"/>
                <a:gd name="connsiteX5" fmla="*/ 535422 w 535422"/>
                <a:gd name="connsiteY5" fmla="*/ 562344 h 562344"/>
                <a:gd name="connsiteX6" fmla="*/ 451424 w 535422"/>
                <a:gd name="connsiteY6" fmla="*/ 553876 h 562344"/>
                <a:gd name="connsiteX7" fmla="*/ 0 w 535422"/>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2" h="562344">
                  <a:moveTo>
                    <a:pt x="0" y="0"/>
                  </a:moveTo>
                  <a:lnTo>
                    <a:pt x="25421" y="0"/>
                  </a:lnTo>
                  <a:lnTo>
                    <a:pt x="36370" y="108609"/>
                  </a:lnTo>
                  <a:cubicBezTo>
                    <a:pt x="80425" y="323904"/>
                    <a:pt x="252614" y="492525"/>
                    <a:pt x="469781" y="531316"/>
                  </a:cubicBezTo>
                  <a:lnTo>
                    <a:pt x="535422" y="537108"/>
                  </a:lnTo>
                  <a:lnTo>
                    <a:pt x="535422" y="562344"/>
                  </a:lnTo>
                  <a:lnTo>
                    <a:pt x="451424" y="553876"/>
                  </a:lnTo>
                  <a:cubicBezTo>
                    <a:pt x="193797" y="501158"/>
                    <a:pt x="0" y="273211"/>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9" name="Freeform 94">
              <a:extLst>
                <a:ext uri="{FF2B5EF4-FFF2-40B4-BE49-F238E27FC236}">
                  <a16:creationId xmlns:a16="http://schemas.microsoft.com/office/drawing/2014/main" id="{43740FCB-5707-4E48-BDF6-DC6C93B2BE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2181112"/>
              <a:ext cx="535422" cy="1124687"/>
            </a:xfrm>
            <a:custGeom>
              <a:avLst/>
              <a:gdLst>
                <a:gd name="connsiteX0" fmla="*/ 535422 w 535422"/>
                <a:gd name="connsiteY0" fmla="*/ 0 h 1124687"/>
                <a:gd name="connsiteX1" fmla="*/ 535422 w 535422"/>
                <a:gd name="connsiteY1" fmla="*/ 25186 h 1124687"/>
                <a:gd name="connsiteX2" fmla="*/ 456541 w 535422"/>
                <a:gd name="connsiteY2" fmla="*/ 33138 h 1124687"/>
                <a:gd name="connsiteX3" fmla="*/ 25399 w 535422"/>
                <a:gd name="connsiteY3" fmla="*/ 562130 h 1124687"/>
                <a:gd name="connsiteX4" fmla="*/ 456541 w 535422"/>
                <a:gd name="connsiteY4" fmla="*/ 1091123 h 1124687"/>
                <a:gd name="connsiteX5" fmla="*/ 535422 w 535422"/>
                <a:gd name="connsiteY5" fmla="*/ 1099075 h 1124687"/>
                <a:gd name="connsiteX6" fmla="*/ 535422 w 535422"/>
                <a:gd name="connsiteY6" fmla="*/ 1124687 h 1124687"/>
                <a:gd name="connsiteX7" fmla="*/ 451423 w 535422"/>
                <a:gd name="connsiteY7" fmla="*/ 1116219 h 1124687"/>
                <a:gd name="connsiteX8" fmla="*/ 0 w 535422"/>
                <a:gd name="connsiteY8" fmla="*/ 562343 h 1124687"/>
                <a:gd name="connsiteX9" fmla="*/ 451423 w 535422"/>
                <a:gd name="connsiteY9" fmla="*/ 8468 h 11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7">
                  <a:moveTo>
                    <a:pt x="535422" y="0"/>
                  </a:moveTo>
                  <a:lnTo>
                    <a:pt x="535422" y="25186"/>
                  </a:lnTo>
                  <a:lnTo>
                    <a:pt x="456541" y="33138"/>
                  </a:lnTo>
                  <a:cubicBezTo>
                    <a:pt x="210489" y="83487"/>
                    <a:pt x="25399" y="301194"/>
                    <a:pt x="25399" y="562130"/>
                  </a:cubicBezTo>
                  <a:cubicBezTo>
                    <a:pt x="25399" y="823067"/>
                    <a:pt x="210489" y="1040774"/>
                    <a:pt x="456541" y="1091123"/>
                  </a:cubicBezTo>
                  <a:lnTo>
                    <a:pt x="535422" y="1099075"/>
                  </a:lnTo>
                  <a:lnTo>
                    <a:pt x="535422" y="1124687"/>
                  </a:lnTo>
                  <a:lnTo>
                    <a:pt x="451423" y="1116219"/>
                  </a:lnTo>
                  <a:cubicBezTo>
                    <a:pt x="193797" y="1063501"/>
                    <a:pt x="0" y="835554"/>
                    <a:pt x="0" y="562343"/>
                  </a:cubicBezTo>
                  <a:cubicBezTo>
                    <a:pt x="0" y="289132"/>
                    <a:pt x="193797" y="61185"/>
                    <a:pt x="451423" y="846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0" name="Freeform 95">
              <a:extLst>
                <a:ext uri="{FF2B5EF4-FFF2-40B4-BE49-F238E27FC236}">
                  <a16:creationId xmlns:a16="http://schemas.microsoft.com/office/drawing/2014/main" id="{8D1C35ED-1091-D644-85E9-229D1535F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6"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1" name="Freeform 96">
              <a:extLst>
                <a:ext uri="{FF2B5EF4-FFF2-40B4-BE49-F238E27FC236}">
                  <a16:creationId xmlns:a16="http://schemas.microsoft.com/office/drawing/2014/main" id="{6B502189-CE99-7843-92E7-4D17D28E6A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3552837"/>
              <a:ext cx="535422" cy="1124688"/>
            </a:xfrm>
            <a:custGeom>
              <a:avLst/>
              <a:gdLst>
                <a:gd name="connsiteX0" fmla="*/ 535422 w 535422"/>
                <a:gd name="connsiteY0" fmla="*/ 0 h 1124688"/>
                <a:gd name="connsiteX1" fmla="*/ 535422 w 535422"/>
                <a:gd name="connsiteY1" fmla="*/ 25186 h 1124688"/>
                <a:gd name="connsiteX2" fmla="*/ 456541 w 535422"/>
                <a:gd name="connsiteY2" fmla="*/ 33138 h 1124688"/>
                <a:gd name="connsiteX3" fmla="*/ 25399 w 535422"/>
                <a:gd name="connsiteY3" fmla="*/ 562131 h 1124688"/>
                <a:gd name="connsiteX4" fmla="*/ 456541 w 535422"/>
                <a:gd name="connsiteY4" fmla="*/ 1091124 h 1124688"/>
                <a:gd name="connsiteX5" fmla="*/ 535422 w 535422"/>
                <a:gd name="connsiteY5" fmla="*/ 1099076 h 1124688"/>
                <a:gd name="connsiteX6" fmla="*/ 535422 w 535422"/>
                <a:gd name="connsiteY6" fmla="*/ 1124688 h 1124688"/>
                <a:gd name="connsiteX7" fmla="*/ 451423 w 535422"/>
                <a:gd name="connsiteY7" fmla="*/ 1116220 h 1124688"/>
                <a:gd name="connsiteX8" fmla="*/ 0 w 535422"/>
                <a:gd name="connsiteY8" fmla="*/ 562344 h 1124688"/>
                <a:gd name="connsiteX9" fmla="*/ 451423 w 535422"/>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8">
                  <a:moveTo>
                    <a:pt x="535422" y="0"/>
                  </a:moveTo>
                  <a:lnTo>
                    <a:pt x="535422" y="25186"/>
                  </a:lnTo>
                  <a:lnTo>
                    <a:pt x="456541" y="33138"/>
                  </a:lnTo>
                  <a:cubicBezTo>
                    <a:pt x="210489" y="83488"/>
                    <a:pt x="25399" y="301195"/>
                    <a:pt x="25399" y="562131"/>
                  </a:cubicBezTo>
                  <a:cubicBezTo>
                    <a:pt x="25399" y="823068"/>
                    <a:pt x="210489" y="1040775"/>
                    <a:pt x="456541" y="1091124"/>
                  </a:cubicBezTo>
                  <a:lnTo>
                    <a:pt x="535422" y="1099076"/>
                  </a:lnTo>
                  <a:lnTo>
                    <a:pt x="535422" y="1124688"/>
                  </a:lnTo>
                  <a:lnTo>
                    <a:pt x="451423" y="1116220"/>
                  </a:lnTo>
                  <a:cubicBezTo>
                    <a:pt x="193797" y="1063502"/>
                    <a:pt x="0" y="835555"/>
                    <a:pt x="0" y="562344"/>
                  </a:cubicBezTo>
                  <a:cubicBezTo>
                    <a:pt x="0" y="289133"/>
                    <a:pt x="193797" y="61186"/>
                    <a:pt x="451423" y="846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2" name="Freeform 97">
              <a:extLst>
                <a:ext uri="{FF2B5EF4-FFF2-40B4-BE49-F238E27FC236}">
                  <a16:creationId xmlns:a16="http://schemas.microsoft.com/office/drawing/2014/main" id="{6FD2CD41-6936-0042-9119-463699DB9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2" y="6295916"/>
              <a:ext cx="535358" cy="562084"/>
            </a:xfrm>
            <a:custGeom>
              <a:avLst/>
              <a:gdLst>
                <a:gd name="connsiteX0" fmla="*/ 535358 w 535358"/>
                <a:gd name="connsiteY0" fmla="*/ 0 h 562084"/>
                <a:gd name="connsiteX1" fmla="*/ 535358 w 535358"/>
                <a:gd name="connsiteY1" fmla="*/ 25186 h 562084"/>
                <a:gd name="connsiteX2" fmla="*/ 469717 w 535358"/>
                <a:gd name="connsiteY2" fmla="*/ 30978 h 562084"/>
                <a:gd name="connsiteX3" fmla="*/ 36306 w 535358"/>
                <a:gd name="connsiteY3" fmla="*/ 453686 h 562084"/>
                <a:gd name="connsiteX4" fmla="*/ 25378 w 535358"/>
                <a:gd name="connsiteY4" fmla="*/ 562084 h 562084"/>
                <a:gd name="connsiteX5" fmla="*/ 0 w 535358"/>
                <a:gd name="connsiteY5" fmla="*/ 562084 h 562084"/>
                <a:gd name="connsiteX6" fmla="*/ 11423 w 535358"/>
                <a:gd name="connsiteY6" fmla="*/ 448780 h 562084"/>
                <a:gd name="connsiteX7" fmla="*/ 465221 w 535358"/>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58" h="562084">
                  <a:moveTo>
                    <a:pt x="535358" y="0"/>
                  </a:moveTo>
                  <a:lnTo>
                    <a:pt x="535358" y="25186"/>
                  </a:lnTo>
                  <a:lnTo>
                    <a:pt x="469717" y="30978"/>
                  </a:lnTo>
                  <a:cubicBezTo>
                    <a:pt x="252550" y="69769"/>
                    <a:pt x="80361" y="238391"/>
                    <a:pt x="36306" y="453686"/>
                  </a:cubicBezTo>
                  <a:lnTo>
                    <a:pt x="25378" y="562084"/>
                  </a:lnTo>
                  <a:lnTo>
                    <a:pt x="0" y="562084"/>
                  </a:lnTo>
                  <a:lnTo>
                    <a:pt x="11423" y="448780"/>
                  </a:lnTo>
                  <a:cubicBezTo>
                    <a:pt x="57551" y="223357"/>
                    <a:pt x="237840" y="46805"/>
                    <a:pt x="465221" y="618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2050" name="Picture 2" descr="Esami e certificati spagnolo-castigliano (il DELE) - Grammatica spagnola">
            <a:extLst>
              <a:ext uri="{FF2B5EF4-FFF2-40B4-BE49-F238E27FC236}">
                <a16:creationId xmlns:a16="http://schemas.microsoft.com/office/drawing/2014/main" id="{C4C496EC-4F58-44C7-82CA-6926055401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9263" y="1003301"/>
            <a:ext cx="6510337" cy="5292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23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9F5E15-5135-4B26-A7DB-6B7301113513}"/>
              </a:ext>
            </a:extLst>
          </p:cNvPr>
          <p:cNvSpPr>
            <a:spLocks noGrp="1"/>
          </p:cNvSpPr>
          <p:nvPr>
            <p:ph type="title"/>
          </p:nvPr>
        </p:nvSpPr>
        <p:spPr/>
        <p:txBody>
          <a:bodyPr/>
          <a:lstStyle/>
          <a:p>
            <a:r>
              <a:rPr lang="it-IT" dirty="0">
                <a:latin typeface="Comic Sans MS" panose="030F0702030302020204" pitchFamily="66" charset="0"/>
              </a:rPr>
              <a:t>PERCHÉ IL </a:t>
            </a:r>
            <a:r>
              <a:rPr lang="it-IT" i="1" dirty="0">
                <a:latin typeface="Comic Sans MS" panose="030F0702030302020204" pitchFamily="66" charset="0"/>
              </a:rPr>
              <a:t>DELE</a:t>
            </a:r>
          </a:p>
        </p:txBody>
      </p:sp>
      <p:sp>
        <p:nvSpPr>
          <p:cNvPr id="3" name="Segnaposto contenuto 2">
            <a:extLst>
              <a:ext uri="{FF2B5EF4-FFF2-40B4-BE49-F238E27FC236}">
                <a16:creationId xmlns:a16="http://schemas.microsoft.com/office/drawing/2014/main" id="{F27DEB18-1B57-490F-8653-DEBD8ABE3DCF}"/>
              </a:ext>
            </a:extLst>
          </p:cNvPr>
          <p:cNvSpPr>
            <a:spLocks noGrp="1"/>
          </p:cNvSpPr>
          <p:nvPr>
            <p:ph sz="half" idx="1"/>
          </p:nvPr>
        </p:nvSpPr>
        <p:spPr/>
        <p:txBody>
          <a:bodyPr>
            <a:normAutofit fontScale="92500" lnSpcReduction="10000"/>
          </a:bodyPr>
          <a:lstStyle/>
          <a:p>
            <a:pPr marL="0" indent="0">
              <a:buNone/>
            </a:pPr>
            <a:r>
              <a:rPr lang="it-IT" dirty="0">
                <a:latin typeface="Ink Free" panose="03080402000500000000" pitchFamily="66" charset="0"/>
              </a:rPr>
              <a:t>I Diplomi DELE sono certificazioni ufficiali rilasciate dall’Istituto Cervantes per conto del Ministero dell’Istruzione spagnolo, le quali certificano il livello di conoscenza della lingua spagnola. </a:t>
            </a:r>
            <a:r>
              <a:rPr lang="it-IT" dirty="0">
                <a:solidFill>
                  <a:srgbClr val="7030A0"/>
                </a:solidFill>
                <a:latin typeface="Ink Free" panose="03080402000500000000" pitchFamily="66" charset="0"/>
              </a:rPr>
              <a:t>È riconosciuto in tutto il mondo e non ha scadenza:</a:t>
            </a:r>
            <a:r>
              <a:rPr lang="it-IT" dirty="0">
                <a:latin typeface="Ink Free" panose="03080402000500000000" pitchFamily="66" charset="0"/>
              </a:rPr>
              <a:t> </a:t>
            </a:r>
            <a:r>
              <a:rPr lang="it-IT" dirty="0">
                <a:solidFill>
                  <a:srgbClr val="00B050"/>
                </a:solidFill>
                <a:latin typeface="Ink Free" panose="03080402000500000000" pitchFamily="66" charset="0"/>
              </a:rPr>
              <a:t>facilita lo scambio interculturale</a:t>
            </a:r>
            <a:r>
              <a:rPr lang="it-IT" dirty="0">
                <a:latin typeface="Ink Free" panose="03080402000500000000" pitchFamily="66" charset="0"/>
              </a:rPr>
              <a:t>, l'accesso all'istruzione tanto in Spagna quanto nel resto dei Paesi dove si svolgono gli esami e la crescita professionale.</a:t>
            </a:r>
          </a:p>
        </p:txBody>
      </p:sp>
      <p:pic>
        <p:nvPicPr>
          <p:cNvPr id="1026" name="Picture 2" descr="Diploma dele by Laura Bellanca - Issuu">
            <a:extLst>
              <a:ext uri="{FF2B5EF4-FFF2-40B4-BE49-F238E27FC236}">
                <a16:creationId xmlns:a16="http://schemas.microsoft.com/office/drawing/2014/main" id="{99B9940B-9628-46EC-AFC7-A4B49ECB20F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89688" y="1397001"/>
            <a:ext cx="5484812" cy="383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32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4F476-C38E-480B-9EDD-7296401CCD3D}"/>
              </a:ext>
            </a:extLst>
          </p:cNvPr>
          <p:cNvSpPr>
            <a:spLocks noGrp="1"/>
          </p:cNvSpPr>
          <p:nvPr>
            <p:ph type="title"/>
          </p:nvPr>
        </p:nvSpPr>
        <p:spPr/>
        <p:txBody>
          <a:bodyPr/>
          <a:lstStyle/>
          <a:p>
            <a:r>
              <a:rPr lang="it-IT" dirty="0">
                <a:latin typeface="Comic Sans MS" panose="030F0702030302020204" pitchFamily="66" charset="0"/>
              </a:rPr>
              <a:t>LIVELLI ED ESAMI DELE</a:t>
            </a:r>
          </a:p>
        </p:txBody>
      </p:sp>
      <p:sp>
        <p:nvSpPr>
          <p:cNvPr id="3" name="Segnaposto contenuto 2">
            <a:extLst>
              <a:ext uri="{FF2B5EF4-FFF2-40B4-BE49-F238E27FC236}">
                <a16:creationId xmlns:a16="http://schemas.microsoft.com/office/drawing/2014/main" id="{922DB7DE-DFD4-46DF-A76C-84911DC81D01}"/>
              </a:ext>
            </a:extLst>
          </p:cNvPr>
          <p:cNvSpPr>
            <a:spLocks noGrp="1"/>
          </p:cNvSpPr>
          <p:nvPr>
            <p:ph sz="half" idx="1"/>
          </p:nvPr>
        </p:nvSpPr>
        <p:spPr/>
        <p:txBody>
          <a:bodyPr>
            <a:normAutofit fontScale="70000" lnSpcReduction="20000"/>
          </a:bodyPr>
          <a:lstStyle/>
          <a:p>
            <a:pPr marL="0" indent="0" algn="ctr">
              <a:buNone/>
            </a:pPr>
            <a:r>
              <a:rPr lang="it-IT" u="sng" dirty="0">
                <a:solidFill>
                  <a:schemeClr val="accent2">
                    <a:lumMod val="60000"/>
                    <a:lumOff val="40000"/>
                  </a:schemeClr>
                </a:solidFill>
                <a:latin typeface="Ink Free" panose="03080402000500000000" pitchFamily="66" charset="0"/>
              </a:rPr>
              <a:t>I diplomi DELE</a:t>
            </a:r>
            <a:r>
              <a:rPr lang="it-IT" dirty="0">
                <a:latin typeface="Ink Free" panose="03080402000500000000" pitchFamily="66" charset="0"/>
              </a:rPr>
              <a:t> attestano la competenza in lingua spagnola secondo una scala di sei livelli (A1, A2, B1, B2, C1, C2), che rappresentano altrettante fasi del percorso di apprendimento della lingua individuati dal Consiglio d’Europa ed elaborati nel Quadro Comune Europeo di Riferimento per le lingue.</a:t>
            </a:r>
          </a:p>
          <a:p>
            <a:pPr marL="0" indent="0" algn="ctr">
              <a:buNone/>
            </a:pPr>
            <a:r>
              <a:rPr lang="it-IT" dirty="0">
                <a:latin typeface="Ink Free" panose="03080402000500000000" pitchFamily="66" charset="0"/>
              </a:rPr>
              <a:t>Chiunque può iscriversi, senza limite d’età, formazione, nazionalità.</a:t>
            </a:r>
          </a:p>
        </p:txBody>
      </p:sp>
      <p:sp>
        <p:nvSpPr>
          <p:cNvPr id="4" name="Segnaposto contenuto 3">
            <a:extLst>
              <a:ext uri="{FF2B5EF4-FFF2-40B4-BE49-F238E27FC236}">
                <a16:creationId xmlns:a16="http://schemas.microsoft.com/office/drawing/2014/main" id="{87EF7E30-7223-4C4A-9FA1-7E0E1171DA25}"/>
              </a:ext>
            </a:extLst>
          </p:cNvPr>
          <p:cNvSpPr>
            <a:spLocks noGrp="1"/>
          </p:cNvSpPr>
          <p:nvPr>
            <p:ph sz="half" idx="2"/>
          </p:nvPr>
        </p:nvSpPr>
        <p:spPr/>
        <p:txBody>
          <a:bodyPr>
            <a:normAutofit fontScale="70000" lnSpcReduction="20000"/>
          </a:bodyPr>
          <a:lstStyle/>
          <a:p>
            <a:pPr marL="0" indent="0" algn="ctr">
              <a:buNone/>
            </a:pPr>
            <a:r>
              <a:rPr lang="it-IT" dirty="0">
                <a:latin typeface="Ink Free" panose="03080402000500000000" pitchFamily="66" charset="0"/>
                <a:hlinkClick r:id="rId2" tooltip="dele_para_escolares"/>
              </a:rPr>
              <a:t>Due esami per le scuole</a:t>
            </a:r>
            <a:r>
              <a:rPr lang="it-IT" dirty="0">
                <a:latin typeface="Ink Free" panose="03080402000500000000" pitchFamily="66" charset="0"/>
              </a:rPr>
              <a:t>: rivolti a studenti tra gli 11 e i 19 anni:</a:t>
            </a:r>
          </a:p>
          <a:p>
            <a:pPr marL="0" indent="0" algn="ctr">
              <a:buNone/>
            </a:pPr>
            <a:r>
              <a:rPr lang="it-IT" b="1" dirty="0">
                <a:latin typeface="Ink Free" panose="03080402000500000000" pitchFamily="66" charset="0"/>
              </a:rPr>
              <a:t>«</a:t>
            </a:r>
            <a:r>
              <a:rPr lang="it-IT" b="1" i="1" dirty="0">
                <a:latin typeface="Ink Free" panose="03080402000500000000" pitchFamily="66" charset="0"/>
              </a:rPr>
              <a:t>DELE A1 para </a:t>
            </a:r>
            <a:r>
              <a:rPr lang="it-IT" b="1" i="1" dirty="0" err="1">
                <a:latin typeface="Ink Free" panose="03080402000500000000" pitchFamily="66" charset="0"/>
              </a:rPr>
              <a:t>escolares</a:t>
            </a:r>
            <a:r>
              <a:rPr lang="it-IT" b="1" dirty="0">
                <a:latin typeface="Ink Free" panose="03080402000500000000" pitchFamily="66" charset="0"/>
              </a:rPr>
              <a:t>» </a:t>
            </a:r>
            <a:r>
              <a:rPr lang="it-IT" dirty="0">
                <a:latin typeface="Ink Free" panose="03080402000500000000" pitchFamily="66" charset="0"/>
              </a:rPr>
              <a:t>è finalizzato all’ottenimento del Diploma DELE A1,</a:t>
            </a:r>
          </a:p>
          <a:p>
            <a:pPr marL="0" indent="0" algn="ctr">
              <a:buNone/>
            </a:pPr>
            <a:r>
              <a:rPr lang="it-IT" b="1" dirty="0">
                <a:latin typeface="Ink Free" panose="03080402000500000000" pitchFamily="66" charset="0"/>
              </a:rPr>
              <a:t>«</a:t>
            </a:r>
            <a:r>
              <a:rPr lang="it-IT" b="1" i="1" dirty="0">
                <a:latin typeface="Ink Free" panose="03080402000500000000" pitchFamily="66" charset="0"/>
              </a:rPr>
              <a:t>DELE A2/B1 para </a:t>
            </a:r>
            <a:r>
              <a:rPr lang="it-IT" b="1" i="1" dirty="0" err="1">
                <a:latin typeface="Ink Free" panose="03080402000500000000" pitchFamily="66" charset="0"/>
              </a:rPr>
              <a:t>escolares</a:t>
            </a:r>
            <a:r>
              <a:rPr lang="it-IT" b="1" dirty="0">
                <a:latin typeface="Ink Free" panose="03080402000500000000" pitchFamily="66" charset="0"/>
              </a:rPr>
              <a:t>» </a:t>
            </a:r>
            <a:r>
              <a:rPr lang="it-IT" dirty="0">
                <a:latin typeface="Ink Free" panose="03080402000500000000" pitchFamily="66" charset="0"/>
              </a:rPr>
              <a:t>è un esame con due possibili risultati, in caso di esito positivo e a seconda del proprio livello linguistico, il candidato potrà conseguire il Diploma DELE A2 oppure il Diploma DELE B1. </a:t>
            </a:r>
          </a:p>
          <a:p>
            <a:pPr marL="0" indent="0" algn="ctr">
              <a:buNone/>
            </a:pPr>
            <a:r>
              <a:rPr lang="it-IT" dirty="0">
                <a:latin typeface="Ink Free" panose="03080402000500000000" pitchFamily="66" charset="0"/>
              </a:rPr>
              <a:t>Potranno scriversi agli esami </a:t>
            </a:r>
            <a:r>
              <a:rPr lang="it-IT" b="1" i="1" dirty="0">
                <a:latin typeface="Ink Free" panose="03080402000500000000" pitchFamily="66" charset="0"/>
              </a:rPr>
              <a:t>para </a:t>
            </a:r>
            <a:r>
              <a:rPr lang="it-IT" b="1" i="1" dirty="0" err="1">
                <a:latin typeface="Ink Free" panose="03080402000500000000" pitchFamily="66" charset="0"/>
              </a:rPr>
              <a:t>escolares</a:t>
            </a:r>
            <a:r>
              <a:rPr lang="it-IT" b="1" dirty="0">
                <a:latin typeface="Ink Free" panose="03080402000500000000" pitchFamily="66" charset="0"/>
              </a:rPr>
              <a:t> </a:t>
            </a:r>
            <a:r>
              <a:rPr lang="it-IT" dirty="0">
                <a:latin typeface="Ink Free" panose="03080402000500000000" pitchFamily="66" charset="0"/>
              </a:rPr>
              <a:t>unicamente i candidati che non avranno compiuto diciannove anni entro il giorno delle prove scritte dell’esame.</a:t>
            </a:r>
          </a:p>
          <a:p>
            <a:endParaRPr lang="it-IT" dirty="0"/>
          </a:p>
        </p:txBody>
      </p:sp>
    </p:spTree>
    <p:extLst>
      <p:ext uri="{BB962C8B-B14F-4D97-AF65-F5344CB8AC3E}">
        <p14:creationId xmlns:p14="http://schemas.microsoft.com/office/powerpoint/2010/main" val="320798696"/>
      </p:ext>
    </p:extLst>
  </p:cSld>
  <p:clrMapOvr>
    <a:masterClrMapping/>
  </p:clrMapOvr>
</p:sld>
</file>

<file path=ppt/theme/theme1.xml><?xml version="1.0" encoding="utf-8"?>
<a:theme xmlns:a="http://schemas.openxmlformats.org/drawingml/2006/main" name="PunchcardVTI">
  <a:themeElements>
    <a:clrScheme name="Punchcard">
      <a:dk1>
        <a:srgbClr val="000000"/>
      </a:dk1>
      <a:lt1>
        <a:srgbClr val="FFFFFF"/>
      </a:lt1>
      <a:dk2>
        <a:srgbClr val="00224B"/>
      </a:dk2>
      <a:lt2>
        <a:srgbClr val="EFF0EF"/>
      </a:lt2>
      <a:accent1>
        <a:srgbClr val="00B2F3"/>
      </a:accent1>
      <a:accent2>
        <a:srgbClr val="0471CC"/>
      </a:accent2>
      <a:accent3>
        <a:srgbClr val="14BBA9"/>
      </a:accent3>
      <a:accent4>
        <a:srgbClr val="8BB93B"/>
      </a:accent4>
      <a:accent5>
        <a:srgbClr val="EC970C"/>
      </a:accent5>
      <a:accent6>
        <a:srgbClr val="F55822"/>
      </a:accent6>
      <a:hlink>
        <a:srgbClr val="008EE6"/>
      </a:hlink>
      <a:folHlink>
        <a:srgbClr val="808C8E"/>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otalTime>42</TotalTime>
  <Words>277</Words>
  <Application>Microsoft Office PowerPoint</Application>
  <PresentationFormat>Widescreen</PresentationFormat>
  <Paragraphs>16</Paragraphs>
  <Slides>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Arial</vt:lpstr>
      <vt:lpstr>Comic Sans MS</vt:lpstr>
      <vt:lpstr>Ink Free</vt:lpstr>
      <vt:lpstr>Neue Haas Grotesk Text Pro</vt:lpstr>
      <vt:lpstr>PunchcardVTI</vt:lpstr>
      <vt:lpstr>CERTIFICAZIONE DELE</vt:lpstr>
      <vt:lpstr>PERCHÉ IL DELE</vt:lpstr>
      <vt:lpstr>LIVELLI ED ESAMI DELE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DELE</dc:title>
  <dc:creator>Andrea</dc:creator>
  <cp:lastModifiedBy>Andrea</cp:lastModifiedBy>
  <cp:revision>11</cp:revision>
  <dcterms:created xsi:type="dcterms:W3CDTF">2023-06-07T14:18:37Z</dcterms:created>
  <dcterms:modified xsi:type="dcterms:W3CDTF">2025-06-08T05:08:41Z</dcterms:modified>
</cp:coreProperties>
</file>