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61">
          <p15:clr>
            <a:srgbClr val="A4A3A4"/>
          </p15:clr>
        </p15:guide>
        <p15:guide id="4" pos="7083">
          <p15:clr>
            <a:srgbClr val="A4A3A4"/>
          </p15:clr>
        </p15:guide>
        <p15:guide id="5" orient="horz" pos="1003">
          <p15:clr>
            <a:srgbClr val="A4A3A4"/>
          </p15:clr>
        </p15:guide>
        <p15:guide id="6" orient="horz" pos="392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9d78l7we0grfbL3pzYNxwWgrX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/>
    <p:restoredTop sz="94673"/>
  </p:normalViewPr>
  <p:slideViewPr>
    <p:cSldViewPr snapToGrid="0">
      <p:cViewPr varScale="1">
        <p:scale>
          <a:sx n="101" d="100"/>
          <a:sy n="101" d="100"/>
        </p:scale>
        <p:origin x="786" y="108"/>
      </p:cViewPr>
      <p:guideLst>
        <p:guide orient="horz" pos="2160"/>
        <p:guide pos="3840"/>
        <p:guide pos="461"/>
        <p:guide pos="7083"/>
        <p:guide orient="horz" pos="1003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06229d3d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06229d3d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006229d3d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006229d3d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0d5b1f5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360d5b1f5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1432713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251432713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0d5b1f5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g360d5b1f5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0d5b1f54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g360d5b1f54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1432713d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251432713d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06229d3d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06229d3d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006229d3d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006229d3d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006229d3d_0_66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36006229d3d_0_66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36006229d3d_0_6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6006229d3d_0_70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36006229d3d_0_70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36006229d3d_0_7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06229d3d_0_7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006229d3d_0_67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36006229d3d_0_6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6006229d3d_0_6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6006229d3d_0_6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36006229d3d_0_6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006229d3d_0_6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6006229d3d_0_6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36006229d3d_0_68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36006229d3d_0_6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6006229d3d_0_6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6006229d3d_0_6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6006229d3d_0_68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36006229d3d_0_68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36006229d3d_0_6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006229d3d_0_69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36006229d3d_0_6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6006229d3d_0_69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36006229d3d_0_69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36006229d3d_0_69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36006229d3d_0_69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36006229d3d_0_6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6006229d3d_0_70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36006229d3d_0_7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6006229d3d_0_6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36006229d3d_0_6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36006229d3d_0_6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57150" y="1975000"/>
            <a:ext cx="10974900" cy="4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r>
              <a:rPr lang="it-IT" sz="60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Progetto Accoglienza </a:t>
            </a:r>
            <a:endParaRPr sz="60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8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205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2800"/>
              <a:buFont typeface="Arial"/>
              <a:buNone/>
            </a:pPr>
            <a:r>
              <a:rPr lang="it-IT" sz="43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A.S. 2024-2025</a:t>
            </a:r>
            <a:endParaRPr sz="29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8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1400"/>
              <a:buFont typeface="Arial"/>
              <a:buNone/>
            </a:pPr>
            <a:r>
              <a:rPr lang="it-IT" sz="3400" b="1" i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Prof.ssa Maria Rosa Oriolo</a:t>
            </a:r>
            <a:endParaRPr sz="34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1400"/>
              <a:buFont typeface="Arial"/>
              <a:buNone/>
            </a:pPr>
            <a:r>
              <a:rPr lang="it-IT" sz="3400" b="1" i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Prof. Flavio Di Carlo</a:t>
            </a:r>
            <a:endParaRPr sz="34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375" y="0"/>
            <a:ext cx="4490824" cy="14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06229d3d_0_725"/>
          <p:cNvSpPr txBox="1">
            <a:spLocks noGrp="1"/>
          </p:cNvSpPr>
          <p:nvPr>
            <p:ph type="ctrTitle"/>
          </p:nvPr>
        </p:nvSpPr>
        <p:spPr>
          <a:xfrm>
            <a:off x="415600" y="992768"/>
            <a:ext cx="11360700" cy="48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g36006229d3d_0_7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20" y="-1"/>
            <a:ext cx="1171278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6006229d3d_0_725" descr="Immagine che contiene testo, cielo, esterni, segnal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3598" y="0"/>
            <a:ext cx="4448402" cy="13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006229d3d_0_732"/>
          <p:cNvSpPr txBox="1">
            <a:spLocks noGrp="1"/>
          </p:cNvSpPr>
          <p:nvPr>
            <p:ph type="ctrTitle"/>
          </p:nvPr>
        </p:nvSpPr>
        <p:spPr>
          <a:xfrm>
            <a:off x="1458410" y="2849316"/>
            <a:ext cx="1435261" cy="108607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E1545A-3501-5FDE-B40C-409CD500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36" y="1122743"/>
            <a:ext cx="10729884" cy="5650311"/>
          </a:xfrm>
          <a:prstGeom prst="rect">
            <a:avLst/>
          </a:prstGeom>
        </p:spPr>
      </p:pic>
      <p:pic>
        <p:nvPicPr>
          <p:cNvPr id="122" name="Google Shape;122;g36006229d3d_0_732" descr="Immagine che contiene testo, cielo, esterni, segnal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8650" y="0"/>
            <a:ext cx="4448402" cy="13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0d5b1f54f_0_5"/>
          <p:cNvSpPr txBox="1"/>
          <p:nvPr/>
        </p:nvSpPr>
        <p:spPr>
          <a:xfrm>
            <a:off x="657225" y="2283624"/>
            <a:ext cx="108777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1400"/>
              <a:buFont typeface="Arial"/>
              <a:buNone/>
            </a:pPr>
            <a:r>
              <a:rPr lang="it-IT" sz="2700" b="1" u="sng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PER QUALSIASI APPROFONDIMENTO, VI RIMANDIAMO ALLA LETTURA DELLA RELAZIONE DELLA SAPIENZA E VI INVITIAMO CALDAMENTE A PARTECIPARE ALL’INCONTRO CON LO STAFF DELLA SAPIENZA, IL PROSSIMO SETTEMBRE, PER L’ANALISI DEI DATI.</a:t>
            </a:r>
            <a:endParaRPr sz="2700" b="1" i="0" u="sng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360d5b1f54f_0_5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375" y="0"/>
            <a:ext cx="4490824" cy="14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152128" y="92884"/>
            <a:ext cx="10877550" cy="40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3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Il progetto si è articolato in 2 fasi distinte:</a:t>
            </a:r>
            <a:endParaRPr sz="23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3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PRIMA FASE, DI INGRESSO</a:t>
            </a:r>
            <a:endParaRPr sz="17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100"/>
              <a:buFont typeface="Calibri"/>
              <a:buChar char="▪"/>
            </a:pPr>
            <a:r>
              <a:rPr lang="it-IT" sz="21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Organizzazione orari di entrata delle classi </a:t>
            </a:r>
            <a:endParaRPr sz="17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100"/>
              <a:buFont typeface="Calibri"/>
              <a:buChar char="▪"/>
            </a:pPr>
            <a:r>
              <a:rPr lang="it-IT" sz="21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Accoglienza delle classi</a:t>
            </a:r>
            <a:endParaRPr sz="17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100"/>
              <a:buFont typeface="Calibri"/>
              <a:buChar char="▪"/>
            </a:pPr>
            <a:r>
              <a:rPr lang="it-IT" sz="21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Incontri con Università degli studi «La Sapienza» per la presentazione del Progetto “I giovani e il gruppo-classe: benessere, risorse e capacità sociali”</a:t>
            </a:r>
            <a:endParaRPr sz="21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3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3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3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SECONDA FASE, DI INDAGINE</a:t>
            </a:r>
            <a:endParaRPr sz="17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100"/>
              <a:buFont typeface="Calibri"/>
              <a:buChar char="•"/>
            </a:pPr>
            <a:r>
              <a:rPr lang="it-IT" sz="21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Somministrazione dei questionari  alle Classi Prime, Seconde e Terze (novembre 2024, aprile 2025)</a:t>
            </a:r>
            <a:endParaRPr sz="17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700" b="1" i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un ringraziamento particolare va ai coordinatori delle classi prime, seconde  e terze che hanno supportato questa fase con gli studenti</a:t>
            </a:r>
            <a:r>
              <a:rPr lang="it-IT" sz="1700" b="1" i="0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 b="1" i="0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5925" y="0"/>
            <a:ext cx="4453899" cy="14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1432713d9_0_5"/>
          <p:cNvSpPr txBox="1"/>
          <p:nvPr/>
        </p:nvSpPr>
        <p:spPr>
          <a:xfrm>
            <a:off x="711200" y="276783"/>
            <a:ext cx="101665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D910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D910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51432713d9_0_5"/>
          <p:cNvSpPr txBox="1"/>
          <p:nvPr/>
        </p:nvSpPr>
        <p:spPr>
          <a:xfrm>
            <a:off x="558800" y="1171517"/>
            <a:ext cx="10511700" cy="5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Seconda fase, il questionario</a:t>
            </a:r>
            <a:endParaRPr sz="2800" b="1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1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(con la partecipazione del Prof. Livi e dei Ricercatori della Facoltà </a:t>
            </a:r>
            <a:endParaRPr sz="1400" b="1" u="none" strike="noStrike" cap="none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1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di Medicina e Psicologia, Dipartimento dei Processi di Sviluppo e Socializzazione)</a:t>
            </a:r>
            <a:endParaRPr sz="1400" b="1" u="none" strike="noStrike" cap="none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100" b="1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100" b="1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Obiettivi del progetto: </a:t>
            </a:r>
            <a:endParaRPr sz="2800" b="1" u="none" strike="noStrike" cap="none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u="none" strike="noStrike" cap="none">
                <a:solidFill>
                  <a:srgbClr val="04349D"/>
                </a:solidFill>
              </a:rPr>
              <a:t>		 	 	 			</a:t>
            </a:r>
            <a:endParaRPr sz="1400" b="1" u="none" strike="noStrike" cap="none">
              <a:solidFill>
                <a:srgbClr val="04349D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800"/>
              <a:buFont typeface="Calibri"/>
              <a:buChar char="-"/>
            </a:pPr>
            <a:r>
              <a:rPr lang="it-IT" sz="28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analisi dei processi di socializzazione </a:t>
            </a:r>
            <a:endParaRPr sz="1400" b="1" u="none" strike="noStrike" cap="none">
              <a:solidFill>
                <a:srgbClr val="04349D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800"/>
              <a:buFont typeface="Calibri"/>
              <a:buChar char="-"/>
            </a:pPr>
            <a:r>
              <a:rPr lang="it-IT" sz="28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valutazione del clima di classe e delle percezioni di ogni studente circa la vicinanza psicologica con i compagni</a:t>
            </a:r>
            <a:endParaRPr sz="1400" b="1" u="none" strike="noStrike" cap="none">
              <a:solidFill>
                <a:srgbClr val="04349D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800"/>
              <a:buFont typeface="Calibri"/>
              <a:buChar char="-"/>
            </a:pPr>
            <a:r>
              <a:rPr lang="it-IT" sz="2800" b="1" u="none" strike="noStrike" cap="none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 valutazione delle percezioni riguardo a ciò che ogni studente si aspetta dal suo percorso scolastico</a:t>
            </a:r>
            <a:endParaRPr sz="1400" b="1" u="none" strike="noStrike" cap="none">
              <a:solidFill>
                <a:srgbClr val="04349D"/>
              </a:solidFill>
            </a:endParaRPr>
          </a:p>
        </p:txBody>
      </p:sp>
      <p:pic>
        <p:nvPicPr>
          <p:cNvPr id="68" name="Google Shape;68;g251432713d9_0_5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925" y="0"/>
            <a:ext cx="4452123" cy="143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/>
        </p:nvSpPr>
        <p:spPr>
          <a:xfrm>
            <a:off x="152128" y="106952"/>
            <a:ext cx="10877550" cy="40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D910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844750" y="1500850"/>
            <a:ext cx="96726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u="sng" dirty="0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Clima scolastico</a:t>
            </a:r>
            <a:r>
              <a:rPr lang="it-IT" sz="2800" b="1" dirty="0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 : la relazione con i docenti e il rapporto con</a:t>
            </a:r>
            <a:endParaRPr sz="2800" b="1" dirty="0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 compagni e le compagne </a:t>
            </a:r>
            <a:endParaRPr sz="2800" b="1" dirty="0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 dirty="0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La motivazione scolastica</a:t>
            </a:r>
            <a:r>
              <a:rPr lang="it-IT" sz="2800" b="1" dirty="0">
                <a:solidFill>
                  <a:srgbClr val="04349D"/>
                </a:solidFill>
                <a:latin typeface="Calibri"/>
                <a:ea typeface="Calibri"/>
                <a:cs typeface="Calibri"/>
                <a:sym typeface="Calibri"/>
              </a:rPr>
              <a:t>: insieme di propositi </a:t>
            </a:r>
            <a:r>
              <a:rPr lang="it-IT" sz="2800" b="1" dirty="0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che guidano gli  studenti e le studentesse a mettere in atto comportamenti finalizzati all’apprendimento e al raggiungimento del successo scolastico, attraverso l’analisi di due attributi: </a:t>
            </a:r>
            <a:r>
              <a:rPr lang="it-IT" sz="2800" b="1" dirty="0" err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Mastery</a:t>
            </a:r>
            <a:r>
              <a:rPr lang="it-IT" sz="2800" b="1" dirty="0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 Performance</a:t>
            </a:r>
            <a:endParaRPr sz="2800" b="1" dirty="0">
              <a:solidFill>
                <a:srgbClr val="0434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5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6825" y="0"/>
            <a:ext cx="4410225" cy="14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d5b1f54f_0_0"/>
          <p:cNvSpPr txBox="1"/>
          <p:nvPr/>
        </p:nvSpPr>
        <p:spPr>
          <a:xfrm>
            <a:off x="145400" y="1223775"/>
            <a:ext cx="11159100" cy="52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r>
              <a:rPr lang="it-IT" sz="2350" b="1">
                <a:solidFill>
                  <a:srgbClr val="04349D"/>
                </a:solidFill>
              </a:rPr>
              <a:t>CLIMA SCOLASTICO </a:t>
            </a:r>
            <a:endParaRPr sz="2350" b="1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2350" b="1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r>
              <a:rPr lang="it-IT" sz="2350" b="1">
                <a:solidFill>
                  <a:srgbClr val="04349D"/>
                </a:solidFill>
              </a:rPr>
              <a:t>La qualità della relazione </a:t>
            </a:r>
            <a:r>
              <a:rPr lang="it-IT" sz="2350" b="1" i="1" u="sng">
                <a:solidFill>
                  <a:srgbClr val="04349D"/>
                </a:solidFill>
              </a:rPr>
              <a:t>docente/studente</a:t>
            </a:r>
            <a:r>
              <a:rPr lang="it-IT" sz="2350" b="1">
                <a:solidFill>
                  <a:srgbClr val="04349D"/>
                </a:solidFill>
              </a:rPr>
              <a:t> è stata studiata tramite una batteria di domande, quali:</a:t>
            </a:r>
            <a:endParaRPr sz="2350" b="1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>
              <a:solidFill>
                <a:srgbClr val="04349D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400"/>
              <a:buChar char="●"/>
            </a:pPr>
            <a:r>
              <a:rPr lang="it-IT" sz="1650" b="1">
                <a:solidFill>
                  <a:srgbClr val="04349D"/>
                </a:solidFill>
              </a:rPr>
              <a:t>I</a:t>
            </a:r>
            <a:r>
              <a:rPr lang="it-IT" sz="1850" b="1">
                <a:solidFill>
                  <a:srgbClr val="04349D"/>
                </a:solidFill>
              </a:rPr>
              <a:t> miei insegnanti mi incoraggiano nello studio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Mi fido dei miei insegnanti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Quando sono con i miei insegnanti, mi sento a mio agio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So di poter condividere la mie esperienze personali con i miei insegnanti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Tra me e miei insegnanti c’è un forte legame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Nelle difficoltà, so di poter contare sui miei insegnanti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I miei insegnanti mi accettano per quello che sono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Di fronte ai miei insegnanti, mi sento libero di esprimere le mie idee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I miei insegnanti non fanno preferenze in classe e ci trattano tutti allo stesso modo</a:t>
            </a:r>
            <a:endParaRPr sz="1850" b="1">
              <a:solidFill>
                <a:srgbClr val="04349D"/>
              </a:solidFill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50"/>
              <a:buChar char="●"/>
            </a:pPr>
            <a:r>
              <a:rPr lang="it-IT" sz="1850" b="1">
                <a:solidFill>
                  <a:srgbClr val="04349D"/>
                </a:solidFill>
              </a:rPr>
              <a:t>Se dovessi essere in disaccordo con i miei insegnanti, so di poter affrontare la questione serenamente</a:t>
            </a:r>
            <a:endParaRPr sz="1850" b="1">
              <a:solidFill>
                <a:srgbClr val="04349D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3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g360d5b1f54f_0_0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375" y="0"/>
            <a:ext cx="4490824" cy="14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d5b1f54f_0_17"/>
          <p:cNvSpPr txBox="1"/>
          <p:nvPr/>
        </p:nvSpPr>
        <p:spPr>
          <a:xfrm>
            <a:off x="145400" y="1223775"/>
            <a:ext cx="11159100" cy="52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 dirty="0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r>
              <a:rPr lang="it-IT" sz="2350" b="1" dirty="0">
                <a:solidFill>
                  <a:srgbClr val="04349D"/>
                </a:solidFill>
              </a:rPr>
              <a:t>CLIMA SCOLASTICO </a:t>
            </a:r>
            <a:endParaRPr sz="2350" b="1" dirty="0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2350" b="1" dirty="0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r>
              <a:rPr lang="it-IT" sz="2350" b="1" dirty="0">
                <a:solidFill>
                  <a:srgbClr val="04349D"/>
                </a:solidFill>
              </a:rPr>
              <a:t>La qualità della relazione </a:t>
            </a:r>
            <a:r>
              <a:rPr lang="it-IT" sz="2350" b="1" i="1" u="sng" dirty="0">
                <a:solidFill>
                  <a:srgbClr val="04349D"/>
                </a:solidFill>
              </a:rPr>
              <a:t>studente/studente</a:t>
            </a:r>
            <a:r>
              <a:rPr lang="it-IT" sz="2350" b="1" dirty="0">
                <a:solidFill>
                  <a:srgbClr val="04349D"/>
                </a:solidFill>
              </a:rPr>
              <a:t> è stata studiata tramite una batteria di domande, quali:</a:t>
            </a:r>
            <a:endParaRPr sz="2350" b="1" dirty="0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 dirty="0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 dirty="0">
              <a:solidFill>
                <a:srgbClr val="04349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1450" b="1" dirty="0">
              <a:solidFill>
                <a:srgbClr val="04349D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00"/>
              <a:buChar char="●"/>
            </a:pPr>
            <a:r>
              <a:rPr lang="it-IT" sz="1800" b="1" dirty="0">
                <a:solidFill>
                  <a:srgbClr val="04349D"/>
                </a:solidFill>
              </a:rPr>
              <a:t>Mi piace studiare e/o svolgere le diverse attività scolastiche proposte dai docenti con i compagni della mia classe</a:t>
            </a:r>
            <a:endParaRPr sz="1800" b="1" dirty="0">
              <a:solidFill>
                <a:srgbClr val="04349D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00"/>
              <a:buChar char="●"/>
            </a:pPr>
            <a:r>
              <a:rPr lang="it-IT" sz="1800" b="1" dirty="0">
                <a:solidFill>
                  <a:srgbClr val="04349D"/>
                </a:solidFill>
              </a:rPr>
              <a:t>In caso di difficoltà o dubbi su quello che gli insegnanti spiegano durante le lezioni, mi piace confrontarmi con i miei compagni per informazioni o chiarimenti</a:t>
            </a:r>
            <a:endParaRPr sz="1800" b="1" dirty="0">
              <a:solidFill>
                <a:srgbClr val="04349D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00"/>
              <a:buChar char="●"/>
            </a:pPr>
            <a:r>
              <a:rPr lang="it-IT" sz="1800" b="1" dirty="0">
                <a:solidFill>
                  <a:srgbClr val="04349D"/>
                </a:solidFill>
              </a:rPr>
              <a:t>Quando l’insegnante assegna un compito difficile, questa classe si impegna nella collaborazione reciproca (ad esempio condivisione degli appunti), sul confronto sugli argomenti che sono meno chiari sulle materie più difficili</a:t>
            </a:r>
            <a:endParaRPr sz="1800" b="1" dirty="0">
              <a:solidFill>
                <a:srgbClr val="04349D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00"/>
              <a:buChar char="●"/>
            </a:pPr>
            <a:r>
              <a:rPr lang="it-IT" sz="1800" b="1" dirty="0">
                <a:solidFill>
                  <a:srgbClr val="04349D"/>
                </a:solidFill>
              </a:rPr>
              <a:t>Questa classe condivide tutte le informazioni necessarie per affrontare al meglio il programma scolastico, in modo tale che nessuno rimanga indietro</a:t>
            </a:r>
            <a:endParaRPr sz="1800" b="1" dirty="0">
              <a:solidFill>
                <a:srgbClr val="04349D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1800"/>
              <a:buChar char="●"/>
            </a:pPr>
            <a:r>
              <a:rPr lang="it-IT" sz="1800" b="1" dirty="0">
                <a:solidFill>
                  <a:srgbClr val="04349D"/>
                </a:solidFill>
              </a:rPr>
              <a:t>In questa classe, gli studenti si aiutano per ottenere il massimo nello studio</a:t>
            </a:r>
            <a:endParaRPr sz="1800" b="1" dirty="0">
              <a:solidFill>
                <a:srgbClr val="04349D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dirty="0">
              <a:solidFill>
                <a:srgbClr val="04349D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07A"/>
              </a:buClr>
              <a:buSzPts val="4800"/>
              <a:buFont typeface="Arial"/>
              <a:buNone/>
            </a:pPr>
            <a:endParaRPr sz="3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360d5b1f54f_0_17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375" y="0"/>
            <a:ext cx="4490824" cy="14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1432713d9_0_16"/>
          <p:cNvSpPr txBox="1"/>
          <p:nvPr/>
        </p:nvSpPr>
        <p:spPr>
          <a:xfrm>
            <a:off x="304799" y="513678"/>
            <a:ext cx="111603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93" name="Google Shape;93;g251432713d9_0_16" descr="Immagine che contiene testo, cielo, esterni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650" y="0"/>
            <a:ext cx="4448402" cy="13741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51432713d9_0_16"/>
          <p:cNvSpPr txBox="1"/>
          <p:nvPr/>
        </p:nvSpPr>
        <p:spPr>
          <a:xfrm>
            <a:off x="435900" y="956375"/>
            <a:ext cx="99381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MOTIVAZIONE SCOLASTICA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Quali sono i fattori associati agli orientamenti motivazionali?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motivazione scolastica è un costrutto di natura socio-psicologica, influenzato non solo dalle caratteristiche di ogni persona ma anche da: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500"/>
              <a:buFont typeface="Calibri"/>
              <a:buChar char="-"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aspettative, obiettivi e qualità delle relazioni familiari/genitoriali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500"/>
              <a:buFont typeface="Calibri"/>
              <a:buChar char="-"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aspettative, obiettivi e qualità delle relazioni con i docenti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4349D"/>
              </a:buClr>
              <a:buSzPts val="2500"/>
              <a:buFont typeface="Calibri"/>
              <a:buChar char="-"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sistema motivazionale dei compagni e qualità delle relazioni nella classe 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rgbClr val="04349D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Tutti questi aspetti hanno un impatto sul concetto che ogni studente ha di sé e sulle sue aspettative future </a:t>
            </a:r>
            <a:endParaRPr sz="2500" b="1">
              <a:solidFill>
                <a:srgbClr val="04349D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06229d3d_0_710"/>
          <p:cNvSpPr txBox="1">
            <a:spLocks noGrp="1"/>
          </p:cNvSpPr>
          <p:nvPr>
            <p:ph type="ctrTitle"/>
          </p:nvPr>
        </p:nvSpPr>
        <p:spPr>
          <a:xfrm>
            <a:off x="415600" y="992768"/>
            <a:ext cx="11360700" cy="48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79"/>
              <a:buFont typeface="Arial"/>
              <a:buNone/>
            </a:pPr>
            <a:endParaRPr/>
          </a:p>
        </p:txBody>
      </p:sp>
      <p:pic>
        <p:nvPicPr>
          <p:cNvPr id="100" name="Google Shape;100;g36006229d3d_0_7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620" y="1"/>
            <a:ext cx="12826403" cy="694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6006229d3d_0_710" descr="Immagine che contiene testo, cielo, esterni, segnal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8650" y="0"/>
            <a:ext cx="4448402" cy="13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006229d3d_0_718"/>
          <p:cNvSpPr txBox="1">
            <a:spLocks noGrp="1"/>
          </p:cNvSpPr>
          <p:nvPr>
            <p:ph type="ctrTitle"/>
          </p:nvPr>
        </p:nvSpPr>
        <p:spPr>
          <a:xfrm>
            <a:off x="415600" y="992768"/>
            <a:ext cx="11360700" cy="48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g36006229d3d_0_7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52" y="544010"/>
            <a:ext cx="11647702" cy="599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6006229d3d_0_718" descr="Immagine che contiene testo, cielo, esterni, segnal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8650" y="0"/>
            <a:ext cx="4448402" cy="13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Widescreen</PresentationFormat>
  <Paragraphs>78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Bollici Francesco (Open Fiber)</dc:creator>
  <cp:lastModifiedBy>Bollici Francesco (Open Fiber)</cp:lastModifiedBy>
  <cp:revision>8</cp:revision>
  <dcterms:created xsi:type="dcterms:W3CDTF">2022-06-07T21:36:56Z</dcterms:created>
  <dcterms:modified xsi:type="dcterms:W3CDTF">2025-06-09T09:05:50Z</dcterms:modified>
</cp:coreProperties>
</file>