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9" r:id="rId1"/>
  </p:sldMasterIdLst>
  <p:notesMasterIdLst>
    <p:notesMasterId r:id="rId16"/>
  </p:notesMasterIdLst>
  <p:sldIdLst>
    <p:sldId id="256" r:id="rId2"/>
    <p:sldId id="269" r:id="rId3"/>
    <p:sldId id="272" r:id="rId4"/>
    <p:sldId id="290" r:id="rId5"/>
    <p:sldId id="277" r:id="rId6"/>
    <p:sldId id="285" r:id="rId7"/>
    <p:sldId id="287" r:id="rId8"/>
    <p:sldId id="288" r:id="rId9"/>
    <p:sldId id="289" r:id="rId10"/>
    <p:sldId id="291" r:id="rId11"/>
    <p:sldId id="273" r:id="rId12"/>
    <p:sldId id="284" r:id="rId13"/>
    <p:sldId id="279" r:id="rId14"/>
    <p:sldId id="28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D6736-279A-4C71-A906-82BB26ACFC54}" v="3" dt="2025-06-06T11:44:09.355"/>
    <p1510:client id="{BA7E87D6-BADB-49D3-8720-AF3A508C8664}" v="10" dt="2025-06-06T11:16:12.1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1458" autoAdjust="0"/>
  </p:normalViewPr>
  <p:slideViewPr>
    <p:cSldViewPr snapToGrid="0" snapToObjects="1">
      <p:cViewPr varScale="1">
        <p:scale>
          <a:sx n="46" d="100"/>
          <a:sy n="46" d="100"/>
        </p:scale>
        <p:origin x="1352" y="264"/>
      </p:cViewPr>
      <p:guideLst/>
    </p:cSldViewPr>
  </p:slideViewPr>
  <p:outlineViewPr>
    <p:cViewPr>
      <p:scale>
        <a:sx n="33" d="100"/>
        <a:sy n="33" d="100"/>
      </p:scale>
      <p:origin x="0" y="-80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petrassi" userId="2ba84e0b20ee2e5e" providerId="LiveId" clId="{899D6736-279A-4C71-A906-82BB26ACFC54}"/>
    <pc:docChg chg="undo custSel modSld">
      <pc:chgData name="francesca petrassi" userId="2ba84e0b20ee2e5e" providerId="LiveId" clId="{899D6736-279A-4C71-A906-82BB26ACFC54}" dt="2025-06-06T11:48:50.534" v="183" actId="14100"/>
      <pc:docMkLst>
        <pc:docMk/>
      </pc:docMkLst>
      <pc:sldChg chg="modSp mod">
        <pc:chgData name="francesca petrassi" userId="2ba84e0b20ee2e5e" providerId="LiveId" clId="{899D6736-279A-4C71-A906-82BB26ACFC54}" dt="2025-06-06T11:47:04.288" v="178" actId="6549"/>
        <pc:sldMkLst>
          <pc:docMk/>
          <pc:sldMk cId="2650999632" sldId="273"/>
        </pc:sldMkLst>
        <pc:spChg chg="mod">
          <ac:chgData name="francesca petrassi" userId="2ba84e0b20ee2e5e" providerId="LiveId" clId="{899D6736-279A-4C71-A906-82BB26ACFC54}" dt="2025-06-06T11:47:04.288" v="178" actId="6549"/>
          <ac:spMkLst>
            <pc:docMk/>
            <pc:sldMk cId="2650999632" sldId="273"/>
            <ac:spMk id="3" creationId="{12D21248-7ED4-9A80-3605-BA62C97B73B4}"/>
          </ac:spMkLst>
        </pc:spChg>
      </pc:sldChg>
      <pc:sldChg chg="modSp mod">
        <pc:chgData name="francesca petrassi" userId="2ba84e0b20ee2e5e" providerId="LiveId" clId="{899D6736-279A-4C71-A906-82BB26ACFC54}" dt="2025-06-06T11:45:19.892" v="70" actId="255"/>
        <pc:sldMkLst>
          <pc:docMk/>
          <pc:sldMk cId="1067939268" sldId="277"/>
        </pc:sldMkLst>
        <pc:spChg chg="mod">
          <ac:chgData name="francesca petrassi" userId="2ba84e0b20ee2e5e" providerId="LiveId" clId="{899D6736-279A-4C71-A906-82BB26ACFC54}" dt="2025-06-06T11:45:19.892" v="70" actId="255"/>
          <ac:spMkLst>
            <pc:docMk/>
            <pc:sldMk cId="1067939268" sldId="277"/>
            <ac:spMk id="3" creationId="{12D21248-7ED4-9A80-3605-BA62C97B73B4}"/>
          </ac:spMkLst>
        </pc:spChg>
      </pc:sldChg>
      <pc:sldChg chg="modSp mod">
        <pc:chgData name="francesca petrassi" userId="2ba84e0b20ee2e5e" providerId="LiveId" clId="{899D6736-279A-4C71-A906-82BB26ACFC54}" dt="2025-06-06T11:48:50.534" v="183" actId="14100"/>
        <pc:sldMkLst>
          <pc:docMk/>
          <pc:sldMk cId="2128153090" sldId="283"/>
        </pc:sldMkLst>
        <pc:spChg chg="mod">
          <ac:chgData name="francesca petrassi" userId="2ba84e0b20ee2e5e" providerId="LiveId" clId="{899D6736-279A-4C71-A906-82BB26ACFC54}" dt="2025-06-06T11:48:50.534" v="183" actId="14100"/>
          <ac:spMkLst>
            <pc:docMk/>
            <pc:sldMk cId="2128153090" sldId="283"/>
            <ac:spMk id="14" creationId="{3498EC3B-0E97-E884-AF65-284A4BCA4863}"/>
          </ac:spMkLst>
        </pc:spChg>
      </pc:sldChg>
      <pc:sldChg chg="modSp mod">
        <pc:chgData name="francesca petrassi" userId="2ba84e0b20ee2e5e" providerId="LiveId" clId="{899D6736-279A-4C71-A906-82BB26ACFC54}" dt="2025-06-06T11:45:56.436" v="139" actId="20577"/>
        <pc:sldMkLst>
          <pc:docMk/>
          <pc:sldMk cId="2957232755" sldId="285"/>
        </pc:sldMkLst>
        <pc:spChg chg="mod">
          <ac:chgData name="francesca petrassi" userId="2ba84e0b20ee2e5e" providerId="LiveId" clId="{899D6736-279A-4C71-A906-82BB26ACFC54}" dt="2025-06-06T11:45:56.436" v="139" actId="20577"/>
          <ac:spMkLst>
            <pc:docMk/>
            <pc:sldMk cId="2957232755" sldId="285"/>
            <ac:spMk id="3" creationId="{12D21248-7ED4-9A80-3605-BA62C97B73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98450" indent="-298450" latinLnBrk="0">
      <a:defRPr sz="1400">
        <a:latin typeface="+mn-lt"/>
        <a:ea typeface="+mn-ea"/>
        <a:cs typeface="+mn-cs"/>
        <a:sym typeface="Arial"/>
      </a:defRPr>
    </a:lvl1pPr>
    <a:lvl2pPr marL="298450" indent="-69850" latinLnBrk="0">
      <a:defRPr sz="1400">
        <a:latin typeface="+mn-lt"/>
        <a:ea typeface="+mn-ea"/>
        <a:cs typeface="+mn-cs"/>
        <a:sym typeface="Arial"/>
      </a:defRPr>
    </a:lvl2pPr>
    <a:lvl3pPr marL="298450" indent="158750" latinLnBrk="0">
      <a:defRPr sz="1400">
        <a:latin typeface="+mn-lt"/>
        <a:ea typeface="+mn-ea"/>
        <a:cs typeface="+mn-cs"/>
        <a:sym typeface="Arial"/>
      </a:defRPr>
    </a:lvl3pPr>
    <a:lvl4pPr marL="298450" indent="387350" latinLnBrk="0">
      <a:defRPr sz="1400">
        <a:latin typeface="+mn-lt"/>
        <a:ea typeface="+mn-ea"/>
        <a:cs typeface="+mn-cs"/>
        <a:sym typeface="Arial"/>
      </a:defRPr>
    </a:lvl4pPr>
    <a:lvl5pPr marL="298450" indent="615950" latinLnBrk="0">
      <a:defRPr sz="1400">
        <a:latin typeface="+mn-lt"/>
        <a:ea typeface="+mn-ea"/>
        <a:cs typeface="+mn-cs"/>
        <a:sym typeface="Arial"/>
      </a:defRPr>
    </a:lvl5pPr>
    <a:lvl6pPr marL="298450" indent="844550" latinLnBrk="0">
      <a:defRPr sz="1400">
        <a:latin typeface="+mn-lt"/>
        <a:ea typeface="+mn-ea"/>
        <a:cs typeface="+mn-cs"/>
        <a:sym typeface="Arial"/>
      </a:defRPr>
    </a:lvl6pPr>
    <a:lvl7pPr marL="298450" indent="1073150" latinLnBrk="0">
      <a:defRPr sz="1400">
        <a:latin typeface="+mn-lt"/>
        <a:ea typeface="+mn-ea"/>
        <a:cs typeface="+mn-cs"/>
        <a:sym typeface="Arial"/>
      </a:defRPr>
    </a:lvl7pPr>
    <a:lvl8pPr marL="298450" indent="1301750" latinLnBrk="0">
      <a:defRPr sz="1400">
        <a:latin typeface="+mn-lt"/>
        <a:ea typeface="+mn-ea"/>
        <a:cs typeface="+mn-cs"/>
        <a:sym typeface="Arial"/>
      </a:defRPr>
    </a:lvl8pPr>
    <a:lvl9pPr marL="298450" indent="153035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363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96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22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3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25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108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9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1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5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22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32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B4048B4-EEC4-DE43-89F8-162D81CD78E3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3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1300956" y="3860800"/>
            <a:ext cx="9590088" cy="25400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</a:ln>
        </p:spPr>
        <p:txBody>
          <a:bodyPr lIns="45699" tIns="45699" rIns="45699" bIns="45699" anchor="ctr">
            <a:normAutofit lnSpcReduction="10000"/>
          </a:bodyPr>
          <a:lstStyle/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endParaRPr lang="it-IT" sz="1800" dirty="0"/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IIS VIA DEI PAPARESCHI</a:t>
            </a:r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Anno Scolastico 2024/2025</a:t>
            </a:r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RELAZIONE FINALE  ATTIVITA‘ PCTO</a:t>
            </a:r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 Referenti d’ Istituto:</a:t>
            </a:r>
          </a:p>
          <a:p>
            <a:pPr algn="ctr" defTabSz="329184">
              <a:spcBef>
                <a:spcPts val="700"/>
              </a:spcBef>
              <a:defRPr sz="2016" b="1" i="1">
                <a:solidFill>
                  <a:srgbClr val="000000"/>
                </a:solidFill>
              </a:defRPr>
            </a:pPr>
            <a:r>
              <a:rPr lang="it-IT" sz="1800" dirty="0"/>
              <a:t>Prof.ssa Maria Rosaria Savini (sede centrale)</a:t>
            </a:r>
          </a:p>
          <a:p>
            <a:pPr algn="ctr" defTabSz="329184">
              <a:spcBef>
                <a:spcPts val="700"/>
              </a:spcBef>
              <a:defRPr sz="2016" b="1" i="1">
                <a:solidFill>
                  <a:srgbClr val="000000"/>
                </a:solidFill>
              </a:defRPr>
            </a:pPr>
            <a:r>
              <a:rPr lang="it-IT" sz="1800" dirty="0"/>
              <a:t>Prof.ssa Francesca Petrassi (sede succursale)</a:t>
            </a:r>
            <a:endParaRPr lang="it-IT" dirty="0"/>
          </a:p>
          <a:p>
            <a:pPr algn="ctr" defTabSz="329184">
              <a:spcBef>
                <a:spcPts val="700"/>
              </a:spcBef>
              <a:defRPr sz="1152" b="1">
                <a:solidFill>
                  <a:srgbClr val="FFFFFF"/>
                </a:solidFill>
              </a:defRPr>
            </a:pPr>
            <a:endParaRPr lang="it-IT" dirty="0"/>
          </a:p>
          <a:p>
            <a:pPr algn="ctr" defTabSz="329184">
              <a:spcBef>
                <a:spcPts val="700"/>
              </a:spcBef>
              <a:defRPr sz="1152" b="1">
                <a:solidFill>
                  <a:srgbClr val="FFFFFF"/>
                </a:solidFill>
              </a:defRPr>
            </a:pPr>
            <a:endParaRPr lang="it-IT" dirty="0">
              <a:solidFill>
                <a:srgbClr val="808080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DA19ACC-6140-5476-47E2-CE7AA59EF69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94" y="1312279"/>
            <a:ext cx="3497811" cy="16849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002060"/>
                </a:solidFill>
              </a:rPr>
              <a:t>	Percorsi per l’Inclusione</a:t>
            </a: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r>
              <a:rPr lang="it-IT" sz="2800" dirty="0">
                <a:solidFill>
                  <a:srgbClr val="002060"/>
                </a:solidFill>
              </a:rPr>
              <a:t>Ti porto con me</a:t>
            </a:r>
          </a:p>
          <a:p>
            <a:r>
              <a:rPr lang="it-IT" sz="2800" dirty="0" err="1">
                <a:solidFill>
                  <a:srgbClr val="002060"/>
                </a:solidFill>
              </a:rPr>
              <a:t>AlleniamoCi</a:t>
            </a:r>
            <a:r>
              <a:rPr lang="it-IT" sz="2800" dirty="0">
                <a:solidFill>
                  <a:srgbClr val="002060"/>
                </a:solidFill>
              </a:rPr>
              <a:t> al fare</a:t>
            </a:r>
          </a:p>
          <a:p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8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ATTIVITA’ SVOLTE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>
            <a:normAutofit fontScale="25000" lnSpcReduction="20000"/>
          </a:bodyPr>
          <a:lstStyle/>
          <a:p>
            <a:endParaRPr lang="it-IT" sz="8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di back-office 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 della situazione complessiva della classe con l’importazione in SIDI dei percorsi svolti e la produzione di report da inviare ai tutor PCTO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Aggiornamento dell’applicazione «</a:t>
            </a:r>
            <a:r>
              <a:rPr lang="it-IT" sz="7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Scuola&amp;Territorio</a:t>
            </a:r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di SPAGGIARI ed il monitoraggio della situazione complessiva delle classi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Aggiornamento della piattaforma MIUR – ASL  con il caricamento dei progetti svolti e l’abbinamento con gli studenti</a:t>
            </a:r>
          </a:p>
          <a:p>
            <a:pPr lvl="1">
              <a:buClr>
                <a:srgbClr val="418AB3"/>
              </a:buClr>
              <a:defRPr/>
            </a:pPr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Supporto ai tutor interni per l’inserimento dei dati nel registro elettronico</a:t>
            </a:r>
          </a:p>
          <a:p>
            <a:pPr lvl="1">
              <a:buClr>
                <a:srgbClr val="418AB3"/>
              </a:buClr>
              <a:defRPr/>
            </a:pPr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delle convenzione e dei progetti individuali</a:t>
            </a:r>
          </a:p>
          <a:p>
            <a:pPr marL="0" indent="0">
              <a:buNone/>
            </a:pPr>
            <a:b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9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 err="1">
                <a:latin typeface="Berlin Sans FB" panose="020E0602020502020306" pitchFamily="34" charset="0"/>
              </a:rPr>
              <a:t>PUnTI</a:t>
            </a:r>
            <a:r>
              <a:rPr lang="it-IT" dirty="0">
                <a:latin typeface="Berlin Sans FB" panose="020E0602020502020306" pitchFamily="34" charset="0"/>
              </a:rPr>
              <a:t> DI </a:t>
            </a:r>
            <a:r>
              <a:rPr lang="it-IT" dirty="0" err="1">
                <a:latin typeface="Berlin Sans FB" panose="020E0602020502020306" pitchFamily="34" charset="0"/>
              </a:rPr>
              <a:t>CRITICITà</a:t>
            </a:r>
            <a:endParaRPr lang="it-IT" dirty="0">
              <a:latin typeface="Berlin Sans FB" panose="020E0602020502020306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5"/>
            <a:ext cx="942920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Percorsi che, per motivi indipendenti dall’organizzazione delle attività, si sono  </a:t>
            </a:r>
          </a:p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     svolti in periodi critici per l’attività didattica</a:t>
            </a: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Maggiore condivisione con i consigli di classe per la calendarizzazione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Pianificare le attività all’inizio dell’anno insieme al consiglio di classe in base anche alla classe, al tipo di studenti, alla partecipazione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Documentazione cartacea e digitale dei percorsi</a:t>
            </a: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4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 err="1">
                <a:latin typeface="Berlin Sans FB" panose="020E0602020502020306" pitchFamily="34" charset="0"/>
              </a:rPr>
              <a:t>PUnTI</a:t>
            </a:r>
            <a:r>
              <a:rPr lang="it-IT" dirty="0">
                <a:latin typeface="Berlin Sans FB" panose="020E0602020502020306" pitchFamily="34" charset="0"/>
              </a:rPr>
              <a:t> 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5"/>
            <a:ext cx="942920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Vasta offerta di percorsi per tutti gli indirizzi.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Percorsi professionalizzanti  per  alcune classi di indirizzo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Serietà e responsabilità delle componenti scolastiche nella gestione e nello sviluppo dei percorsi PCTO evidenziata dai tutor esterni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Tutor scolastici competenti e disponibili che hanno seguito gli studenti nei percorsi, in modo sistematico e puntuale  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Componenti scolastiche che hanno collaborato fattivamente alla buona riuscita delle attività PCTO (Segreteria didattica, DSGA e collaboratori scolastici)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   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partner coinvolti hanno manifestato un buon grado di soddisfazione per la serietà  e il senso di responsabilità dimostrato dagli studenti nonché per i buoni rapporti avuti con tutte le componenti scolastiche coinvolte nei percorsi</a:t>
            </a:r>
          </a:p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                  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Un gran lavoro di squadra</a:t>
            </a:r>
            <a:b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</a:b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16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it-IT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Ringraziamenti</a:t>
            </a:r>
            <a:b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Berlin Sans FB" panose="020E0602020502020306" pitchFamily="34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6"/>
            <a:ext cx="918279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tutti i tutor (Passamonti, </a:t>
            </a:r>
            <a:r>
              <a:rPr lang="it-IT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Carleschi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Raponi, Tracanna, Angiolini, Iaccarino, Flacco, Zaccagnini, Baldassarri, Favara, De Masi, Abbate, Marrese, Oberti, </a:t>
            </a:r>
            <a:r>
              <a:rPr lang="it-IT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Meliddo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Biondi,  Apuzzo, Raponi, Crispino, Micheli, Matteini, Giagnorio, Albora, Loconte, Oberti, Chiaraluce,  D’Angelo, De Marco, Cannata, Minghetti, Lorenzini)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DSGA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segreteria didattica (sig.ra Katia e sig.ra Valeria)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collaboratori scolastici che hanno accolto i tutor esterni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5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/>
              <a:t>PCTO in numeri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719" y="1676934"/>
            <a:ext cx="8779512" cy="3516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Classi del triennio: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32</a:t>
            </a:r>
            <a:b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Tutor scolastici PCTO: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31</a:t>
            </a:r>
          </a:p>
          <a:p>
            <a:pPr marL="0" indent="0" algn="ctr">
              <a:buNone/>
            </a:pP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Alunni  coinvolti 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703</a:t>
            </a:r>
            <a:br>
              <a:rPr lang="it-IT" sz="3300" b="0" dirty="0">
                <a:solidFill>
                  <a:srgbClr val="002060"/>
                </a:solidFill>
                <a:highlight>
                  <a:srgbClr val="FFFF00"/>
                </a:highlight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Progetti PCTO 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50</a:t>
            </a:r>
            <a:br>
              <a:rPr lang="it-IT" sz="3300" b="0" dirty="0">
                <a:solidFill>
                  <a:srgbClr val="002060"/>
                </a:solidFill>
                <a:highlight>
                  <a:srgbClr val="FFFF00"/>
                </a:highlight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di cui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16</a:t>
            </a: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  progetti scolastici interni</a:t>
            </a:r>
            <a:br>
              <a:rPr lang="it-IT" sz="3300" b="0" dirty="0">
                <a:solidFill>
                  <a:srgbClr val="002060"/>
                </a:solidFill>
                <a:highlight>
                  <a:srgbClr val="FFFF00"/>
                </a:highlight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Enti esterni/Aziende coinvolte 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50</a:t>
            </a:r>
            <a:endParaRPr lang="it-IT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8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ATTIVITA’ SVOLTE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>
            <a:normAutofit fontScale="25000" lnSpcReduction="20000"/>
          </a:bodyPr>
          <a:lstStyle/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stati avviati contatti significativi con molteplici enti, riuscendo ad individuare una serie di percorsi individuali o di classe, con un ventaglio di opzioni vario e qualificato </a:t>
            </a: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state stipulate le convenzioni con enti che sono stati considerati realtà di valore istituzionale e formativo e che rispondono in modo adeguato alle finalità dei Percorsi e che permettono anche per il futuro uno sviluppo significativo delle attività proposte agli studenti </a:t>
            </a: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genitori degli alunni hanno mostrato apprezzamento per le attività proposte agli studenti in occasione della loro illustrazione durante i consigli di classe </a:t>
            </a: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state rivolte particolari attenzioni alle esigenze degli studenti con PEI in collaborazione con la «Commissione Inclusione»</a:t>
            </a: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5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PERCORSI PCTO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Alcuni dei percorsi proposti dagli insegnanti del nostro istituto</a:t>
            </a:r>
            <a:r>
              <a:rPr lang="it-IT" sz="3200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99AA5DAE-50B6-40C8-0A85-F24F3E0D8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033571"/>
              </p:ext>
            </p:extLst>
          </p:nvPr>
        </p:nvGraphicFramePr>
        <p:xfrm>
          <a:off x="1510145" y="1792707"/>
          <a:ext cx="9025049" cy="3186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9988">
                  <a:extLst>
                    <a:ext uri="{9D8B030D-6E8A-4147-A177-3AD203B41FA5}">
                      <a16:colId xmlns:a16="http://schemas.microsoft.com/office/drawing/2014/main" val="3756128723"/>
                    </a:ext>
                  </a:extLst>
                </a:gridCol>
                <a:gridCol w="4695061">
                  <a:extLst>
                    <a:ext uri="{9D8B030D-6E8A-4147-A177-3AD203B41FA5}">
                      <a16:colId xmlns:a16="http://schemas.microsoft.com/office/drawing/2014/main" val="2803443459"/>
                    </a:ext>
                  </a:extLst>
                </a:gridCol>
              </a:tblGrid>
              <a:tr h="38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 </a:t>
                      </a:r>
                      <a:r>
                        <a:rPr lang="it-IT" sz="24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pOrto</a:t>
                      </a: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con 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Biblioteca 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93765"/>
                  </a:ext>
                </a:extLst>
              </a:tr>
              <a:tr h="534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AlleniamoCi</a:t>
                      </a: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al fare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Biblioteca 4.0 – ABC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775151"/>
                  </a:ext>
                </a:extLst>
              </a:tr>
              <a:tr h="38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Tutoring peer to peer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Laboratorio teatrale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30475"/>
                  </a:ext>
                </a:extLst>
              </a:tr>
              <a:tr h="38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Orientamento in entrata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Erasmus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60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Orientarsi nello spazio e nel tempo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Scambio culturale ISTANBUL</a:t>
                      </a:r>
                    </a:p>
                    <a:p>
                      <a:endParaRPr lang="it-IT" sz="2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386710"/>
                  </a:ext>
                </a:extLst>
              </a:tr>
              <a:tr h="38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di istituto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Certificazioni linguistiche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6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0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ATTIVITA’ SVOLTE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collaborazione con FORMA CAMERA  :</a:t>
            </a:r>
          </a:p>
          <a:p>
            <a:pPr>
              <a:lnSpc>
                <a:spcPct val="120000"/>
              </a:lnSpc>
            </a:pPr>
            <a:r>
              <a:rPr lang="it-IT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scuola va in agenzia di assicurazioni</a:t>
            </a:r>
          </a:p>
          <a:p>
            <a:pPr>
              <a:lnSpc>
                <a:spcPct val="120000"/>
              </a:lnSpc>
            </a:pPr>
            <a:r>
              <a:rPr lang="it-IT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scuola va in agenzia immobiliare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Fisco&amp;Scuola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collaborazione con CAF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Archeologia industriale – percorsi turistici non di massa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None/>
              <a:tabLst/>
              <a:defRPr/>
            </a:pPr>
            <a:r>
              <a:rPr lang="it-IT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Sperimentazione con alunni delle classi quarte del Liceo Scienze Umane</a:t>
            </a:r>
          </a:p>
          <a:p>
            <a:pPr marL="0" indent="0">
              <a:lnSpc>
                <a:spcPct val="120000"/>
              </a:lnSpc>
              <a:buClr>
                <a:srgbClr val="418AB3"/>
              </a:buClr>
              <a:buNone/>
              <a:defRPr/>
            </a:pPr>
            <a:r>
              <a:rPr lang="it-IT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Competenze di cittadinanza per lo sviluppo sostenibile – proposto da UNION CAMERE</a:t>
            </a:r>
          </a:p>
        </p:txBody>
      </p:sp>
    </p:spTree>
    <p:extLst>
      <p:ext uri="{BB962C8B-B14F-4D97-AF65-F5344CB8AC3E}">
        <p14:creationId xmlns:p14="http://schemas.microsoft.com/office/powerpoint/2010/main" val="106793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Percorsi di cittadinanza attiva e volontariato</a:t>
            </a:r>
          </a:p>
          <a:p>
            <a:pPr>
              <a:spcBef>
                <a:spcPts val="0"/>
              </a:spcBef>
            </a:pPr>
            <a:r>
              <a:rPr lang="it-IT" sz="2400" dirty="0">
                <a:solidFill>
                  <a:srgbClr val="002060"/>
                </a:solidFill>
              </a:rPr>
              <a:t>Memoranda2025</a:t>
            </a:r>
          </a:p>
          <a:p>
            <a:pPr>
              <a:spcBef>
                <a:spcPts val="0"/>
              </a:spcBef>
            </a:pPr>
            <a:r>
              <a:rPr lang="it-IT" sz="2400" dirty="0">
                <a:solidFill>
                  <a:srgbClr val="002060"/>
                </a:solidFill>
              </a:rPr>
              <a:t>Valori in circolo: Comunità di Sant’Egidio (scuola della pace e assistenza agli anziani)</a:t>
            </a:r>
          </a:p>
          <a:p>
            <a:pPr>
              <a:spcBef>
                <a:spcPts val="0"/>
              </a:spcBef>
            </a:pPr>
            <a:r>
              <a:rPr lang="it-IT" sz="2400" dirty="0">
                <a:solidFill>
                  <a:srgbClr val="002060"/>
                </a:solidFill>
              </a:rPr>
              <a:t>“Molto più di un pacchetto regalo!”- Associazione Mani Tese</a:t>
            </a:r>
          </a:p>
        </p:txBody>
      </p:sp>
    </p:spTree>
    <p:extLst>
      <p:ext uri="{BB962C8B-B14F-4D97-AF65-F5344CB8AC3E}">
        <p14:creationId xmlns:p14="http://schemas.microsoft.com/office/powerpoint/2010/main" val="295723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Percorsi in area tecnico-scientifica</a:t>
            </a:r>
          </a:p>
          <a:p>
            <a:r>
              <a:rPr lang="it-IT" sz="2800" dirty="0">
                <a:solidFill>
                  <a:srgbClr val="002060"/>
                </a:solidFill>
              </a:rPr>
              <a:t>Professione ricercatore con università RomaTre</a:t>
            </a:r>
          </a:p>
          <a:p>
            <a:r>
              <a:rPr lang="it-IT" sz="2800" dirty="0">
                <a:solidFill>
                  <a:srgbClr val="002060"/>
                </a:solidFill>
              </a:rPr>
              <a:t>IBM Skills build</a:t>
            </a:r>
          </a:p>
          <a:p>
            <a:r>
              <a:rPr lang="it-IT" sz="2800" dirty="0">
                <a:solidFill>
                  <a:srgbClr val="002060"/>
                </a:solidFill>
              </a:rPr>
              <a:t>Nerd: non è roba per donne?</a:t>
            </a:r>
          </a:p>
          <a:p>
            <a:r>
              <a:rPr lang="it-IT" sz="2800" dirty="0">
                <a:solidFill>
                  <a:srgbClr val="002060"/>
                </a:solidFill>
              </a:rPr>
              <a:t>Olimpiadi di informatica a squadre</a:t>
            </a:r>
          </a:p>
          <a:p>
            <a:r>
              <a:rPr lang="it-IT" sz="2800" dirty="0">
                <a:solidFill>
                  <a:srgbClr val="002060"/>
                </a:solidFill>
              </a:rPr>
              <a:t>Piano lauree scientifiche – La Sapienza</a:t>
            </a:r>
          </a:p>
          <a:p>
            <a:r>
              <a:rPr lang="it-IT" sz="2800" dirty="0">
                <a:solidFill>
                  <a:srgbClr val="002060"/>
                </a:solidFill>
              </a:rPr>
              <a:t>Il Cammino verso medicina</a:t>
            </a:r>
          </a:p>
          <a:p>
            <a:r>
              <a:rPr lang="it-IT" sz="2800" dirty="0">
                <a:solidFill>
                  <a:srgbClr val="002060"/>
                </a:solidFill>
              </a:rPr>
              <a:t>Progetti sulla salute – Università Cattolica del Sacro Cuore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it-IT" sz="2800" dirty="0">
                <a:solidFill>
                  <a:srgbClr val="00206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3064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	Percorsi di collegamento con culture estere</a:t>
            </a:r>
          </a:p>
          <a:p>
            <a:r>
              <a:rPr lang="it-IT" sz="2800" dirty="0" err="1">
                <a:solidFill>
                  <a:srgbClr val="002060"/>
                </a:solidFill>
              </a:rPr>
              <a:t>Diplomacy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Education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</a:p>
          <a:p>
            <a:r>
              <a:rPr lang="it-IT" sz="2800" dirty="0">
                <a:solidFill>
                  <a:srgbClr val="002060"/>
                </a:solidFill>
              </a:rPr>
              <a:t>Scambio culturale Istanbul</a:t>
            </a:r>
          </a:p>
          <a:p>
            <a:r>
              <a:rPr lang="en-US" sz="2800" dirty="0">
                <a:solidFill>
                  <a:srgbClr val="002060"/>
                </a:solidFill>
              </a:rPr>
              <a:t>ERASMUS PLUS Learning Program for group </a:t>
            </a:r>
            <a:r>
              <a:rPr lang="en-US" sz="2800" dirty="0" err="1">
                <a:solidFill>
                  <a:srgbClr val="002060"/>
                </a:solidFill>
              </a:rPr>
              <a:t>acivitie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it-IT" sz="2800" dirty="0">
                <a:solidFill>
                  <a:srgbClr val="002060"/>
                </a:solidFill>
              </a:rPr>
              <a:t>Erasmus Theatre ( A Christmas Carol – Much Ado)</a:t>
            </a:r>
          </a:p>
          <a:p>
            <a:r>
              <a:rPr lang="it-IT" sz="2800" dirty="0" err="1">
                <a:solidFill>
                  <a:srgbClr val="002060"/>
                </a:solidFill>
              </a:rPr>
              <a:t>Eramsus</a:t>
            </a:r>
            <a:r>
              <a:rPr lang="it-IT" sz="2800" dirty="0">
                <a:solidFill>
                  <a:srgbClr val="002060"/>
                </a:solidFill>
              </a:rPr>
              <a:t> Generazione in movimento </a:t>
            </a:r>
          </a:p>
          <a:p>
            <a:r>
              <a:rPr lang="it-IT" sz="2800" dirty="0">
                <a:solidFill>
                  <a:srgbClr val="002060"/>
                </a:solidFill>
              </a:rPr>
              <a:t>Mobilità internazionale</a:t>
            </a:r>
          </a:p>
          <a:p>
            <a:r>
              <a:rPr lang="it-IT" sz="2800" dirty="0">
                <a:solidFill>
                  <a:srgbClr val="002060"/>
                </a:solidFill>
              </a:rPr>
              <a:t>Certificazioni linguistiche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it-IT" sz="2800" dirty="0">
                <a:solidFill>
                  <a:srgbClr val="00206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7131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>
              <a:buFontTx/>
              <a:buChar char="-"/>
            </a:pPr>
            <a:r>
              <a:rPr lang="it-IT" sz="3000" dirty="0">
                <a:solidFill>
                  <a:srgbClr val="002060"/>
                </a:solidFill>
              </a:rPr>
              <a:t>Educazione finanziaria – primi elementi di educazione finanziaria, l’importanza dell’indipendenza finanziaria e con attenzione alla violenza di tipo finanziario (interna/esterna) all’ambiente familiare</a:t>
            </a:r>
          </a:p>
          <a:p>
            <a:pPr>
              <a:buFontTx/>
              <a:buChar char="-"/>
            </a:pPr>
            <a:r>
              <a:rPr lang="it-IT" sz="3000" dirty="0" err="1">
                <a:solidFill>
                  <a:srgbClr val="002060"/>
                </a:solidFill>
              </a:rPr>
              <a:t>Bilblioteca</a:t>
            </a:r>
            <a:r>
              <a:rPr lang="it-IT" sz="3000" dirty="0">
                <a:solidFill>
                  <a:srgbClr val="002060"/>
                </a:solidFill>
              </a:rPr>
              <a:t> giuridica - amministrare una biblioteca giuridica oggi. Banca di Italia</a:t>
            </a:r>
          </a:p>
          <a:p>
            <a:pPr marL="0" indent="0">
              <a:buNone/>
            </a:pPr>
            <a:r>
              <a:rPr lang="it-IT" sz="3000" dirty="0">
                <a:solidFill>
                  <a:srgbClr val="002060"/>
                </a:solidFill>
              </a:rPr>
              <a:t>- Editoria dalla A alla Z – Università LUMSA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52526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Sfaccettatura">
  <a:themeElements>
    <a:clrScheme name="Sfaccettatur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Sfaccettatur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2633</TotalTime>
  <Words>884</Words>
  <Application>Microsoft Office PowerPoint</Application>
  <PresentationFormat>Widescreen</PresentationFormat>
  <Paragraphs>125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Berlin Sans FB</vt:lpstr>
      <vt:lpstr>Gill Sans MT</vt:lpstr>
      <vt:lpstr>Wingdings</vt:lpstr>
      <vt:lpstr>Pacco</vt:lpstr>
      <vt:lpstr>Presentazione standard di PowerPoint</vt:lpstr>
      <vt:lpstr>PCTO in numeri</vt:lpstr>
      <vt:lpstr>ATTIVITA’ SVOLTE</vt:lpstr>
      <vt:lpstr>PERCORSI PCTO effettuati</vt:lpstr>
      <vt:lpstr>ATTIVITA’ SVOLTE</vt:lpstr>
      <vt:lpstr>ESEMPI PERCORSI effettuati</vt:lpstr>
      <vt:lpstr>ESEMPI PERCORSI effettuati</vt:lpstr>
      <vt:lpstr>ESEMPI PERCORSI effettuati</vt:lpstr>
      <vt:lpstr>ESEMPI PERCORSI effettuati</vt:lpstr>
      <vt:lpstr>ESEMPI PERCORSI effettuati</vt:lpstr>
      <vt:lpstr>ATTIVITA’ SVOLTE</vt:lpstr>
      <vt:lpstr>PUnTI DI CRITICITà</vt:lpstr>
      <vt:lpstr>PUnTI DI FORZA</vt:lpstr>
      <vt:lpstr> Ringraziamenti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petrassi</dc:creator>
  <cp:lastModifiedBy>francesca petrassi</cp:lastModifiedBy>
  <cp:revision>45</cp:revision>
  <dcterms:modified xsi:type="dcterms:W3CDTF">2025-06-06T11:48:52Z</dcterms:modified>
</cp:coreProperties>
</file>