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9" r:id="rId21"/>
    <p:sldId id="280" r:id="rId22"/>
    <p:sldId id="281" r:id="rId23"/>
    <p:sldId id="283" r:id="rId24"/>
    <p:sldId id="275" r:id="rId25"/>
    <p:sldId id="276" r:id="rId26"/>
    <p:sldId id="277"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6250"/>
  </p:normalViewPr>
  <p:slideViewPr>
    <p:cSldViewPr snapToGrid="0">
      <p:cViewPr varScale="1">
        <p:scale>
          <a:sx n="124" d="100"/>
          <a:sy n="124" d="100"/>
        </p:scale>
        <p:origin x="2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oglio_di_lavoro_di_Microsoft_Excel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glio_di_lavoro_di_Microsoft_Excel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oglio_di_lavoro_di_Microsoft_Excel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Foglio_di_lavoro_di_Microsoft_Excel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Foglio_di_lavoro_di_Microsoft_Excel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Foglio_di_lavoro_di_Microsoft_Excel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Foglio_di_lavoro_di_Microsoft_Excel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Foglio_di_lavoro_di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Foglio_di_lavoro_di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Italiano</a:t>
            </a:r>
            <a:r>
              <a:rPr lang="en-US" dirty="0">
                <a:solidFill>
                  <a:schemeClr val="accent1"/>
                </a:solidFill>
              </a:rPr>
              <a:t> secondo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Italiano Secondo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6A8-2642-9B0C-E1AD8A6E67FD}"/>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E6A8-2642-9B0C-E1AD8A6E67FD}"/>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18C7-4C44-AC57-AA4795350B41}"/>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18C7-4C44-AC57-AA4795350B41}"/>
              </c:ext>
            </c:extLst>
          </c:dPt>
          <c:dLbls>
            <c:dLbl>
              <c:idx val="0"/>
              <c:tx>
                <c:rich>
                  <a:bodyPr/>
                  <a:lstStyle/>
                  <a:p>
                    <a:fld id="{EEDAEB38-28CE-6A4D-8BB7-16F58988E53A}" type="CATEGORYNAME">
                      <a:rPr lang="en-US"/>
                      <a:pPr/>
                      <a:t>[NOME CATEGORIA]</a:t>
                    </a:fld>
                    <a:r>
                      <a:rPr lang="en-US" baseline="0"/>
                      <a:t>
11</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A8-2642-9B0C-E1AD8A6E67FD}"/>
                </c:ext>
              </c:extLst>
            </c:dLbl>
            <c:dLbl>
              <c:idx val="1"/>
              <c:tx>
                <c:rich>
                  <a:bodyPr/>
                  <a:lstStyle/>
                  <a:p>
                    <a:fld id="{4AA659E7-782E-4D4D-8037-C91D7567E112}" type="CATEGORYNAME">
                      <a:rPr lang="en-US" smtClean="0"/>
                      <a:pPr/>
                      <a:t>[NOME CATEGORIA]</a:t>
                    </a:fld>
                    <a:endParaRPr lang="en-US" dirty="0"/>
                  </a:p>
                  <a:p>
                    <a:r>
                      <a:rPr lang="en-US" baseline="0" dirty="0"/>
                      <a:t>
3 [</a:t>
                    </a:r>
                    <a:fld id="{0E8A2D17-3C81-E946-BC26-8255E250D8F3}" type="PERCENTAGE">
                      <a:rPr lang="en-US" baseline="0" smtClean="0"/>
                      <a:pPr/>
                      <a:t>[PERCENTUALE]</a:t>
                    </a:fld>
                    <a:r>
                      <a:rPr lang="en-US" baseline="0" dirty="0"/>
                      <a:t>]</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6A8-2642-9B0C-E1AD8A6E67F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 50%</c:v>
                </c:pt>
              </c:strCache>
            </c:strRef>
          </c:cat>
          <c:val>
            <c:numRef>
              <c:f>Foglio1!$B$2:$B$5</c:f>
              <c:numCache>
                <c:formatCode>General</c:formatCode>
                <c:ptCount val="4"/>
                <c:pt idx="0">
                  <c:v>11</c:v>
                </c:pt>
                <c:pt idx="1">
                  <c:v>3.2</c:v>
                </c:pt>
              </c:numCache>
            </c:numRef>
          </c:val>
          <c:extLst>
            <c:ext xmlns:c16="http://schemas.microsoft.com/office/drawing/2014/chart" uri="{C3380CC4-5D6E-409C-BE32-E72D297353CC}">
              <c16:uniqueId val="{00000000-E6A8-2642-9B0C-E1AD8A6E67FD}"/>
            </c:ext>
          </c:extLst>
        </c:ser>
        <c:dLbls>
          <c:dLblPos val="ctr"/>
          <c:showLegendKey val="0"/>
          <c:showVal val="0"/>
          <c:showCatName val="1"/>
          <c:showSerName val="0"/>
          <c:showPercent val="0"/>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Francese</a:t>
            </a:r>
            <a:r>
              <a:rPr lang="en-US" dirty="0">
                <a:solidFill>
                  <a:schemeClr val="accent1"/>
                </a:solidFill>
              </a:rPr>
              <a:t> Secondo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Francese Secondo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EF3-A34A-B448-7C8ED7441D9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5EF3-A34A-B448-7C8ED7441D9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050-994F-94B4-EE217D7790C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050-994F-94B4-EE217D7790C9}"/>
              </c:ext>
            </c:extLst>
          </c:dPt>
          <c:dLbls>
            <c:dLbl>
              <c:idx val="0"/>
              <c:tx>
                <c:rich>
                  <a:bodyPr/>
                  <a:lstStyle/>
                  <a:p>
                    <a:r>
                      <a:rPr lang="en-US"/>
                      <a:t>Iscritti</a:t>
                    </a:r>
                  </a:p>
                  <a:p>
                    <a:r>
                      <a:rPr lang="en-US"/>
                      <a:t>12</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EF3-A34A-B448-7C8ED7441D9F}"/>
                </c:ext>
              </c:extLst>
            </c:dLbl>
            <c:dLbl>
              <c:idx val="1"/>
              <c:tx>
                <c:rich>
                  <a:bodyPr/>
                  <a:lstStyle/>
                  <a:p>
                    <a:r>
                      <a:rPr lang="en-US"/>
                      <a:t>Partecipanti &gt;50% </a:t>
                    </a:r>
                  </a:p>
                  <a:p>
                    <a:r>
                      <a:rPr lang="en-US"/>
                      <a:t>4 [33]</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5EF3-A34A-B448-7C8ED7441D9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3"/>
                <c:pt idx="0">
                  <c:v>Iscritti</c:v>
                </c:pt>
                <c:pt idx="1">
                  <c:v>Partecipanti &gt;50%</c:v>
                </c:pt>
                <c:pt idx="2">
                  <c:v>3° trim.</c:v>
                </c:pt>
              </c:strCache>
            </c:strRef>
          </c:cat>
          <c:val>
            <c:numRef>
              <c:f>Foglio1!$B$2:$B$5</c:f>
              <c:numCache>
                <c:formatCode>General</c:formatCode>
                <c:ptCount val="4"/>
                <c:pt idx="0">
                  <c:v>12</c:v>
                </c:pt>
                <c:pt idx="1">
                  <c:v>4</c:v>
                </c:pt>
              </c:numCache>
            </c:numRef>
          </c:val>
          <c:extLst>
            <c:ext xmlns:c16="http://schemas.microsoft.com/office/drawing/2014/chart" uri="{C3380CC4-5D6E-409C-BE32-E72D297353CC}">
              <c16:uniqueId val="{00000000-5EF3-A34A-B448-7C8ED7441D9F}"/>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Spagnolo</a:t>
            </a:r>
            <a:r>
              <a:rPr lang="en-US" dirty="0">
                <a:solidFill>
                  <a:schemeClr val="accent1"/>
                </a:solidFill>
              </a:rPr>
              <a:t> Primo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Spagno Primo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9F67-A14A-8838-1A302D71C89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9F67-A14A-8838-1A302D71C89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48C-C84D-A0E5-95A18D3D5D1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48C-C84D-A0E5-95A18D3D5D1F}"/>
              </c:ext>
            </c:extLst>
          </c:dPt>
          <c:dLbls>
            <c:dLbl>
              <c:idx val="0"/>
              <c:tx>
                <c:rich>
                  <a:bodyPr/>
                  <a:lstStyle/>
                  <a:p>
                    <a:r>
                      <a:rPr lang="en-US"/>
                      <a:t>Iscritti</a:t>
                    </a:r>
                  </a:p>
                  <a:p>
                    <a:r>
                      <a:rPr lang="en-US"/>
                      <a:t>28</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F67-A14A-8838-1A302D71C89A}"/>
                </c:ext>
              </c:extLst>
            </c:dLbl>
            <c:dLbl>
              <c:idx val="1"/>
              <c:tx>
                <c:rich>
                  <a:bodyPr/>
                  <a:lstStyle/>
                  <a:p>
                    <a:r>
                      <a:rPr lang="en-US"/>
                      <a:t>Partecipanti &gt;50%</a:t>
                    </a:r>
                  </a:p>
                  <a:p>
                    <a:r>
                      <a:rPr lang="en-US"/>
                      <a:t>15 [54</a:t>
                    </a:r>
                    <a:r>
                      <a:rPr lang="en-US" baseline="0"/>
                      <a:t> %]</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9F67-A14A-8838-1A302D71C89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28</c:v>
                </c:pt>
                <c:pt idx="1">
                  <c:v>3.2</c:v>
                </c:pt>
              </c:numCache>
            </c:numRef>
          </c:val>
          <c:extLst>
            <c:ext xmlns:c16="http://schemas.microsoft.com/office/drawing/2014/chart" uri="{C3380CC4-5D6E-409C-BE32-E72D297353CC}">
              <c16:uniqueId val="{00000000-9F67-A14A-8838-1A302D71C89A}"/>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Spagnolo</a:t>
            </a:r>
            <a:r>
              <a:rPr lang="en-US" dirty="0">
                <a:solidFill>
                  <a:schemeClr val="accent1"/>
                </a:solidFill>
              </a:rPr>
              <a:t> Secondo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Spagnolo Secondo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1AE-5D4B-ABB5-EFC258E0564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81AE-5D4B-ABB5-EFC258E0564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769-F24D-A320-7114FFEC798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769-F24D-A320-7114FFEC7988}"/>
              </c:ext>
            </c:extLst>
          </c:dPt>
          <c:dLbls>
            <c:dLbl>
              <c:idx val="0"/>
              <c:tx>
                <c:rich>
                  <a:bodyPr/>
                  <a:lstStyle/>
                  <a:p>
                    <a:r>
                      <a:rPr lang="en-US" dirty="0" err="1"/>
                      <a:t>Iscritti</a:t>
                    </a:r>
                    <a:endParaRPr lang="en-US" dirty="0"/>
                  </a:p>
                  <a:p>
                    <a:r>
                      <a:rPr lang="en-US" dirty="0"/>
                      <a:t>31</a:t>
                    </a:r>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81AE-5D4B-ABB5-EFC258E0564E}"/>
                </c:ext>
              </c:extLst>
            </c:dLbl>
            <c:dLbl>
              <c:idx val="1"/>
              <c:tx>
                <c:rich>
                  <a:bodyPr/>
                  <a:lstStyle/>
                  <a:p>
                    <a:r>
                      <a:rPr lang="en-US"/>
                      <a:t>Partecipanti &gt;50%</a:t>
                    </a:r>
                  </a:p>
                  <a:p>
                    <a:r>
                      <a:rPr lang="en-US"/>
                      <a:t>10 [32%]</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81AE-5D4B-ABB5-EFC258E0564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31</c:v>
                </c:pt>
                <c:pt idx="1">
                  <c:v>3.2</c:v>
                </c:pt>
              </c:numCache>
            </c:numRef>
          </c:val>
          <c:extLst>
            <c:ext xmlns:c16="http://schemas.microsoft.com/office/drawing/2014/chart" uri="{C3380CC4-5D6E-409C-BE32-E72D297353CC}">
              <c16:uniqueId val="{00000000-81AE-5D4B-ABB5-EFC258E0564E}"/>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PRESENZA TUTEE PER SINGOLA MATERIA SEDE CENTRALE PRIMO QUADRIMESTRE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PRESENZA TUTEE PER SINGOLA MATERIA SEDE CENTRALE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C43-BC4D-BE10-49293E18E75F}"/>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C43-BC4D-BE10-49293E18E75F}"/>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DC43-BC4D-BE10-49293E18E75F}"/>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B2F-AD45-8D5D-2A65548C660A}"/>
              </c:ext>
            </c:extLst>
          </c:dPt>
          <c:dLbls>
            <c:dLbl>
              <c:idx val="0"/>
              <c:tx>
                <c:rich>
                  <a:bodyPr/>
                  <a:lstStyle/>
                  <a:p>
                    <a:r>
                      <a:rPr lang="en-US"/>
                      <a:t>Matematica, 6, </a:t>
                    </a:r>
                    <a:fld id="{CD97C7DE-61BC-FB4B-B3DA-8B3144EBA3E4}"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43-BC4D-BE10-49293E18E75F}"/>
                </c:ext>
              </c:extLst>
            </c:dLbl>
            <c:dLbl>
              <c:idx val="1"/>
              <c:tx>
                <c:rich>
                  <a:bodyPr/>
                  <a:lstStyle/>
                  <a:p>
                    <a:r>
                      <a:rPr lang="en-US" dirty="0"/>
                      <a:t>Inglese,2, </a:t>
                    </a:r>
                    <a:fld id="{CCD658B2-CCEC-9A4D-B50E-DA93C7B5A5A3}" type="PERCENTAGE">
                      <a:rPr lang="en-US" smtClean="0"/>
                      <a:pPr/>
                      <a:t>[PERCENTUALE]</a:t>
                    </a:fld>
                    <a:endParaRPr lang="en-US" dirty="0"/>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43-BC4D-BE10-49293E18E75F}"/>
                </c:ext>
              </c:extLst>
            </c:dLbl>
            <c:dLbl>
              <c:idx val="2"/>
              <c:tx>
                <c:rich>
                  <a:bodyPr/>
                  <a:lstStyle/>
                  <a:p>
                    <a:r>
                      <a:rPr lang="en-US"/>
                      <a:t>Francese, 5, </a:t>
                    </a:r>
                    <a:fld id="{7BBF6B92-9348-F84C-AC98-7A513206AC4F}"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43-BC4D-BE10-49293E18E75F}"/>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3"/>
                <c:pt idx="0">
                  <c:v>Matematica</c:v>
                </c:pt>
                <c:pt idx="1">
                  <c:v>Inglese</c:v>
                </c:pt>
                <c:pt idx="2">
                  <c:v>Francese</c:v>
                </c:pt>
              </c:strCache>
            </c:strRef>
          </c:cat>
          <c:val>
            <c:numRef>
              <c:f>Foglio1!$B$2:$B$5</c:f>
              <c:numCache>
                <c:formatCode>General</c:formatCode>
                <c:ptCount val="4"/>
                <c:pt idx="0">
                  <c:v>6</c:v>
                </c:pt>
                <c:pt idx="1">
                  <c:v>2</c:v>
                </c:pt>
                <c:pt idx="2">
                  <c:v>5</c:v>
                </c:pt>
              </c:numCache>
            </c:numRef>
          </c:val>
          <c:extLst>
            <c:ext xmlns:c16="http://schemas.microsoft.com/office/drawing/2014/chart" uri="{C3380CC4-5D6E-409C-BE32-E72D297353CC}">
              <c16:uniqueId val="{00000000-DC43-BC4D-BE10-49293E18E75F}"/>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PRESENZA TUTEE PER SINGOLA MATERIA SEDE CENTRALE SECONDO QUADRIMESTRE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99B-8042-9161-56045968E26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C99B-8042-9161-56045968E26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99B-8042-9161-56045968E26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616-2440-A414-23778E9E4655}"/>
              </c:ext>
            </c:extLst>
          </c:dPt>
          <c:dLbls>
            <c:dLbl>
              <c:idx val="0"/>
              <c:tx>
                <c:rich>
                  <a:bodyPr/>
                  <a:lstStyle/>
                  <a:p>
                    <a:r>
                      <a:rPr lang="en-US"/>
                      <a:t>Matematica, 3, </a:t>
                    </a:r>
                    <a:fld id="{7543843F-E5AB-3046-AB99-A00CB1BCAE0C}"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9B-8042-9161-56045968E264}"/>
                </c:ext>
              </c:extLst>
            </c:dLbl>
            <c:dLbl>
              <c:idx val="1"/>
              <c:tx>
                <c:rich>
                  <a:bodyPr/>
                  <a:lstStyle/>
                  <a:p>
                    <a:r>
                      <a:rPr lang="en-US"/>
                      <a:t>Francese,3, </a:t>
                    </a:r>
                    <a:fld id="{45D9AA4D-18D4-2F4A-AC37-619B9A112DC5}"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9B-8042-9161-56045968E264}"/>
                </c:ext>
              </c:extLst>
            </c:dLbl>
            <c:dLbl>
              <c:idx val="2"/>
              <c:tx>
                <c:rich>
                  <a:bodyPr/>
                  <a:lstStyle/>
                  <a:p>
                    <a:r>
                      <a:rPr lang="en-US"/>
                      <a:t>Inglese,1, </a:t>
                    </a:r>
                    <a:fld id="{EBFC1CFE-370C-1E4C-A1D1-5C656F6407B4}"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9B-8042-9161-56045968E26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3"/>
                <c:pt idx="0">
                  <c:v>Matematica</c:v>
                </c:pt>
                <c:pt idx="1">
                  <c:v>Francese</c:v>
                </c:pt>
                <c:pt idx="2">
                  <c:v>Inglese</c:v>
                </c:pt>
              </c:strCache>
            </c:strRef>
          </c:cat>
          <c:val>
            <c:numRef>
              <c:f>Foglio1!$B$2:$B$5</c:f>
              <c:numCache>
                <c:formatCode>General</c:formatCode>
                <c:ptCount val="4"/>
                <c:pt idx="0">
                  <c:v>3</c:v>
                </c:pt>
                <c:pt idx="1">
                  <c:v>3</c:v>
                </c:pt>
                <c:pt idx="2">
                  <c:v>1</c:v>
                </c:pt>
              </c:numCache>
            </c:numRef>
          </c:val>
          <c:extLst>
            <c:ext xmlns:c16="http://schemas.microsoft.com/office/drawing/2014/chart" uri="{C3380CC4-5D6E-409C-BE32-E72D297353CC}">
              <c16:uniqueId val="{00000000-C99B-8042-9161-56045968E264}"/>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PRESENZA TUTEE SINGOLA MATERIA SEDE SUCCURSALE PRIMO QUADRIMESTRE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C62F-E348-B564-6B429E55259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C62F-E348-B564-6B429E55259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C62F-E348-B564-6B429E55259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C92-304D-A1F2-4F139FE29561}"/>
              </c:ext>
            </c:extLst>
          </c:dPt>
          <c:dLbls>
            <c:dLbl>
              <c:idx val="0"/>
              <c:tx>
                <c:rich>
                  <a:bodyPr/>
                  <a:lstStyle/>
                  <a:p>
                    <a:r>
                      <a:rPr lang="en-US"/>
                      <a:t>Matematica, 5, </a:t>
                    </a:r>
                    <a:fld id="{69BF03E4-70C5-2C4F-8767-2010121CFCA4}"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2F-E348-B564-6B429E552592}"/>
                </c:ext>
              </c:extLst>
            </c:dLbl>
            <c:dLbl>
              <c:idx val="1"/>
              <c:tx>
                <c:rich>
                  <a:bodyPr/>
                  <a:lstStyle/>
                  <a:p>
                    <a:r>
                      <a:rPr lang="en-US"/>
                      <a:t>Francese,2, </a:t>
                    </a:r>
                    <a:fld id="{7DCF61E0-EC95-1C44-BAC9-E97BF2CA8EDF}"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2F-E348-B564-6B429E552592}"/>
                </c:ext>
              </c:extLst>
            </c:dLbl>
            <c:dLbl>
              <c:idx val="2"/>
              <c:tx>
                <c:rich>
                  <a:bodyPr/>
                  <a:lstStyle/>
                  <a:p>
                    <a:r>
                      <a:rPr lang="en-US"/>
                      <a:t>Inglese,4</a:t>
                    </a:r>
                    <a:r>
                      <a:rPr lang="en-US" baseline="0"/>
                      <a:t>, </a:t>
                    </a:r>
                    <a:fld id="{E5644E11-2664-0B4C-81D2-39D36BCE4DB5}" type="PERCENTAGE">
                      <a:rPr lang="en-US" smtClean="0"/>
                      <a:pPr/>
                      <a:t>[PERCENTUALE]</a:t>
                    </a:fld>
                    <a:endParaRPr lang="en-US" baseline="0"/>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2F-E348-B564-6B429E55259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3"/>
                <c:pt idx="0">
                  <c:v>Matematica</c:v>
                </c:pt>
                <c:pt idx="1">
                  <c:v>Francese</c:v>
                </c:pt>
                <c:pt idx="2">
                  <c:v>Inglese</c:v>
                </c:pt>
              </c:strCache>
            </c:strRef>
          </c:cat>
          <c:val>
            <c:numRef>
              <c:f>Foglio1!$B$2:$B$5</c:f>
              <c:numCache>
                <c:formatCode>General</c:formatCode>
                <c:ptCount val="4"/>
                <c:pt idx="0">
                  <c:v>5</c:v>
                </c:pt>
                <c:pt idx="1">
                  <c:v>3.2</c:v>
                </c:pt>
                <c:pt idx="2">
                  <c:v>4</c:v>
                </c:pt>
              </c:numCache>
            </c:numRef>
          </c:val>
          <c:extLst>
            <c:ext xmlns:c16="http://schemas.microsoft.com/office/drawing/2014/chart" uri="{C3380CC4-5D6E-409C-BE32-E72D297353CC}">
              <c16:uniqueId val="{00000000-C62F-E348-B564-6B429E552592}"/>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PRESENZA TUTEE SINGOLA MATERIA SEDE SUCCURSALE SECONDO QUADRIMESTRE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4763-D74E-A38E-8495CB42707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763-D74E-A38E-8495CB42707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4763-D74E-A38E-8495CB42707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763-D74E-A38E-8495CB427072}"/>
              </c:ext>
            </c:extLst>
          </c:dPt>
          <c:dLbls>
            <c:dLbl>
              <c:idx val="0"/>
              <c:tx>
                <c:rich>
                  <a:bodyPr/>
                  <a:lstStyle/>
                  <a:p>
                    <a:r>
                      <a:rPr lang="en-US"/>
                      <a:t>Francese,2, </a:t>
                    </a:r>
                    <a:fld id="{8D1BB396-3345-E549-B058-970DD4F166F2}"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763-D74E-A38E-8495CB427072}"/>
                </c:ext>
              </c:extLst>
            </c:dLbl>
            <c:dLbl>
              <c:idx val="1"/>
              <c:tx>
                <c:rich>
                  <a:bodyPr/>
                  <a:lstStyle/>
                  <a:p>
                    <a:r>
                      <a:rPr lang="en-US" dirty="0"/>
                      <a:t>Matematica,2,</a:t>
                    </a:r>
                  </a:p>
                  <a:p>
                    <a:fld id="{4FEC1C94-9E7C-4A42-A8FF-C48189ED3316}" type="PERCENTAGE">
                      <a:rPr lang="en-US" smtClean="0"/>
                      <a:pPr/>
                      <a:t>[PERCENTUALE]</a:t>
                    </a:fld>
                    <a:endParaRPr lang="it-IT"/>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763-D74E-A38E-8495CB427072}"/>
                </c:ext>
              </c:extLst>
            </c:dLbl>
            <c:dLbl>
              <c:idx val="2"/>
              <c:tx>
                <c:rich>
                  <a:bodyPr/>
                  <a:lstStyle/>
                  <a:p>
                    <a:r>
                      <a:rPr lang="en-US"/>
                      <a:t>Inglese,1, </a:t>
                    </a:r>
                    <a:fld id="{5C0E8A4B-ADBA-804E-883D-B64148F74FC6}" type="PERCENTAGE">
                      <a:rPr lang="en-US" smtClean="0"/>
                      <a:pPr/>
                      <a:t>[PERCENTUALE]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763-D74E-A38E-8495CB427072}"/>
                </c:ext>
              </c:extLst>
            </c:dLbl>
            <c:dLbl>
              <c:idx val="3"/>
              <c:delete val="1"/>
              <c:extLst>
                <c:ext xmlns:c15="http://schemas.microsoft.com/office/drawing/2012/chart" uri="{CE6537A1-D6FC-4f65-9D91-7224C49458BB}"/>
                <c:ext xmlns:c16="http://schemas.microsoft.com/office/drawing/2014/chart" uri="{C3380CC4-5D6E-409C-BE32-E72D297353CC}">
                  <c16:uniqueId val="{00000001-4763-D74E-A38E-8495CB42707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3"/>
                <c:pt idx="0">
                  <c:v>Francese</c:v>
                </c:pt>
                <c:pt idx="1">
                  <c:v>Matematica</c:v>
                </c:pt>
                <c:pt idx="2">
                  <c:v>Inglese</c:v>
                </c:pt>
              </c:strCache>
            </c:strRef>
          </c:cat>
          <c:val>
            <c:numRef>
              <c:f>Foglio1!$B$2:$B$5</c:f>
              <c:numCache>
                <c:formatCode>General</c:formatCode>
                <c:ptCount val="4"/>
                <c:pt idx="0">
                  <c:v>2</c:v>
                </c:pt>
                <c:pt idx="1">
                  <c:v>2</c:v>
                </c:pt>
                <c:pt idx="2">
                  <c:v>1</c:v>
                </c:pt>
                <c:pt idx="3">
                  <c:v>0</c:v>
                </c:pt>
              </c:numCache>
            </c:numRef>
          </c:val>
          <c:extLst>
            <c:ext xmlns:c16="http://schemas.microsoft.com/office/drawing/2014/chart" uri="{C3380CC4-5D6E-409C-BE32-E72D297353CC}">
              <c16:uniqueId val="{00000000-4763-D74E-A38E-8495CB427072}"/>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Italiano Primo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188B-5A41-9C2F-A0517582874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88B-5A41-9C2F-A0517582874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DB1-5E44-9D79-58BB862A06C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DB1-5E44-9D79-58BB862A06C2}"/>
              </c:ext>
            </c:extLst>
          </c:dPt>
          <c:dLbls>
            <c:dLbl>
              <c:idx val="0"/>
              <c:tx>
                <c:rich>
                  <a:bodyPr/>
                  <a:lstStyle/>
                  <a:p>
                    <a:fld id="{77650C9F-D7E9-614A-A52A-40AC795FAE19}" type="CATEGORYNAME">
                      <a:rPr lang="en-US"/>
                      <a:pPr/>
                      <a:t>[NOME CATEGORIA]</a:t>
                    </a:fld>
                    <a:r>
                      <a:rPr lang="en-US" baseline="0"/>
                      <a:t>
32</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8B-5A41-9C2F-A05175828745}"/>
                </c:ext>
              </c:extLst>
            </c:dLbl>
            <c:dLbl>
              <c:idx val="1"/>
              <c:tx>
                <c:rich>
                  <a:bodyPr/>
                  <a:lstStyle/>
                  <a:p>
                    <a:fld id="{FE010F57-8C9B-2E40-A572-35FEC2E66DDA}" type="CATEGORYNAME">
                      <a:rPr lang="en-US"/>
                      <a:pPr/>
                      <a:t>[NOME CATEGORIA]</a:t>
                    </a:fld>
                    <a:r>
                      <a:rPr lang="en-US" baseline="0" dirty="0"/>
                      <a:t>
16 [50’%[</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8B-5A41-9C2F-A0517582874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32</c:v>
                </c:pt>
                <c:pt idx="1">
                  <c:v>16</c:v>
                </c:pt>
              </c:numCache>
            </c:numRef>
          </c:val>
          <c:extLst>
            <c:ext xmlns:c16="http://schemas.microsoft.com/office/drawing/2014/chart" uri="{C3380CC4-5D6E-409C-BE32-E72D297353CC}">
              <c16:uniqueId val="{00000000-188B-5A41-9C2F-A05175828745}"/>
            </c:ext>
          </c:extLst>
        </c:ser>
        <c:dLbls>
          <c:dLblPos val="ctr"/>
          <c:showLegendKey val="0"/>
          <c:showVal val="0"/>
          <c:showCatName val="1"/>
          <c:showSerName val="0"/>
          <c:showPercent val="0"/>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b="1" dirty="0" err="1">
                <a:solidFill>
                  <a:schemeClr val="accent1"/>
                </a:solidFill>
              </a:rPr>
              <a:t>Matematica</a:t>
            </a:r>
            <a:r>
              <a:rPr lang="en-US" b="1" dirty="0">
                <a:solidFill>
                  <a:schemeClr val="accent1"/>
                </a:solidFill>
              </a:rPr>
              <a:t> Primo </a:t>
            </a:r>
            <a:r>
              <a:rPr lang="en-US" b="1" dirty="0" err="1">
                <a:solidFill>
                  <a:schemeClr val="accent1"/>
                </a:solidFill>
              </a:rPr>
              <a:t>Biennio</a:t>
            </a:r>
            <a:endParaRPr lang="en-US" b="1"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Matematica Primo Bienni</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2C2-7047-8AE2-8FEEE13A3DA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2C2-7047-8AE2-8FEEE13A3DA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C49F-3043-9ABA-9D26A739B42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C49F-3043-9ABA-9D26A739B427}"/>
              </c:ext>
            </c:extLst>
          </c:dPt>
          <c:dLbls>
            <c:dLbl>
              <c:idx val="0"/>
              <c:tx>
                <c:rich>
                  <a:bodyPr/>
                  <a:lstStyle/>
                  <a:p>
                    <a:r>
                      <a:rPr lang="en-US"/>
                      <a:t>Iscritti</a:t>
                    </a:r>
                  </a:p>
                  <a:p>
                    <a:r>
                      <a:rPr lang="en-US"/>
                      <a:t>88</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2C2-7047-8AE2-8FEEE13A3DA2}"/>
                </c:ext>
              </c:extLst>
            </c:dLbl>
            <c:dLbl>
              <c:idx val="1"/>
              <c:tx>
                <c:rich>
                  <a:bodyPr/>
                  <a:lstStyle/>
                  <a:p>
                    <a:fld id="{FE010F57-8C9B-2E40-A572-35FEC2E66DDA}" type="CATEGORYNAME">
                      <a:rPr lang="en-US" sz="1100" b="1" i="0" u="none" strike="noStrike" kern="1200" baseline="0" smtClean="0">
                        <a:solidFill>
                          <a:prstClr val="white"/>
                        </a:solidFill>
                      </a:rPr>
                      <a:pPr/>
                      <a:t>[NOME CATEGORIA]</a:t>
                    </a:fld>
                    <a:endParaRPr lang="en-US" sz="1100" b="1" i="0" u="none" strike="noStrike" kern="1200" baseline="0" dirty="0">
                      <a:solidFill>
                        <a:prstClr val="white"/>
                      </a:solidFill>
                    </a:endParaRPr>
                  </a:p>
                  <a:p>
                    <a:r>
                      <a:rPr lang="en-US" sz="1100" b="1" i="0" u="none" strike="noStrike" kern="1200" baseline="0" dirty="0">
                        <a:solidFill>
                          <a:prstClr val="white"/>
                        </a:solidFill>
                      </a:rPr>
                      <a:t>50 [57%]</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C2-7047-8AE2-8FEEE13A3DA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con &gt;50%</c:v>
                </c:pt>
              </c:strCache>
            </c:strRef>
          </c:cat>
          <c:val>
            <c:numRef>
              <c:f>Foglio1!$B$2:$B$5</c:f>
              <c:numCache>
                <c:formatCode>General</c:formatCode>
                <c:ptCount val="4"/>
                <c:pt idx="0">
                  <c:v>8.1999999999999993</c:v>
                </c:pt>
                <c:pt idx="1">
                  <c:v>3.2</c:v>
                </c:pt>
              </c:numCache>
            </c:numRef>
          </c:val>
          <c:extLst>
            <c:ext xmlns:c16="http://schemas.microsoft.com/office/drawing/2014/chart" uri="{C3380CC4-5D6E-409C-BE32-E72D297353CC}">
              <c16:uniqueId val="{00000000-72C2-7047-8AE2-8FEEE13A3DA2}"/>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Matematica</a:t>
            </a:r>
            <a:r>
              <a:rPr lang="en-US" dirty="0">
                <a:solidFill>
                  <a:schemeClr val="accent1"/>
                </a:solidFill>
              </a:rPr>
              <a:t> Secondo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Matematica Secondo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2002-FE4D-BB1E-D948A291307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002-FE4D-BB1E-D948A291307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2B7-274F-AD1C-6DFFC3C62F4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2B7-274F-AD1C-6DFFC3C62F49}"/>
              </c:ext>
            </c:extLst>
          </c:dPt>
          <c:dLbls>
            <c:dLbl>
              <c:idx val="0"/>
              <c:tx>
                <c:rich>
                  <a:bodyPr/>
                  <a:lstStyle/>
                  <a:p>
                    <a:r>
                      <a:rPr lang="en-US" dirty="0" err="1"/>
                      <a:t>Iscritti</a:t>
                    </a:r>
                    <a:endParaRPr lang="en-US" dirty="0"/>
                  </a:p>
                  <a:p>
                    <a:r>
                      <a:rPr lang="en-US" dirty="0"/>
                      <a:t>55</a:t>
                    </a:r>
                  </a:p>
                </c:rich>
              </c:tx>
              <c:dLblPos val="ct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2002-FE4D-BB1E-D948A2913077}"/>
                </c:ext>
              </c:extLst>
            </c:dLbl>
            <c:dLbl>
              <c:idx val="1"/>
              <c:tx>
                <c:rich>
                  <a:bodyPr/>
                  <a:lstStyle/>
                  <a:p>
                    <a:fld id="{FE010F57-8C9B-2E40-A572-35FEC2E66DDA}" type="CATEGORYNAME">
                      <a:rPr lang="en-US" sz="1100" b="1" i="0" u="none" strike="noStrike" kern="1200" baseline="0" smtClean="0">
                        <a:solidFill>
                          <a:prstClr val="white"/>
                        </a:solidFill>
                      </a:rPr>
                      <a:pPr/>
                      <a:t>[NOME CATEGORIA]</a:t>
                    </a:fld>
                    <a:endParaRPr lang="en-US" sz="1100" b="1" i="0" u="none" strike="noStrike" kern="1200" baseline="0" dirty="0">
                      <a:solidFill>
                        <a:prstClr val="white"/>
                      </a:solidFill>
                    </a:endParaRPr>
                  </a:p>
                  <a:p>
                    <a:r>
                      <a:rPr lang="en-US" sz="1100" b="1" i="0" u="none" strike="noStrike" kern="1200" baseline="0" dirty="0">
                        <a:solidFill>
                          <a:prstClr val="white"/>
                        </a:solidFill>
                      </a:rPr>
                      <a:t>15 [30%]</a:t>
                    </a:r>
                  </a:p>
                </c:rich>
              </c:tx>
              <c:dLblPos val="ctr"/>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002-FE4D-BB1E-D948A291307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57</c:v>
                </c:pt>
                <c:pt idx="1">
                  <c:v>3.2</c:v>
                </c:pt>
              </c:numCache>
            </c:numRef>
          </c:val>
          <c:extLst>
            <c:ext xmlns:c16="http://schemas.microsoft.com/office/drawing/2014/chart" uri="{C3380CC4-5D6E-409C-BE32-E72D297353CC}">
              <c16:uniqueId val="{00000000-2002-FE4D-BB1E-D948A2913077}"/>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Fisica</a:t>
            </a:r>
            <a:r>
              <a:rPr lang="en-US" dirty="0">
                <a:solidFill>
                  <a:schemeClr val="accent1"/>
                </a:solidFill>
              </a:rPr>
              <a:t> Primo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Fisica Primo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289-1749-8EA1-2C35A09E4071}"/>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6289-1749-8EA1-2C35A09E4071}"/>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CB9-2246-8CB3-F1CF6E2A11F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CB9-2246-8CB3-F1CF6E2A11F5}"/>
              </c:ext>
            </c:extLst>
          </c:dPt>
          <c:dLbls>
            <c:dLbl>
              <c:idx val="0"/>
              <c:tx>
                <c:rich>
                  <a:bodyPr/>
                  <a:lstStyle/>
                  <a:p>
                    <a:r>
                      <a:rPr lang="en-US" dirty="0" err="1"/>
                      <a:t>Iscritti</a:t>
                    </a:r>
                    <a:endParaRPr lang="en-US" dirty="0"/>
                  </a:p>
                  <a:p>
                    <a:r>
                      <a:rPr lang="en-US" dirty="0"/>
                      <a:t>66</a:t>
                    </a:r>
                  </a:p>
                </c:rich>
              </c:tx>
              <c:dLblPos val="ct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6289-1749-8EA1-2C35A09E4071}"/>
                </c:ext>
              </c:extLst>
            </c:dLbl>
            <c:dLbl>
              <c:idx val="1"/>
              <c:tx>
                <c:rich>
                  <a:bodyPr/>
                  <a:lstStyle/>
                  <a:p>
                    <a:r>
                      <a:rPr lang="en-US"/>
                      <a:t>Partecipanti</a:t>
                    </a:r>
                    <a:r>
                      <a:rPr lang="en-US" baseline="0"/>
                      <a:t> &gt;50%</a:t>
                    </a:r>
                  </a:p>
                  <a:p>
                    <a:r>
                      <a:rPr lang="en-US" baseline="0"/>
                      <a:t>36 [55%]</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289-1749-8EA1-2C35A09E407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66</c:v>
                </c:pt>
                <c:pt idx="1">
                  <c:v>40</c:v>
                </c:pt>
              </c:numCache>
            </c:numRef>
          </c:val>
          <c:extLst>
            <c:ext xmlns:c16="http://schemas.microsoft.com/office/drawing/2014/chart" uri="{C3380CC4-5D6E-409C-BE32-E72D297353CC}">
              <c16:uniqueId val="{00000000-6289-1749-8EA1-2C35A09E4071}"/>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Fisica</a:t>
            </a:r>
            <a:r>
              <a:rPr lang="en-US" dirty="0">
                <a:solidFill>
                  <a:schemeClr val="accent1"/>
                </a:solidFill>
              </a:rPr>
              <a:t> Secondo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Fisica Secondo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0FCD-9647-BBAF-0FEB1D48224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0FCD-9647-BBAF-0FEB1D48224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739-0641-8418-C9D4A465EDBE}"/>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8739-0641-8418-C9D4A465EDBE}"/>
              </c:ext>
            </c:extLst>
          </c:dPt>
          <c:dLbls>
            <c:dLbl>
              <c:idx val="0"/>
              <c:tx>
                <c:rich>
                  <a:bodyPr/>
                  <a:lstStyle/>
                  <a:p>
                    <a:r>
                      <a:rPr lang="en-US"/>
                      <a:t>Iscritti</a:t>
                    </a:r>
                  </a:p>
                  <a:p>
                    <a:r>
                      <a:rPr lang="en-US"/>
                      <a:t>34</a:t>
                    </a:r>
                    <a:endParaRPr lang="en-US" dirty="0"/>
                  </a:p>
                </c:rich>
              </c:tx>
              <c:dLblPos val="ct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0FCD-9647-BBAF-0FEB1D48224E}"/>
                </c:ext>
              </c:extLst>
            </c:dLbl>
            <c:dLbl>
              <c:idx val="1"/>
              <c:tx>
                <c:rich>
                  <a:bodyPr/>
                  <a:lstStyle/>
                  <a:p>
                    <a:r>
                      <a:rPr lang="en-US"/>
                      <a:t>PartecIpanti</a:t>
                    </a:r>
                    <a:r>
                      <a:rPr lang="en-US" baseline="0"/>
                      <a:t> &gt;50%</a:t>
                    </a:r>
                  </a:p>
                  <a:p>
                    <a:r>
                      <a:rPr lang="en-US" baseline="0"/>
                      <a:t>14 [41%]</a:t>
                    </a:r>
                    <a:endParaRPr lang="en-US" dirty="0"/>
                  </a:p>
                </c:rich>
              </c:tx>
              <c:dLblPos val="ct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0FCD-9647-BBAF-0FEB1D48224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34</c:v>
                </c:pt>
                <c:pt idx="1">
                  <c:v>3.2</c:v>
                </c:pt>
              </c:numCache>
            </c:numRef>
          </c:val>
          <c:extLst>
            <c:ext xmlns:c16="http://schemas.microsoft.com/office/drawing/2014/chart" uri="{C3380CC4-5D6E-409C-BE32-E72D297353CC}">
              <c16:uniqueId val="{00000000-0FCD-9647-BBAF-0FEB1D48224E}"/>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1"/>
                </a:solidFill>
              </a:rPr>
              <a:t>Inglese Primo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Inglese Primo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12E2-B84B-9E9D-99976448DF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12E2-B84B-9E9D-99976448DFF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12E2-B84B-9E9D-99976448DFF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E64-3B4A-84C6-F08EE980B195}"/>
              </c:ext>
            </c:extLst>
          </c:dPt>
          <c:dLbls>
            <c:dLbl>
              <c:idx val="0"/>
              <c:tx>
                <c:rich>
                  <a:bodyPr/>
                  <a:lstStyle/>
                  <a:p>
                    <a:fld id="{E49C2C33-8E74-EC47-9AFF-0CBF643A4C51}" type="CATEGORYNAME">
                      <a:rPr lang="en-US"/>
                      <a:pPr/>
                      <a:t>[NOME CATEGORIA]</a:t>
                    </a:fld>
                    <a:r>
                      <a:rPr lang="en-US" baseline="0"/>
                      <a:t>
38</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E2-B84B-9E9D-99976448DFF9}"/>
                </c:ext>
              </c:extLst>
            </c:dLbl>
            <c:dLbl>
              <c:idx val="1"/>
              <c:tx>
                <c:rich>
                  <a:bodyPr/>
                  <a:lstStyle/>
                  <a:p>
                    <a:fld id="{BF313712-CC10-C54B-A821-FC0688138C9B}" type="CATEGORYNAME">
                      <a:rPr lang="en-US"/>
                      <a:pPr/>
                      <a:t>[NOME CATEGORIA]</a:t>
                    </a:fld>
                    <a:r>
                      <a:rPr lang="en-US" baseline="0"/>
                      <a:t>
27 [71%]</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E2-B84B-9E9D-99976448DFF9}"/>
                </c:ext>
              </c:extLst>
            </c:dLbl>
            <c:dLbl>
              <c:idx val="2"/>
              <c:delete val="1"/>
              <c:extLst>
                <c:ext xmlns:c15="http://schemas.microsoft.com/office/drawing/2012/chart" uri="{CE6537A1-D6FC-4f65-9D91-7224C49458BB}"/>
                <c:ext xmlns:c16="http://schemas.microsoft.com/office/drawing/2014/chart" uri="{C3380CC4-5D6E-409C-BE32-E72D297353CC}">
                  <c16:uniqueId val="{00000001-12E2-B84B-9E9D-99976448DFF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38</c:v>
                </c:pt>
                <c:pt idx="1">
                  <c:v>27</c:v>
                </c:pt>
                <c:pt idx="2">
                  <c:v>0</c:v>
                </c:pt>
              </c:numCache>
            </c:numRef>
          </c:val>
          <c:extLst>
            <c:ext xmlns:c16="http://schemas.microsoft.com/office/drawing/2014/chart" uri="{C3380CC4-5D6E-409C-BE32-E72D297353CC}">
              <c16:uniqueId val="{00000000-12E2-B84B-9E9D-99976448DFF9}"/>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solidFill>
                  <a:schemeClr val="accent1"/>
                </a:solidFill>
              </a:rPr>
              <a:t>Inglese Secondo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Inglese Secondo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CF8-6542-9877-3E6F5C20F6F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ACF8-6542-9877-3E6F5C20F6F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625-944A-BA39-C14A52EEDE8B}"/>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625-944A-BA39-C14A52EEDE8B}"/>
              </c:ext>
            </c:extLst>
          </c:dPt>
          <c:dLbls>
            <c:dLbl>
              <c:idx val="0"/>
              <c:tx>
                <c:rich>
                  <a:bodyPr/>
                  <a:lstStyle/>
                  <a:p>
                    <a:r>
                      <a:rPr lang="en-US"/>
                      <a:t>Iscritti</a:t>
                    </a:r>
                  </a:p>
                  <a:p>
                    <a:r>
                      <a:rPr lang="en-US"/>
                      <a:t>19</a:t>
                    </a:r>
                    <a:endParaRPr lang="en-US" dirty="0"/>
                  </a:p>
                </c:rich>
              </c:tx>
              <c:dLblPos val="ct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ACF8-6542-9877-3E6F5C20F6F5}"/>
                </c:ext>
              </c:extLst>
            </c:dLbl>
            <c:dLbl>
              <c:idx val="1"/>
              <c:tx>
                <c:rich>
                  <a:bodyPr/>
                  <a:lstStyle/>
                  <a:p>
                    <a:r>
                      <a:rPr lang="en-US" dirty="0" err="1"/>
                      <a:t>Partecipanto</a:t>
                    </a:r>
                    <a:r>
                      <a:rPr lang="en-US" dirty="0"/>
                      <a:t> &gt;50%</a:t>
                    </a:r>
                  </a:p>
                  <a:p>
                    <a:r>
                      <a:rPr lang="en-US" dirty="0"/>
                      <a:t>7 [36%]</a:t>
                    </a:r>
                  </a:p>
                </c:rich>
              </c:tx>
              <c:dLblPos val="ctr"/>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ACF8-6542-9877-3E6F5C20F6F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eparator>, </c:separator>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19</c:v>
                </c:pt>
                <c:pt idx="1">
                  <c:v>3.2</c:v>
                </c:pt>
              </c:numCache>
            </c:numRef>
          </c:val>
          <c:extLst>
            <c:ext xmlns:c16="http://schemas.microsoft.com/office/drawing/2014/chart" uri="{C3380CC4-5D6E-409C-BE32-E72D297353CC}">
              <c16:uniqueId val="{00000000-ACF8-6542-9877-3E6F5C20F6F5}"/>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err="1">
                <a:solidFill>
                  <a:schemeClr val="accent1"/>
                </a:solidFill>
              </a:rPr>
              <a:t>Francese</a:t>
            </a:r>
            <a:r>
              <a:rPr lang="en-US" dirty="0">
                <a:solidFill>
                  <a:schemeClr val="accent1"/>
                </a:solidFill>
              </a:rPr>
              <a:t> Primo </a:t>
            </a:r>
            <a:r>
              <a:rPr lang="en-US" dirty="0" err="1">
                <a:solidFill>
                  <a:schemeClr val="accent1"/>
                </a:solidFill>
              </a:rPr>
              <a:t>Biennio</a:t>
            </a:r>
            <a:endParaRPr lang="en-US" dirty="0">
              <a:solidFill>
                <a:schemeClr val="accent1"/>
              </a:solidFill>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it-IT"/>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Francese Primo Biennio</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2BF-2D44-834D-0EB965083D00}"/>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D2BF-2D44-834D-0EB965083D00}"/>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5D1-4A42-A9A3-CBFD3928AE0D}"/>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5D1-4A42-A9A3-CBFD3928AE0D}"/>
              </c:ext>
            </c:extLst>
          </c:dPt>
          <c:dLbls>
            <c:dLbl>
              <c:idx val="0"/>
              <c:tx>
                <c:rich>
                  <a:bodyPr/>
                  <a:lstStyle/>
                  <a:p>
                    <a:r>
                      <a:rPr lang="en-US"/>
                      <a:t>Iscritti</a:t>
                    </a:r>
                  </a:p>
                  <a:p>
                    <a:r>
                      <a:rPr lang="en-US"/>
                      <a:t>20</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2BF-2D44-834D-0EB965083D00}"/>
                </c:ext>
              </c:extLst>
            </c:dLbl>
            <c:dLbl>
              <c:idx val="1"/>
              <c:tx>
                <c:rich>
                  <a:bodyPr/>
                  <a:lstStyle/>
                  <a:p>
                    <a:r>
                      <a:rPr lang="en-US"/>
                      <a:t>Partecipanti</a:t>
                    </a:r>
                    <a:r>
                      <a:rPr lang="en-US" baseline="0"/>
                      <a:t> &gt;50%</a:t>
                    </a:r>
                  </a:p>
                  <a:p>
                    <a:r>
                      <a:rPr lang="en-US" baseline="0"/>
                      <a:t>8 [40%]</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D2BF-2D44-834D-0EB965083D0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Foglio1!$A$2:$A$5</c:f>
              <c:strCache>
                <c:ptCount val="2"/>
                <c:pt idx="0">
                  <c:v>Iscritti</c:v>
                </c:pt>
                <c:pt idx="1">
                  <c:v>Partecipanti &gt;50%</c:v>
                </c:pt>
              </c:strCache>
            </c:strRef>
          </c:cat>
          <c:val>
            <c:numRef>
              <c:f>Foglio1!$B$2:$B$5</c:f>
              <c:numCache>
                <c:formatCode>General</c:formatCode>
                <c:ptCount val="4"/>
                <c:pt idx="0">
                  <c:v>8.1999999999999993</c:v>
                </c:pt>
                <c:pt idx="1">
                  <c:v>3.2</c:v>
                </c:pt>
              </c:numCache>
            </c:numRef>
          </c:val>
          <c:extLst>
            <c:ext xmlns:c16="http://schemas.microsoft.com/office/drawing/2014/chart" uri="{C3380CC4-5D6E-409C-BE32-E72D297353CC}">
              <c16:uniqueId val="{00000000-D2BF-2D44-834D-0EB965083D00}"/>
            </c:ext>
          </c:extLst>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2"/>
        <c:delete val="1"/>
      </c:legendEntry>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cdr:x>
      <cdr:y>0</cdr:y>
    </cdr:from>
    <cdr:to>
      <cdr:x>0.54661</cdr:x>
      <cdr:y>0.10446</cdr:y>
    </cdr:to>
    <cdr:pic>
      <cdr:nvPicPr>
        <cdr:cNvPr id="3" name="chart">
          <a:extLst xmlns:a="http://schemas.openxmlformats.org/drawingml/2006/main">
            <a:ext uri="{FF2B5EF4-FFF2-40B4-BE49-F238E27FC236}">
              <a16:creationId xmlns:a16="http://schemas.microsoft.com/office/drawing/2014/main" id="{0DA1C6C7-DFCC-5D64-9FD3-209D1FCA7F4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276600" cy="584200"/>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lo stile del titolo dello schema</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6/6/25</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41D2AC3-6A0B-4169-B1EA-E3AE8B351BDD}"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D4B9363-8B87-41B7-9F8E-64519CBB8F34}"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EF5746-5284-4951-9F37-7AE924EDBCB7}"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2398B29-7265-4A65-A2A4-6703C057B7C1}"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28FBA082-94DF-4C4B-A041-6624924AB0A8}" type="datetimeFigureOut">
              <a:rPr lang="en-US" dirty="0"/>
              <a:t>6/6/25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lo stile del titolo dello schema</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27686C4-3AB5-4E0C-86CA-FB108C350AA9}" type="datetimeFigureOut">
              <a:rPr lang="en-US" dirty="0"/>
              <a:t>6/6/25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lo stile del titolo dello schema</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F7F47CF-67C9-420C-80A5-E2069FF0C2DF}" type="datetimeFigureOut">
              <a:rPr lang="en-US" dirty="0"/>
              <a:t>6/6/25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6/6/25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6/6/25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lo stile del titolo dello schema</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0C3BFE2-83B7-4B0A-B9D3-AB28331082B3}"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2EF78E3-FDA3-4D28-AAA2-0B81F349A39D}" type="datetimeFigureOut">
              <a:rPr lang="en-US" dirty="0"/>
              <a:t>6/6/25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6/6/25</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DA43A-7A52-F00A-8EC7-80C91AB19B25}"/>
              </a:ext>
            </a:extLst>
          </p:cNvPr>
          <p:cNvSpPr>
            <a:spLocks noGrp="1"/>
          </p:cNvSpPr>
          <p:nvPr>
            <p:ph type="ctrTitle"/>
          </p:nvPr>
        </p:nvSpPr>
        <p:spPr>
          <a:xfrm rot="21420000">
            <a:off x="881729" y="359271"/>
            <a:ext cx="9756715" cy="3070161"/>
          </a:xfrm>
        </p:spPr>
        <p:txBody>
          <a:bodyPr>
            <a:noAutofit/>
          </a:bodyPr>
          <a:lstStyle/>
          <a:p>
            <a:r>
              <a:rPr lang="it-IT" sz="7200" dirty="0">
                <a:solidFill>
                  <a:schemeClr val="tx1"/>
                </a:solidFill>
              </a:rPr>
              <a:t>Relazione finale funzione strumentale sostegno allo studio </a:t>
            </a:r>
          </a:p>
        </p:txBody>
      </p:sp>
      <p:sp>
        <p:nvSpPr>
          <p:cNvPr id="3" name="Sottotitolo 2">
            <a:extLst>
              <a:ext uri="{FF2B5EF4-FFF2-40B4-BE49-F238E27FC236}">
                <a16:creationId xmlns:a16="http://schemas.microsoft.com/office/drawing/2014/main" id="{BBFC792E-0D3E-0AD1-F45C-10F54AF65391}"/>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25908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916D14B9-27E9-EF46-08F4-338E2169A212}"/>
              </a:ext>
            </a:extLst>
          </p:cNvPr>
          <p:cNvGraphicFramePr>
            <a:graphicFrameLocks noGrp="1"/>
          </p:cNvGraphicFramePr>
          <p:nvPr>
            <p:ph sz="quarter" idx="13"/>
            <p:extLst>
              <p:ext uri="{D42A27DB-BD31-4B8C-83A1-F6EECF244321}">
                <p14:modId xmlns:p14="http://schemas.microsoft.com/office/powerpoint/2010/main" val="2717272038"/>
              </p:ext>
            </p:extLst>
          </p:nvPr>
        </p:nvGraphicFramePr>
        <p:xfrm>
          <a:off x="0" y="0"/>
          <a:ext cx="5773738" cy="5624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1B0B7A24-EC58-A9F4-F882-110968321F88}"/>
              </a:ext>
            </a:extLst>
          </p:cNvPr>
          <p:cNvGraphicFramePr>
            <a:graphicFrameLocks noGrp="1"/>
          </p:cNvGraphicFramePr>
          <p:nvPr>
            <p:ph sz="quarter" idx="14"/>
            <p:extLst>
              <p:ext uri="{D42A27DB-BD31-4B8C-83A1-F6EECF244321}">
                <p14:modId xmlns:p14="http://schemas.microsoft.com/office/powerpoint/2010/main" val="3225790179"/>
              </p:ext>
            </p:extLst>
          </p:nvPr>
        </p:nvGraphicFramePr>
        <p:xfrm>
          <a:off x="5773738" y="0"/>
          <a:ext cx="5900737" cy="5624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326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089D859B-9B71-6933-16F5-B74DCE0465FC}"/>
              </a:ext>
            </a:extLst>
          </p:cNvPr>
          <p:cNvGraphicFramePr>
            <a:graphicFrameLocks noGrp="1"/>
          </p:cNvGraphicFramePr>
          <p:nvPr>
            <p:ph sz="quarter" idx="13"/>
            <p:extLst>
              <p:ext uri="{D42A27DB-BD31-4B8C-83A1-F6EECF244321}">
                <p14:modId xmlns:p14="http://schemas.microsoft.com/office/powerpoint/2010/main" val="1353471342"/>
              </p:ext>
            </p:extLst>
          </p:nvPr>
        </p:nvGraphicFramePr>
        <p:xfrm>
          <a:off x="0" y="0"/>
          <a:ext cx="5773738" cy="561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37A9B5BF-1D25-1E0C-F1AF-D149B7DA6428}"/>
              </a:ext>
            </a:extLst>
          </p:cNvPr>
          <p:cNvGraphicFramePr>
            <a:graphicFrameLocks noGrp="1"/>
          </p:cNvGraphicFramePr>
          <p:nvPr>
            <p:ph sz="quarter" idx="14"/>
            <p:extLst>
              <p:ext uri="{D42A27DB-BD31-4B8C-83A1-F6EECF244321}">
                <p14:modId xmlns:p14="http://schemas.microsoft.com/office/powerpoint/2010/main" val="3320433835"/>
              </p:ext>
            </p:extLst>
          </p:nvPr>
        </p:nvGraphicFramePr>
        <p:xfrm>
          <a:off x="5773738" y="0"/>
          <a:ext cx="5911850" cy="561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518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4B9B61C5-CE3B-8B61-129F-69B2F0E1CC90}"/>
              </a:ext>
            </a:extLst>
          </p:cNvPr>
          <p:cNvGraphicFramePr>
            <a:graphicFrameLocks noGrp="1"/>
          </p:cNvGraphicFramePr>
          <p:nvPr>
            <p:ph sz="quarter" idx="13"/>
            <p:extLst>
              <p:ext uri="{D42A27DB-BD31-4B8C-83A1-F6EECF244321}">
                <p14:modId xmlns:p14="http://schemas.microsoft.com/office/powerpoint/2010/main" val="4068007599"/>
              </p:ext>
            </p:extLst>
          </p:nvPr>
        </p:nvGraphicFramePr>
        <p:xfrm>
          <a:off x="0" y="0"/>
          <a:ext cx="5773738" cy="5572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114F1CF7-2F56-49FC-16AF-D8B45F1F8C77}"/>
              </a:ext>
            </a:extLst>
          </p:cNvPr>
          <p:cNvGraphicFramePr>
            <a:graphicFrameLocks noGrp="1"/>
          </p:cNvGraphicFramePr>
          <p:nvPr>
            <p:ph sz="quarter" idx="14"/>
            <p:extLst>
              <p:ext uri="{D42A27DB-BD31-4B8C-83A1-F6EECF244321}">
                <p14:modId xmlns:p14="http://schemas.microsoft.com/office/powerpoint/2010/main" val="507147126"/>
              </p:ext>
            </p:extLst>
          </p:nvPr>
        </p:nvGraphicFramePr>
        <p:xfrm>
          <a:off x="5773738" y="0"/>
          <a:ext cx="5900737" cy="557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170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F2650D1B-7B02-5135-FE33-9636C3F4BC57}"/>
              </a:ext>
            </a:extLst>
          </p:cNvPr>
          <p:cNvGraphicFramePr>
            <a:graphicFrameLocks noGrp="1"/>
          </p:cNvGraphicFramePr>
          <p:nvPr>
            <p:ph sz="quarter" idx="13"/>
            <p:extLst>
              <p:ext uri="{D42A27DB-BD31-4B8C-83A1-F6EECF244321}">
                <p14:modId xmlns:p14="http://schemas.microsoft.com/office/powerpoint/2010/main" val="856142096"/>
              </p:ext>
            </p:extLst>
          </p:nvPr>
        </p:nvGraphicFramePr>
        <p:xfrm>
          <a:off x="0" y="0"/>
          <a:ext cx="5773738" cy="5603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87D530EE-6381-E559-0A41-79F02386DB5E}"/>
              </a:ext>
            </a:extLst>
          </p:cNvPr>
          <p:cNvGraphicFramePr>
            <a:graphicFrameLocks noGrp="1"/>
          </p:cNvGraphicFramePr>
          <p:nvPr>
            <p:ph sz="quarter" idx="14"/>
            <p:extLst>
              <p:ext uri="{D42A27DB-BD31-4B8C-83A1-F6EECF244321}">
                <p14:modId xmlns:p14="http://schemas.microsoft.com/office/powerpoint/2010/main" val="2130209234"/>
              </p:ext>
            </p:extLst>
          </p:nvPr>
        </p:nvGraphicFramePr>
        <p:xfrm>
          <a:off x="5773738" y="0"/>
          <a:ext cx="5889625" cy="560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38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89E8B717-AEF1-9610-6B27-11225E6C55D8}"/>
              </a:ext>
            </a:extLst>
          </p:cNvPr>
          <p:cNvSpPr txBox="1"/>
          <p:nvPr/>
        </p:nvSpPr>
        <p:spPr>
          <a:xfrm>
            <a:off x="-1" y="0"/>
            <a:ext cx="11674549" cy="9895016"/>
          </a:xfrm>
          <a:prstGeom prst="rect">
            <a:avLst/>
          </a:prstGeom>
          <a:noFill/>
        </p:spPr>
        <p:txBody>
          <a:bodyPr wrap="square" rtlCol="0">
            <a:spAutoFit/>
          </a:bodyPr>
          <a:lstStyle/>
          <a:p>
            <a:r>
              <a:rPr lang="it-IT" sz="2800" dirty="0">
                <a:solidFill>
                  <a:schemeClr val="accent1"/>
                </a:solidFill>
              </a:rPr>
              <a:t>PROGETTO PEER TUTORING</a:t>
            </a:r>
          </a:p>
          <a:p>
            <a:r>
              <a:rPr lang="it-IT" sz="2700" dirty="0"/>
              <a:t> </a:t>
            </a:r>
            <a:r>
              <a:rPr lang="it-IT" sz="2400" dirty="0"/>
              <a:t>Il  progetto è partito il 22 di Ottobre e si è concluso il 27 Maggio, con qualche differenza tra le due sedi.</a:t>
            </a:r>
          </a:p>
          <a:p>
            <a:endParaRPr lang="it-IT" sz="2400" dirty="0"/>
          </a:p>
          <a:p>
            <a:r>
              <a:rPr lang="it-IT" sz="2400" dirty="0"/>
              <a:t>Gli alunni Tutors delle classi Terze, Quarte e Quinte, sono stati sempre precisi e presenti. Si segnala come siano stati collaborativi e come il feedback dei </a:t>
            </a:r>
            <a:r>
              <a:rPr lang="it-IT" sz="2400" dirty="0" err="1"/>
              <a:t>tutee</a:t>
            </a:r>
            <a:r>
              <a:rPr lang="it-IT" sz="2400" dirty="0"/>
              <a:t> sia stato positivo, dal momento in cui chi si è iscritto dall’inizio ha frequentato con costanza e ha spronato i propri compagni convincendoli della bontà del progetto. </a:t>
            </a:r>
          </a:p>
          <a:p>
            <a:endParaRPr lang="it-IT" sz="2400" dirty="0"/>
          </a:p>
          <a:p>
            <a:r>
              <a:rPr lang="it-IT" sz="2400" dirty="0"/>
              <a:t>Per quanto concerne i numeri dei tutors sono i seguenti:</a:t>
            </a:r>
          </a:p>
          <a:p>
            <a:endParaRPr lang="it-IT" sz="2400" dirty="0"/>
          </a:p>
          <a:p>
            <a:r>
              <a:rPr lang="it-IT" sz="2400" dirty="0"/>
              <a:t>*11 tutors per inglese, 4 per francese e 10 per matematica in centrale;</a:t>
            </a:r>
          </a:p>
          <a:p>
            <a:endParaRPr lang="it-IT" sz="2400" dirty="0"/>
          </a:p>
          <a:p>
            <a:r>
              <a:rPr lang="it-IT" sz="2400" dirty="0"/>
              <a:t>* 5 tutors per inglese,4 per francese e 4 per matematica in succursale.</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680059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C565184-03A0-D8DF-BE54-E69AA3176F93}"/>
              </a:ext>
            </a:extLst>
          </p:cNvPr>
          <p:cNvSpPr txBox="1"/>
          <p:nvPr/>
        </p:nvSpPr>
        <p:spPr>
          <a:xfrm>
            <a:off x="0" y="0"/>
            <a:ext cx="11706447" cy="6401753"/>
          </a:xfrm>
          <a:prstGeom prst="rect">
            <a:avLst/>
          </a:prstGeom>
          <a:noFill/>
        </p:spPr>
        <p:txBody>
          <a:bodyPr wrap="square" rtlCol="0">
            <a:spAutoFit/>
          </a:bodyPr>
          <a:lstStyle/>
          <a:p>
            <a:r>
              <a:rPr lang="it-IT" sz="2800" dirty="0">
                <a:solidFill>
                  <a:schemeClr val="accent1"/>
                </a:solidFill>
              </a:rPr>
              <a:t>Sede Centrale</a:t>
            </a:r>
          </a:p>
          <a:p>
            <a:r>
              <a:rPr lang="it-IT" sz="2400" dirty="0"/>
              <a:t>Il progetto ha visto la partecipazione di numerosi studenti per quanto concerne le discipline di matematica e inglese e di un discreto numero di discenti per quanto riguarda francese. </a:t>
            </a:r>
          </a:p>
          <a:p>
            <a:endParaRPr lang="it-IT" sz="2400" dirty="0"/>
          </a:p>
          <a:p>
            <a:r>
              <a:rPr lang="it-IT" sz="2400" dirty="0"/>
              <a:t>Nel Secondo Quadrimestre, i </a:t>
            </a:r>
            <a:r>
              <a:rPr lang="it-IT" sz="2400" dirty="0" err="1"/>
              <a:t>Tutee</a:t>
            </a:r>
            <a:r>
              <a:rPr lang="it-IT" sz="2400" dirty="0"/>
              <a:t> sono diminuiti, probabilmente per il recupero delle carenze e per un calo fisiologico dovuto alla simultanea presenza degli sportelli di recupero avviati proprio nel secondo quadrimestre. </a:t>
            </a:r>
          </a:p>
          <a:p>
            <a:endParaRPr lang="it-IT" sz="2400" dirty="0"/>
          </a:p>
          <a:p>
            <a:r>
              <a:rPr lang="it-IT" sz="2400" dirty="0"/>
              <a:t>Per Inglese, vi è stata una sola iscrizione nel Secondo quadrimestre e si lega alle minime del Primo Quadrimestre.</a:t>
            </a:r>
          </a:p>
          <a:p>
            <a:endParaRPr lang="it-IT" sz="2400" dirty="0"/>
          </a:p>
          <a:p>
            <a:r>
              <a:rPr lang="it-IT" sz="2400" dirty="0"/>
              <a:t>Per Francese, le lezioni si sono tenute regolarmente, seppur limitate a 2 /3 </a:t>
            </a:r>
            <a:r>
              <a:rPr lang="it-IT" sz="2400" dirty="0" err="1"/>
              <a:t>tutee</a:t>
            </a:r>
            <a:r>
              <a:rPr lang="it-IT" sz="2400" dirty="0"/>
              <a:t>.</a:t>
            </a:r>
          </a:p>
          <a:p>
            <a:endParaRPr lang="it-IT" sz="2400" dirty="0"/>
          </a:p>
          <a:p>
            <a:r>
              <a:rPr lang="it-IT" sz="2400" dirty="0"/>
              <a:t>Per Matematica, le lezioni sono si sono svolte con una frequenza di una o due volte al mese e sono state limitate a un massimo di 2/3 </a:t>
            </a:r>
            <a:r>
              <a:rPr lang="it-IT" sz="2400" dirty="0" err="1"/>
              <a:t>tutee</a:t>
            </a:r>
            <a:r>
              <a:rPr lang="it-IT" sz="2400" dirty="0"/>
              <a:t> per sessione.</a:t>
            </a:r>
          </a:p>
          <a:p>
            <a:endParaRPr lang="it-IT" sz="2700" dirty="0"/>
          </a:p>
          <a:p>
            <a:endParaRPr lang="it-IT" dirty="0"/>
          </a:p>
        </p:txBody>
      </p:sp>
    </p:spTree>
    <p:extLst>
      <p:ext uri="{BB962C8B-B14F-4D97-AF65-F5344CB8AC3E}">
        <p14:creationId xmlns:p14="http://schemas.microsoft.com/office/powerpoint/2010/main" val="371217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30537A8-FE7C-08FE-36EC-E575B34AD9E8}"/>
              </a:ext>
            </a:extLst>
          </p:cNvPr>
          <p:cNvSpPr txBox="1"/>
          <p:nvPr/>
        </p:nvSpPr>
        <p:spPr>
          <a:xfrm>
            <a:off x="0" y="159488"/>
            <a:ext cx="11695814" cy="10218182"/>
          </a:xfrm>
          <a:prstGeom prst="rect">
            <a:avLst/>
          </a:prstGeom>
          <a:noFill/>
        </p:spPr>
        <p:txBody>
          <a:bodyPr wrap="square" rtlCol="0">
            <a:spAutoFit/>
          </a:bodyPr>
          <a:lstStyle/>
          <a:p>
            <a:r>
              <a:rPr lang="it-IT" sz="2800" dirty="0">
                <a:solidFill>
                  <a:schemeClr val="accent1"/>
                </a:solidFill>
              </a:rPr>
              <a:t>Sede Succursale</a:t>
            </a:r>
          </a:p>
          <a:p>
            <a:r>
              <a:rPr lang="it-IT" sz="2300" dirty="0"/>
              <a:t>Il progetto ha visto la partecipazione di un discreto numero di tutor per le discipline di Inglese e Francese , mentre per quanto riguarda Matematica  in numero limitato di tre.</a:t>
            </a:r>
          </a:p>
          <a:p>
            <a:endParaRPr lang="it-IT" sz="2300" dirty="0"/>
          </a:p>
          <a:p>
            <a:r>
              <a:rPr lang="it-IT" sz="2300" dirty="0"/>
              <a:t>Per quanto concerne Francese, nel Primo Quadrimestre le lezioni si sono sempre tenute grazie all’assidua partecipazione di 2 </a:t>
            </a:r>
            <a:r>
              <a:rPr lang="it-IT" sz="2300" dirty="0" err="1"/>
              <a:t>tutee</a:t>
            </a:r>
            <a:r>
              <a:rPr lang="it-IT" sz="2300" dirty="0"/>
              <a:t>; lo stesso dicasi nel Secondo Quadrimestre fino al mese di Marzo, mentre da Aprile sono state calendarizzate lezioni per 1/2 volte al mese;</a:t>
            </a:r>
          </a:p>
          <a:p>
            <a:endParaRPr lang="it-IT" sz="2300" dirty="0"/>
          </a:p>
          <a:p>
            <a:r>
              <a:rPr lang="it-IT" sz="2300" dirty="0"/>
              <a:t>Per quanto concerne Matematica, nel primo quadrimestre  la regolarità delle lezioni è stata garantita dalla prenotazione di 1/2 </a:t>
            </a:r>
            <a:r>
              <a:rPr lang="it-IT" sz="2300" dirty="0" err="1"/>
              <a:t>tutee</a:t>
            </a:r>
            <a:r>
              <a:rPr lang="it-IT" sz="2300" dirty="0"/>
              <a:t> per volta. Nel secondo, i </a:t>
            </a:r>
            <a:r>
              <a:rPr lang="it-IT" sz="2300" dirty="0" err="1"/>
              <a:t>tutee</a:t>
            </a:r>
            <a:r>
              <a:rPr lang="it-IT" sz="2300" dirty="0"/>
              <a:t> sono stati sempre 2 ma con scarsa frequenza e  con  occasionali cancellazioni dovute alla limitata disponibilità dei tutor (solo tre, di cui due di quinto anno e con altri impegni).</a:t>
            </a:r>
          </a:p>
          <a:p>
            <a:endParaRPr lang="it-IT" sz="2300" dirty="0"/>
          </a:p>
          <a:p>
            <a:r>
              <a:rPr lang="it-IT" sz="2300" dirty="0"/>
              <a:t>Per quanto concerne Inglese, vi è stata una sola iscrizione sporadica, laddove nel primo quadrimestre erano state 4.</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44922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id="{03DB4B9A-7FE1-C354-A7B5-36F593F7BA03}"/>
              </a:ext>
            </a:extLst>
          </p:cNvPr>
          <p:cNvGraphicFramePr>
            <a:graphicFrameLocks noGrp="1"/>
          </p:cNvGraphicFramePr>
          <p:nvPr>
            <p:ph sz="quarter" idx="13"/>
            <p:extLst>
              <p:ext uri="{D42A27DB-BD31-4B8C-83A1-F6EECF244321}">
                <p14:modId xmlns:p14="http://schemas.microsoft.com/office/powerpoint/2010/main" val="1031270153"/>
              </p:ext>
            </p:extLst>
          </p:nvPr>
        </p:nvGraphicFramePr>
        <p:xfrm>
          <a:off x="0" y="0"/>
          <a:ext cx="5773738" cy="55891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gnaposto contenuto 10">
            <a:extLst>
              <a:ext uri="{FF2B5EF4-FFF2-40B4-BE49-F238E27FC236}">
                <a16:creationId xmlns:a16="http://schemas.microsoft.com/office/drawing/2014/main" id="{E5AE4802-6908-3BAE-3380-70FE111D2743}"/>
              </a:ext>
            </a:extLst>
          </p:cNvPr>
          <p:cNvGraphicFramePr>
            <a:graphicFrameLocks noGrp="1"/>
          </p:cNvGraphicFramePr>
          <p:nvPr>
            <p:ph sz="quarter" idx="14"/>
            <p:extLst>
              <p:ext uri="{D42A27DB-BD31-4B8C-83A1-F6EECF244321}">
                <p14:modId xmlns:p14="http://schemas.microsoft.com/office/powerpoint/2010/main" val="1708208191"/>
              </p:ext>
            </p:extLst>
          </p:nvPr>
        </p:nvGraphicFramePr>
        <p:xfrm>
          <a:off x="5773738" y="0"/>
          <a:ext cx="5888037" cy="5589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56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33E1A71A-E368-4C3E-9187-D2311D64897F}"/>
              </a:ext>
            </a:extLst>
          </p:cNvPr>
          <p:cNvGraphicFramePr>
            <a:graphicFrameLocks noGrp="1"/>
          </p:cNvGraphicFramePr>
          <p:nvPr>
            <p:ph sz="quarter" idx="13"/>
            <p:extLst>
              <p:ext uri="{D42A27DB-BD31-4B8C-83A1-F6EECF244321}">
                <p14:modId xmlns:p14="http://schemas.microsoft.com/office/powerpoint/2010/main" val="3184918637"/>
              </p:ext>
            </p:extLst>
          </p:nvPr>
        </p:nvGraphicFramePr>
        <p:xfrm>
          <a:off x="0" y="0"/>
          <a:ext cx="5918200" cy="5589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E31EB936-1FF8-E785-17FD-A29CDB1878E4}"/>
              </a:ext>
            </a:extLst>
          </p:cNvPr>
          <p:cNvGraphicFramePr>
            <a:graphicFrameLocks noGrp="1"/>
          </p:cNvGraphicFramePr>
          <p:nvPr>
            <p:ph sz="quarter" idx="14"/>
            <p:extLst>
              <p:ext uri="{D42A27DB-BD31-4B8C-83A1-F6EECF244321}">
                <p14:modId xmlns:p14="http://schemas.microsoft.com/office/powerpoint/2010/main" val="3131927538"/>
              </p:ext>
            </p:extLst>
          </p:nvPr>
        </p:nvGraphicFramePr>
        <p:xfrm>
          <a:off x="5918200" y="0"/>
          <a:ext cx="5794375" cy="5589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91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27BF8A59-6B9F-3EC3-C59A-352A30190905}"/>
              </a:ext>
            </a:extLst>
          </p:cNvPr>
          <p:cNvSpPr>
            <a:spLocks noGrp="1"/>
          </p:cNvSpPr>
          <p:nvPr>
            <p:ph type="body" idx="1"/>
          </p:nvPr>
        </p:nvSpPr>
        <p:spPr>
          <a:xfrm>
            <a:off x="0" y="-1"/>
            <a:ext cx="3995930" cy="5592727"/>
          </a:xfrm>
        </p:spPr>
        <p:txBody>
          <a:bodyPr>
            <a:normAutofit/>
          </a:bodyPr>
          <a:lstStyle/>
          <a:p>
            <a:r>
              <a:rPr lang="it-IT" sz="2400" dirty="0">
                <a:solidFill>
                  <a:schemeClr val="accent1"/>
                </a:solidFill>
              </a:rPr>
              <a:t>Punti di forza</a:t>
            </a:r>
          </a:p>
          <a:p>
            <a:pPr marL="285750" indent="-285750">
              <a:buFont typeface="Wingdings" pitchFamily="2" charset="2"/>
              <a:buChar char="n"/>
            </a:pPr>
            <a:r>
              <a:rPr lang="it-IT" sz="1600" dirty="0">
                <a:solidFill>
                  <a:schemeClr val="tx1"/>
                </a:solidFill>
              </a:rPr>
              <a:t>I  tutor  hanno  potuto  consolidare i  loro  apprendimenti  migliorando le loro prestazioni;</a:t>
            </a:r>
          </a:p>
          <a:p>
            <a:pPr marL="285750" indent="-285750">
              <a:buFont typeface="Wingdings" pitchFamily="2" charset="2"/>
              <a:buChar char="n"/>
            </a:pPr>
            <a:r>
              <a:rPr lang="it-IT" sz="1600" dirty="0">
                <a:solidFill>
                  <a:schemeClr val="tx1"/>
                </a:solidFill>
              </a:rPr>
              <a:t>Gli studenti, grazie all’aiuto dei loro compagni più grandi, hanno avuto la possibilità di imparare più rapidamente in un clima di maggiore distensione, colmando eventuali carenze e migliorando contemporaneamente l’aspetto relazionale;</a:t>
            </a:r>
          </a:p>
          <a:p>
            <a:pPr marL="285750" indent="-285750">
              <a:buFont typeface="Wingdings" pitchFamily="2" charset="2"/>
              <a:buChar char="n"/>
            </a:pPr>
            <a:r>
              <a:rPr lang="it-IT" sz="1600" dirty="0">
                <a:solidFill>
                  <a:schemeClr val="tx1"/>
                </a:solidFill>
              </a:rPr>
              <a:t>Il rendimento scolastico e il raggiungimento degli obiettivi finali è potuto sensibilmente migliorare;</a:t>
            </a:r>
          </a:p>
          <a:p>
            <a:pPr marL="285750" indent="-285750">
              <a:buFont typeface="Wingdings" pitchFamily="2" charset="2"/>
              <a:buChar char="n"/>
            </a:pPr>
            <a:r>
              <a:rPr lang="it-IT" sz="1600" dirty="0">
                <a:solidFill>
                  <a:schemeClr val="tx1"/>
                </a:solidFill>
              </a:rPr>
              <a:t>La motivazione e l’interesse verso la  scuola sono stati sensibilmente sollecitati</a:t>
            </a:r>
            <a:r>
              <a:rPr lang="it-IT" sz="1600" dirty="0"/>
              <a:t>.</a:t>
            </a:r>
          </a:p>
          <a:p>
            <a:endParaRPr lang="it-IT" dirty="0"/>
          </a:p>
        </p:txBody>
      </p:sp>
      <p:sp>
        <p:nvSpPr>
          <p:cNvPr id="10" name="Segnaposto testo 9">
            <a:extLst>
              <a:ext uri="{FF2B5EF4-FFF2-40B4-BE49-F238E27FC236}">
                <a16:creationId xmlns:a16="http://schemas.microsoft.com/office/drawing/2014/main" id="{B6319179-9A60-9997-7953-EAE9074BD2FE}"/>
              </a:ext>
            </a:extLst>
          </p:cNvPr>
          <p:cNvSpPr>
            <a:spLocks noGrp="1"/>
          </p:cNvSpPr>
          <p:nvPr>
            <p:ph type="body" sz="quarter" idx="3"/>
          </p:nvPr>
        </p:nvSpPr>
        <p:spPr>
          <a:xfrm>
            <a:off x="3995930" y="-382771"/>
            <a:ext cx="3838353" cy="5986130"/>
          </a:xfrm>
        </p:spPr>
        <p:txBody>
          <a:bodyPr/>
          <a:lstStyle/>
          <a:p>
            <a:r>
              <a:rPr lang="it-IT" sz="2400" dirty="0">
                <a:solidFill>
                  <a:schemeClr val="accent1"/>
                </a:solidFill>
              </a:rPr>
              <a:t>Problemi riscontrati</a:t>
            </a:r>
            <a:endParaRPr lang="it-IT" dirty="0"/>
          </a:p>
          <a:p>
            <a:pPr marL="285750" indent="-285750">
              <a:buFont typeface="Wingdings" pitchFamily="2" charset="2"/>
              <a:buChar char="n"/>
            </a:pPr>
            <a:r>
              <a:rPr lang="it-IT" sz="1600" dirty="0">
                <a:solidFill>
                  <a:schemeClr val="tx1"/>
                </a:solidFill>
              </a:rPr>
              <a:t>Ritrosia degli studenti nel fermarsi il pomeriggio a scuola;</a:t>
            </a:r>
          </a:p>
          <a:p>
            <a:pPr marL="285750" indent="-285750">
              <a:buFont typeface="Wingdings" pitchFamily="2" charset="2"/>
              <a:buChar char="n"/>
            </a:pPr>
            <a:r>
              <a:rPr lang="it-IT" sz="1600" dirty="0">
                <a:solidFill>
                  <a:schemeClr val="tx1"/>
                </a:solidFill>
              </a:rPr>
              <a:t>Coincidenza del Peer tutoring con altri progetti dell’Istituto che mettono inevitabilmente gli studenti nella condizione di dover scegliere;</a:t>
            </a:r>
          </a:p>
          <a:p>
            <a:pPr marL="285750" indent="-285750">
              <a:buFont typeface="Wingdings" pitchFamily="2" charset="2"/>
              <a:buChar char="n"/>
            </a:pPr>
            <a:r>
              <a:rPr lang="it-IT" sz="1600" dirty="0">
                <a:solidFill>
                  <a:schemeClr val="tx1"/>
                </a:solidFill>
              </a:rPr>
              <a:t>Non è stato possibile attivare un tutoraggio per quanto concerne Fisica in quanto non vi sono studenti tutor al momento disponibili;</a:t>
            </a:r>
          </a:p>
          <a:p>
            <a:pPr marL="285750" indent="-285750">
              <a:buFont typeface="Wingdings" pitchFamily="2" charset="2"/>
              <a:buChar char="n"/>
            </a:pPr>
            <a:r>
              <a:rPr lang="it-IT" sz="1600" dirty="0">
                <a:solidFill>
                  <a:schemeClr val="tx1"/>
                </a:solidFill>
              </a:rPr>
              <a:t> Non è stato possibile attivare un </a:t>
            </a:r>
            <a:r>
              <a:rPr lang="it-IT" sz="1600" dirty="0" err="1">
                <a:solidFill>
                  <a:schemeClr val="tx1"/>
                </a:solidFill>
              </a:rPr>
              <a:t>tuturaggio</a:t>
            </a:r>
            <a:r>
              <a:rPr lang="it-IT" sz="1600" dirty="0">
                <a:solidFill>
                  <a:schemeClr val="tx1"/>
                </a:solidFill>
              </a:rPr>
              <a:t> in Informatica, dal momento in cui non si hanno tutor disponibili in sede succursale.</a:t>
            </a:r>
          </a:p>
          <a:p>
            <a:endParaRPr lang="it-IT" dirty="0">
              <a:solidFill>
                <a:schemeClr val="tx1"/>
              </a:solidFill>
            </a:endParaRPr>
          </a:p>
          <a:p>
            <a:endParaRPr lang="it-IT" dirty="0"/>
          </a:p>
        </p:txBody>
      </p:sp>
      <p:sp>
        <p:nvSpPr>
          <p:cNvPr id="11" name="Segnaposto testo 10">
            <a:extLst>
              <a:ext uri="{FF2B5EF4-FFF2-40B4-BE49-F238E27FC236}">
                <a16:creationId xmlns:a16="http://schemas.microsoft.com/office/drawing/2014/main" id="{C413ED4B-9A41-B444-4EB8-52538F453B6A}"/>
              </a:ext>
            </a:extLst>
          </p:cNvPr>
          <p:cNvSpPr>
            <a:spLocks noGrp="1"/>
          </p:cNvSpPr>
          <p:nvPr>
            <p:ph type="body" sz="quarter" idx="13"/>
          </p:nvPr>
        </p:nvSpPr>
        <p:spPr>
          <a:xfrm>
            <a:off x="7834283" y="244547"/>
            <a:ext cx="3838353" cy="5582093"/>
          </a:xfrm>
        </p:spPr>
        <p:txBody>
          <a:bodyPr/>
          <a:lstStyle/>
          <a:p>
            <a:endParaRPr lang="it-IT" sz="2400" dirty="0">
              <a:solidFill>
                <a:schemeClr val="accent1"/>
              </a:solidFill>
            </a:endParaRPr>
          </a:p>
          <a:p>
            <a:endParaRPr lang="it-IT" dirty="0"/>
          </a:p>
          <a:p>
            <a:endParaRPr lang="it-IT" sz="2400" dirty="0">
              <a:solidFill>
                <a:schemeClr val="accent1"/>
              </a:solidFill>
            </a:endParaRPr>
          </a:p>
          <a:p>
            <a:r>
              <a:rPr lang="it-IT" sz="2400" dirty="0">
                <a:solidFill>
                  <a:schemeClr val="accent1"/>
                </a:solidFill>
              </a:rPr>
              <a:t>Proposte</a:t>
            </a:r>
            <a:endParaRPr lang="it-IT" sz="1600" dirty="0"/>
          </a:p>
          <a:p>
            <a:pPr marL="285750" indent="-285750">
              <a:buFont typeface="Wingdings" pitchFamily="2" charset="2"/>
              <a:buChar char="n"/>
            </a:pPr>
            <a:r>
              <a:rPr lang="it-IT" sz="1600" dirty="0">
                <a:solidFill>
                  <a:schemeClr val="tx1"/>
                </a:solidFill>
              </a:rPr>
              <a:t>Consentire agli studenti del terzo anno del tecnico di iscriversi come </a:t>
            </a:r>
            <a:r>
              <a:rPr lang="it-IT" sz="1600" dirty="0" err="1">
                <a:solidFill>
                  <a:schemeClr val="tx1"/>
                </a:solidFill>
              </a:rPr>
              <a:t>tutee</a:t>
            </a:r>
            <a:r>
              <a:rPr lang="it-IT" sz="1600" dirty="0">
                <a:solidFill>
                  <a:schemeClr val="tx1"/>
                </a:solidFill>
              </a:rPr>
              <a:t> per quanto riguarda Inglese e, in generale, aprire a tutti gli studenti del terzo la possibilità di iscriversi come </a:t>
            </a:r>
            <a:r>
              <a:rPr lang="it-IT" sz="1600" dirty="0" err="1">
                <a:solidFill>
                  <a:schemeClr val="tx1"/>
                </a:solidFill>
              </a:rPr>
              <a:t>tutee</a:t>
            </a:r>
            <a:r>
              <a:rPr lang="it-IT" sz="1600" dirty="0">
                <a:solidFill>
                  <a:schemeClr val="tx1"/>
                </a:solidFill>
              </a:rPr>
              <a:t> per inglese, limitatamente ad argomenti di grammatica e non di letteratura;</a:t>
            </a:r>
          </a:p>
          <a:p>
            <a:pPr marL="285750" indent="-285750">
              <a:buFont typeface="Wingdings" pitchFamily="2" charset="2"/>
              <a:buChar char="n"/>
            </a:pPr>
            <a:r>
              <a:rPr lang="it-IT" sz="1600" dirty="0">
                <a:solidFill>
                  <a:schemeClr val="tx1"/>
                </a:solidFill>
              </a:rPr>
              <a:t>Differenti giornate per le varie discipline;</a:t>
            </a:r>
          </a:p>
          <a:p>
            <a:pPr marL="285750" indent="-285750">
              <a:buFont typeface="Wingdings" pitchFamily="2" charset="2"/>
              <a:buChar char="n"/>
            </a:pPr>
            <a:r>
              <a:rPr lang="it-IT" sz="1600" dirty="0">
                <a:solidFill>
                  <a:schemeClr val="tx1"/>
                </a:solidFill>
              </a:rPr>
              <a:t>Apertura del progetto alla materia di Spagnolo .</a:t>
            </a:r>
          </a:p>
          <a:p>
            <a:pPr marL="285750" indent="-285750">
              <a:buFont typeface="Wingdings" pitchFamily="2" charset="2"/>
              <a:buChar char="n"/>
            </a:pPr>
            <a:endParaRPr lang="it-IT" dirty="0"/>
          </a:p>
          <a:p>
            <a:pPr marL="285750" indent="-285750">
              <a:buFont typeface="Wingdings" pitchFamily="2" charset="2"/>
              <a:buChar char="n"/>
            </a:pPr>
            <a:endParaRPr lang="it-IT" dirty="0"/>
          </a:p>
          <a:p>
            <a:pPr marL="285750" indent="-285750">
              <a:buFont typeface="Wingdings" pitchFamily="2" charset="2"/>
              <a:buChar char="n"/>
            </a:pPr>
            <a:endParaRPr lang="it-IT" dirty="0"/>
          </a:p>
        </p:txBody>
      </p:sp>
    </p:spTree>
    <p:extLst>
      <p:ext uri="{BB962C8B-B14F-4D97-AF65-F5344CB8AC3E}">
        <p14:creationId xmlns:p14="http://schemas.microsoft.com/office/powerpoint/2010/main" val="172275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C5CB9D2C-E448-CA99-524F-497FF72FBB44}"/>
              </a:ext>
            </a:extLst>
          </p:cNvPr>
          <p:cNvSpPr>
            <a:spLocks noGrp="1"/>
          </p:cNvSpPr>
          <p:nvPr>
            <p:ph sz="quarter" idx="14"/>
          </p:nvPr>
        </p:nvSpPr>
        <p:spPr>
          <a:xfrm>
            <a:off x="6198031" y="0"/>
            <a:ext cx="5348926" cy="5374585"/>
          </a:xfrm>
        </p:spPr>
        <p:txBody>
          <a:bodyPr>
            <a:normAutofit fontScale="92500" lnSpcReduction="10000"/>
          </a:bodyPr>
          <a:lstStyle/>
          <a:p>
            <a:pPr marL="0" indent="0">
              <a:buNone/>
            </a:pPr>
            <a:endParaRPr lang="it-IT" dirty="0"/>
          </a:p>
          <a:p>
            <a:pPr marL="0" indent="0">
              <a:buNone/>
            </a:pPr>
            <a:r>
              <a:rPr lang="it-IT" dirty="0"/>
              <a:t>Area 4</a:t>
            </a:r>
          </a:p>
          <a:p>
            <a:pPr marL="0" indent="0">
              <a:buNone/>
            </a:pPr>
            <a:r>
              <a:rPr lang="it-IT" dirty="0"/>
              <a:t>SOSTEGNO ALLO STUDIO</a:t>
            </a:r>
          </a:p>
          <a:p>
            <a:pPr marL="0" indent="0">
              <a:buNone/>
            </a:pPr>
            <a:endParaRPr lang="it-IT" dirty="0"/>
          </a:p>
          <a:p>
            <a:pPr marL="0" indent="0">
              <a:buNone/>
            </a:pPr>
            <a:r>
              <a:rPr lang="it-IT" dirty="0"/>
              <a:t>DOCENTE REFERENTE</a:t>
            </a:r>
          </a:p>
          <a:p>
            <a:pPr marL="0" indent="0">
              <a:buNone/>
            </a:pPr>
            <a:r>
              <a:rPr lang="it-IT" dirty="0"/>
              <a:t>Prof. Michele Crispino</a:t>
            </a:r>
          </a:p>
          <a:p>
            <a:pPr marL="0" indent="0">
              <a:buNone/>
            </a:pPr>
            <a:endParaRPr lang="it-IT" dirty="0"/>
          </a:p>
          <a:p>
            <a:pPr marL="0" indent="0">
              <a:buNone/>
            </a:pPr>
            <a:r>
              <a:rPr lang="it-IT" dirty="0"/>
              <a:t>COMMISSIONE </a:t>
            </a:r>
          </a:p>
          <a:p>
            <a:pPr marL="0" indent="0">
              <a:buNone/>
            </a:pPr>
            <a:r>
              <a:rPr lang="it-IT" dirty="0" err="1"/>
              <a:t>Prof.sse</a:t>
            </a:r>
            <a:r>
              <a:rPr lang="it-IT" dirty="0"/>
              <a:t>: Michela De Marco ed Emilia Raponi</a:t>
            </a:r>
          </a:p>
          <a:p>
            <a:pPr marL="0" indent="0">
              <a:buNone/>
            </a:pPr>
            <a:endParaRPr lang="it-IT" dirty="0"/>
          </a:p>
          <a:p>
            <a:pPr marL="0" indent="0">
              <a:buNone/>
            </a:pPr>
            <a:r>
              <a:rPr lang="it-IT" dirty="0"/>
              <a:t>Ulteriori docenti coinvolti</a:t>
            </a:r>
          </a:p>
          <a:p>
            <a:pPr marL="0" indent="0">
              <a:buNone/>
            </a:pPr>
            <a:r>
              <a:rPr lang="it-IT" dirty="0"/>
              <a:t>Prof. ALESSANDRO </a:t>
            </a:r>
            <a:r>
              <a:rPr lang="it-IT" dirty="0" err="1"/>
              <a:t>D’achille</a:t>
            </a:r>
            <a:endParaRPr lang="it-IT" dirty="0"/>
          </a:p>
          <a:p>
            <a:pPr marL="0" indent="0">
              <a:buNone/>
            </a:pPr>
            <a:endParaRPr lang="it-IT" dirty="0"/>
          </a:p>
        </p:txBody>
      </p:sp>
      <p:sp>
        <p:nvSpPr>
          <p:cNvPr id="2" name="CasellaDiTesto 1">
            <a:extLst>
              <a:ext uri="{FF2B5EF4-FFF2-40B4-BE49-F238E27FC236}">
                <a16:creationId xmlns:a16="http://schemas.microsoft.com/office/drawing/2014/main" id="{53A552D6-A1CB-89B4-5925-54D192CBEED7}"/>
              </a:ext>
            </a:extLst>
          </p:cNvPr>
          <p:cNvSpPr txBox="1"/>
          <p:nvPr/>
        </p:nvSpPr>
        <p:spPr>
          <a:xfrm>
            <a:off x="184935" y="174661"/>
            <a:ext cx="184731" cy="369332"/>
          </a:xfrm>
          <a:prstGeom prst="rect">
            <a:avLst/>
          </a:prstGeom>
          <a:noFill/>
        </p:spPr>
        <p:txBody>
          <a:bodyPr wrap="none" rtlCol="0">
            <a:spAutoFit/>
          </a:bodyPr>
          <a:lstStyle/>
          <a:p>
            <a:endParaRPr lang="it-IT" dirty="0"/>
          </a:p>
        </p:txBody>
      </p:sp>
      <p:pic>
        <p:nvPicPr>
          <p:cNvPr id="5" name="Segnaposto contenuto 4">
            <a:extLst>
              <a:ext uri="{FF2B5EF4-FFF2-40B4-BE49-F238E27FC236}">
                <a16:creationId xmlns:a16="http://schemas.microsoft.com/office/drawing/2014/main" id="{0E0DDF69-2544-8F4B-0AF9-987193AECC06}"/>
              </a:ext>
            </a:extLst>
          </p:cNvPr>
          <p:cNvPicPr>
            <a:picLocks noGrp="1" noChangeAspect="1"/>
          </p:cNvPicPr>
          <p:nvPr>
            <p:ph sz="quarter" idx="13"/>
          </p:nvPr>
        </p:nvPicPr>
        <p:blipFill>
          <a:blip r:embed="rId2"/>
          <a:stretch>
            <a:fillRect/>
          </a:stretch>
        </p:blipFill>
        <p:spPr>
          <a:xfrm>
            <a:off x="470043" y="1278731"/>
            <a:ext cx="5087938" cy="3052762"/>
          </a:xfrm>
          <a:prstGeom prst="rect">
            <a:avLst/>
          </a:prstGeom>
        </p:spPr>
      </p:pic>
    </p:spTree>
    <p:extLst>
      <p:ext uri="{BB962C8B-B14F-4D97-AF65-F5344CB8AC3E}">
        <p14:creationId xmlns:p14="http://schemas.microsoft.com/office/powerpoint/2010/main" val="388124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DC639AA8-4686-7F5B-52F7-5B452EA94F1B}"/>
              </a:ext>
            </a:extLst>
          </p:cNvPr>
          <p:cNvSpPr txBox="1"/>
          <p:nvPr/>
        </p:nvSpPr>
        <p:spPr>
          <a:xfrm>
            <a:off x="-1" y="0"/>
            <a:ext cx="11702265" cy="6186309"/>
          </a:xfrm>
          <a:prstGeom prst="rect">
            <a:avLst/>
          </a:prstGeom>
          <a:noFill/>
        </p:spPr>
        <p:txBody>
          <a:bodyPr wrap="square">
            <a:spAutoFit/>
          </a:bodyPr>
          <a:lstStyle/>
          <a:p>
            <a:pPr algn="ctr" rtl="0">
              <a:spcBef>
                <a:spcPts val="0"/>
              </a:spcBef>
              <a:spcAft>
                <a:spcPts val="1200"/>
              </a:spcAft>
            </a:pPr>
            <a:r>
              <a:rPr lang="it-IT" sz="2000" b="1" i="0" u="none" strike="noStrike" dirty="0">
                <a:solidFill>
                  <a:srgbClr val="FF0000"/>
                </a:solidFill>
                <a:effectLst/>
                <a:latin typeface="Arial" panose="020B0604020202020204" pitchFamily="34" charset="0"/>
              </a:rPr>
              <a:t>RELAZIONE FINALE DOCENTE REFERENTE</a:t>
            </a:r>
          </a:p>
          <a:p>
            <a:pPr algn="ctr" rtl="0">
              <a:spcBef>
                <a:spcPts val="0"/>
              </a:spcBef>
              <a:spcAft>
                <a:spcPts val="1200"/>
              </a:spcAft>
            </a:pPr>
            <a:r>
              <a:rPr lang="it-IT" sz="2000" b="1" i="0" u="none" strike="noStrike" dirty="0">
                <a:solidFill>
                  <a:srgbClr val="FF0000"/>
                </a:solidFill>
                <a:effectLst/>
                <a:latin typeface="Arial" panose="020B0604020202020204" pitchFamily="34" charset="0"/>
              </a:rPr>
              <a:t> DEL PROGETTO</a:t>
            </a:r>
            <a:endParaRPr lang="it-IT" sz="2000" b="0" dirty="0">
              <a:solidFill>
                <a:srgbClr val="FF0000"/>
              </a:solidFill>
              <a:effectLst/>
            </a:endParaRPr>
          </a:p>
          <a:p>
            <a:pPr algn="just" rtl="0">
              <a:spcBef>
                <a:spcPts val="0"/>
              </a:spcBef>
              <a:spcAft>
                <a:spcPts val="1200"/>
              </a:spcAft>
            </a:pPr>
            <a:r>
              <a:rPr lang="it-IT" sz="2000" b="1" i="0" u="none" strike="noStrike" dirty="0">
                <a:solidFill>
                  <a:srgbClr val="000000"/>
                </a:solidFill>
                <a:effectLst/>
                <a:latin typeface="Arial" panose="020B0604020202020204" pitchFamily="34" charset="0"/>
              </a:rPr>
              <a:t>                                                         Anno scolastico 2024 - 2025 </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Disciplina: </a:t>
            </a:r>
            <a:r>
              <a:rPr lang="it-IT" sz="2000" b="0" i="0" u="none" strike="noStrike" dirty="0">
                <a:solidFill>
                  <a:srgbClr val="000000"/>
                </a:solidFill>
                <a:effectLst/>
                <a:latin typeface="Arial" panose="020B0604020202020204" pitchFamily="34" charset="0"/>
              </a:rPr>
              <a:t>Italiano L2 corso di alfabetizzazione per alunni stranieri</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Classi: tutte - Sede Centrale e Sede Succursale</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Giorni e orari: </a:t>
            </a:r>
            <a:endParaRPr lang="it-IT" sz="2000" b="0" dirty="0">
              <a:effectLst/>
            </a:endParaRPr>
          </a:p>
          <a:p>
            <a:pPr rtl="0">
              <a:spcBef>
                <a:spcPts val="0"/>
              </a:spcBef>
              <a:spcAft>
                <a:spcPts val="1200"/>
              </a:spcAft>
            </a:pPr>
            <a:r>
              <a:rPr lang="it-IT" sz="2000" b="1" dirty="0">
                <a:solidFill>
                  <a:srgbClr val="000000"/>
                </a:solidFill>
                <a:latin typeface="Arial" panose="020B0604020202020204" pitchFamily="34" charset="0"/>
              </a:rPr>
              <a:t>M</a:t>
            </a:r>
            <a:r>
              <a:rPr lang="it-IT" sz="2000" b="1" i="0" u="none" strike="noStrike" dirty="0">
                <a:solidFill>
                  <a:srgbClr val="000000"/>
                </a:solidFill>
                <a:effectLst/>
                <a:latin typeface="Arial" panose="020B0604020202020204" pitchFamily="34" charset="0"/>
              </a:rPr>
              <a:t>ercoledì dalle 11:30 alle 13:00 Sede Centrale</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Giovedì dalle 08:30 alle 10:00 Sede succursale </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Totale ore previste: 20 + 10 per ogni sede</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Totale ora svolte: 20 + 10 per ogni sede</a:t>
            </a:r>
            <a:endParaRPr lang="it-IT" sz="2000" b="0" dirty="0">
              <a:effectLst/>
            </a:endParaRPr>
          </a:p>
          <a:p>
            <a:pPr rtl="0">
              <a:spcBef>
                <a:spcPts val="0"/>
              </a:spcBef>
              <a:spcAft>
                <a:spcPts val="1200"/>
              </a:spcAft>
            </a:pPr>
            <a:r>
              <a:rPr lang="it-IT" sz="2000" b="1" i="0" u="none" strike="noStrike" dirty="0">
                <a:solidFill>
                  <a:srgbClr val="000000"/>
                </a:solidFill>
                <a:effectLst/>
                <a:latin typeface="Arial" panose="020B0604020202020204" pitchFamily="34" charset="0"/>
              </a:rPr>
              <a:t>Docente referente del progetto: </a:t>
            </a:r>
            <a:r>
              <a:rPr lang="it-IT" sz="2000" b="0" i="0" u="none" strike="noStrike" dirty="0">
                <a:solidFill>
                  <a:srgbClr val="000000"/>
                </a:solidFill>
                <a:effectLst/>
                <a:latin typeface="Arial" panose="020B0604020202020204" pitchFamily="34" charset="0"/>
              </a:rPr>
              <a:t>Prof. </a:t>
            </a:r>
            <a:r>
              <a:rPr lang="it-IT" sz="2000" b="0" i="0" u="none" strike="noStrike" dirty="0" err="1">
                <a:solidFill>
                  <a:srgbClr val="000000"/>
                </a:solidFill>
                <a:effectLst/>
                <a:latin typeface="Arial" panose="020B0604020202020204" pitchFamily="34" charset="0"/>
              </a:rPr>
              <a:t>ssa</a:t>
            </a:r>
            <a:r>
              <a:rPr lang="it-IT" sz="2000" b="0" i="0" u="none" strike="noStrike" dirty="0">
                <a:solidFill>
                  <a:srgbClr val="000000"/>
                </a:solidFill>
                <a:effectLst/>
                <a:latin typeface="Arial" panose="020B0604020202020204" pitchFamily="34" charset="0"/>
              </a:rPr>
              <a:t> Emilia Raponi </a:t>
            </a:r>
            <a:endParaRPr lang="it-IT" sz="2000" b="0" dirty="0">
              <a:effectLst/>
            </a:endParaRPr>
          </a:p>
          <a:p>
            <a:pPr rtl="0">
              <a:spcBef>
                <a:spcPts val="0"/>
              </a:spcBef>
              <a:spcAft>
                <a:spcPts val="1200"/>
              </a:spcAft>
            </a:pPr>
            <a:r>
              <a:rPr lang="it-IT" sz="2000" b="0" i="0" u="none" strike="noStrike" dirty="0">
                <a:solidFill>
                  <a:srgbClr val="000000"/>
                </a:solidFill>
                <a:effectLst/>
                <a:latin typeface="Arial" panose="020B0604020202020204" pitchFamily="34" charset="0"/>
              </a:rPr>
              <a:t>Docenti impegnati nella didattica:</a:t>
            </a:r>
            <a:r>
              <a:rPr lang="it-IT" sz="2000" dirty="0"/>
              <a:t> </a:t>
            </a:r>
            <a:r>
              <a:rPr lang="it-IT" sz="2000" b="0" i="0" u="none" strike="noStrike" dirty="0" err="1">
                <a:solidFill>
                  <a:srgbClr val="000000"/>
                </a:solidFill>
                <a:effectLst/>
                <a:latin typeface="Arial" panose="020B0604020202020204" pitchFamily="34" charset="0"/>
              </a:rPr>
              <a:t>Proff.Emilia</a:t>
            </a:r>
            <a:r>
              <a:rPr lang="it-IT" sz="2000" b="0" i="0" u="none" strike="noStrike" dirty="0">
                <a:solidFill>
                  <a:srgbClr val="000000"/>
                </a:solidFill>
                <a:effectLst/>
                <a:latin typeface="Arial" panose="020B0604020202020204" pitchFamily="34" charset="0"/>
              </a:rPr>
              <a:t> Raponi e Lorenza Pallini</a:t>
            </a:r>
            <a:endParaRPr lang="it-IT" sz="2000" b="0" dirty="0">
              <a:effectLst/>
            </a:endParaRPr>
          </a:p>
          <a:p>
            <a:br>
              <a:rPr lang="it-IT" b="0" dirty="0">
                <a:effectLst/>
              </a:rPr>
            </a:br>
            <a:endParaRPr lang="it-IT" dirty="0"/>
          </a:p>
        </p:txBody>
      </p:sp>
    </p:spTree>
    <p:extLst>
      <p:ext uri="{BB962C8B-B14F-4D97-AF65-F5344CB8AC3E}">
        <p14:creationId xmlns:p14="http://schemas.microsoft.com/office/powerpoint/2010/main" val="4101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10A732B-E7E2-EC7D-09FF-F10BDC46C87A}"/>
              </a:ext>
            </a:extLst>
          </p:cNvPr>
          <p:cNvSpPr txBox="1"/>
          <p:nvPr/>
        </p:nvSpPr>
        <p:spPr>
          <a:xfrm>
            <a:off x="0" y="15226"/>
            <a:ext cx="11733088" cy="6063198"/>
          </a:xfrm>
          <a:prstGeom prst="rect">
            <a:avLst/>
          </a:prstGeom>
          <a:noFill/>
        </p:spPr>
        <p:txBody>
          <a:bodyPr wrap="square">
            <a:spAutoFit/>
          </a:bodyPr>
          <a:lstStyle/>
          <a:p>
            <a:pPr rtl="0">
              <a:spcBef>
                <a:spcPts val="0"/>
              </a:spcBef>
              <a:spcAft>
                <a:spcPts val="1200"/>
              </a:spcAft>
            </a:pPr>
            <a:r>
              <a:rPr lang="it-IT" sz="2400" b="1" i="0" u="sng" strike="noStrike" dirty="0">
                <a:solidFill>
                  <a:srgbClr val="000000"/>
                </a:solidFill>
                <a:effectLst/>
                <a:latin typeface="Arial" panose="020B0604020202020204" pitchFamily="34" charset="0"/>
              </a:rPr>
              <a:t>Situazione delle classi e svolgimento del programma </a:t>
            </a:r>
            <a:endParaRPr lang="it-IT" sz="2400" b="0" u="sng" dirty="0">
              <a:effectLst/>
            </a:endParaRPr>
          </a:p>
          <a:p>
            <a:pPr algn="just" rtl="0">
              <a:spcBef>
                <a:spcPts val="0"/>
              </a:spcBef>
              <a:spcAft>
                <a:spcPts val="1200"/>
              </a:spcAft>
            </a:pPr>
            <a:r>
              <a:rPr lang="it-IT" sz="2400" b="0" i="0" u="none" strike="noStrike" dirty="0">
                <a:solidFill>
                  <a:srgbClr val="000000"/>
                </a:solidFill>
                <a:effectLst/>
                <a:latin typeface="Arial" panose="020B0604020202020204" pitchFamily="34" charset="0"/>
              </a:rPr>
              <a:t>I gruppi classe sono stati formati da circa 14 studentesse e studenti  nella sede succursale e circa 20 nella sede centrale. Tutti non di madrelingua italiana invitati dai rispettivi consigli di classe alla frequenza del corso di Italiano come seconda lingua.</a:t>
            </a:r>
            <a:br>
              <a:rPr lang="it-IT" sz="2400" b="0" i="0" u="none" strike="noStrike" dirty="0">
                <a:solidFill>
                  <a:srgbClr val="000000"/>
                </a:solidFill>
                <a:effectLst/>
                <a:latin typeface="Arial" panose="020B0604020202020204" pitchFamily="34" charset="0"/>
              </a:rPr>
            </a:br>
            <a:r>
              <a:rPr lang="it-IT" sz="2400" b="0" i="0" u="none" strike="noStrike" dirty="0">
                <a:solidFill>
                  <a:srgbClr val="000000"/>
                </a:solidFill>
                <a:effectLst/>
                <a:latin typeface="Arial" panose="020B0604020202020204" pitchFamily="34" charset="0"/>
              </a:rPr>
              <a:t>Di questi hanno frequentato tutti con una certa regolarità in quanto le lezioni si sono svolte in orario curricolare. Questa nuova modalità ha anche permesso un maggiore scambio tra le docenti del corso e i docenti dei rispettivi consigli di classe.</a:t>
            </a:r>
            <a:endParaRPr lang="it-IT" sz="2400" b="0" dirty="0">
              <a:effectLst/>
            </a:endParaRPr>
          </a:p>
          <a:p>
            <a:pPr algn="just" rtl="0">
              <a:spcBef>
                <a:spcPts val="0"/>
              </a:spcBef>
              <a:spcAft>
                <a:spcPts val="1200"/>
              </a:spcAft>
            </a:pPr>
            <a:r>
              <a:rPr lang="it-IT" sz="2400" b="0" i="0" u="none" strike="noStrike" dirty="0">
                <a:solidFill>
                  <a:srgbClr val="000000"/>
                </a:solidFill>
                <a:effectLst/>
                <a:latin typeface="Arial" panose="020B0604020202020204" pitchFamily="34" charset="0"/>
              </a:rPr>
              <a:t>Tramite l’osservazione e test iniziali, il livello dei discenti è risultato molto disomogeneo, soprattutto nella sede Centrale, meno nella sede Succursale; inoltre, si sono aggiunti alcuni studenti assolutamente senza basi linguistiche, durante il corso dell’anno. Pertanto, sono coesistiti livelli che variavano da - A a B2.</a:t>
            </a:r>
            <a:endParaRPr lang="it-IT" sz="2400" b="0" dirty="0">
              <a:effectLst/>
            </a:endParaRPr>
          </a:p>
          <a:p>
            <a:pPr algn="just" rtl="0">
              <a:spcBef>
                <a:spcPts val="0"/>
              </a:spcBef>
              <a:spcAft>
                <a:spcPts val="1200"/>
              </a:spcAft>
            </a:pPr>
            <a:r>
              <a:rPr lang="it-IT" sz="2400" b="0" i="0" u="none" strike="noStrike" dirty="0">
                <a:solidFill>
                  <a:srgbClr val="000000"/>
                </a:solidFill>
                <a:effectLst/>
                <a:latin typeface="Arial" panose="020B0604020202020204" pitchFamily="34" charset="0"/>
              </a:rPr>
              <a:t>Questo, tuttavia, ha reso il percorso dei gruppi più stimolante e interessante ,sebbene abbastanza faticoso per le docenti dal punto di vista didattico.</a:t>
            </a:r>
            <a:endParaRPr lang="it-IT" sz="2400" b="0" dirty="0">
              <a:effectLst/>
            </a:endParaRPr>
          </a:p>
          <a:p>
            <a:br>
              <a:rPr lang="it-IT" dirty="0"/>
            </a:br>
            <a:endParaRPr lang="it-IT" dirty="0"/>
          </a:p>
        </p:txBody>
      </p:sp>
    </p:spTree>
    <p:extLst>
      <p:ext uri="{BB962C8B-B14F-4D97-AF65-F5344CB8AC3E}">
        <p14:creationId xmlns:p14="http://schemas.microsoft.com/office/powerpoint/2010/main" val="203898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27DDD6-71ED-32DD-AC42-9A0659EC4232}"/>
              </a:ext>
            </a:extLst>
          </p:cNvPr>
          <p:cNvSpPr txBox="1"/>
          <p:nvPr/>
        </p:nvSpPr>
        <p:spPr>
          <a:xfrm>
            <a:off x="0" y="0"/>
            <a:ext cx="11691991" cy="8510022"/>
          </a:xfrm>
          <a:prstGeom prst="rect">
            <a:avLst/>
          </a:prstGeom>
          <a:noFill/>
        </p:spPr>
        <p:txBody>
          <a:bodyPr wrap="square">
            <a:spAutoFit/>
          </a:bodyPr>
          <a:lstStyle/>
          <a:p>
            <a:pPr algn="just" rtl="0">
              <a:spcBef>
                <a:spcPts val="0"/>
              </a:spcBef>
              <a:spcAft>
                <a:spcPts val="1200"/>
              </a:spcAft>
            </a:pPr>
            <a:r>
              <a:rPr lang="it-IT" sz="2300" b="0" i="0" u="none" strike="noStrike" dirty="0">
                <a:solidFill>
                  <a:srgbClr val="000000"/>
                </a:solidFill>
                <a:effectLst/>
                <a:latin typeface="Arial" panose="020B0604020202020204" pitchFamily="34" charset="0"/>
              </a:rPr>
              <a:t>Il programma è stato svolto regolarmente e le attività sono state calibrate e scelte sulle effettive esigenze degli studenti. Sono state usate le Piattaforme </a:t>
            </a:r>
            <a:r>
              <a:rPr lang="it-IT" sz="2300" b="0" i="0" u="none" strike="noStrike" dirty="0" err="1">
                <a:solidFill>
                  <a:srgbClr val="000000"/>
                </a:solidFill>
                <a:effectLst/>
                <a:latin typeface="Arial" panose="020B0604020202020204" pitchFamily="34" charset="0"/>
              </a:rPr>
              <a:t>Classroom</a:t>
            </a:r>
            <a:r>
              <a:rPr lang="it-IT" sz="2300" b="0" i="0" u="none" strike="noStrike" dirty="0">
                <a:solidFill>
                  <a:srgbClr val="000000"/>
                </a:solidFill>
                <a:effectLst/>
                <a:latin typeface="Arial" panose="020B0604020202020204" pitchFamily="34" charset="0"/>
              </a:rPr>
              <a:t> come repository di materiali e per assegnare attività da svolgere a casa o per approfondire gli argomenti trattati. Le 10 ore aggiuntive di corso sono state dedicate  in parte all’apprendimento degli studenti con livello A, ma anche per potenziare quegli studenti in possesso di abilità linguistiche superiori.</a:t>
            </a:r>
            <a:endParaRPr lang="it-IT" sz="2300" b="0" dirty="0">
              <a:effectLst/>
            </a:endParaRPr>
          </a:p>
          <a:p>
            <a:pPr algn="just" rtl="0">
              <a:spcBef>
                <a:spcPts val="0"/>
              </a:spcBef>
              <a:spcAft>
                <a:spcPts val="1200"/>
              </a:spcAft>
            </a:pPr>
            <a:r>
              <a:rPr lang="it-IT" sz="2300" b="0" i="0" u="none" strike="noStrike" dirty="0">
                <a:solidFill>
                  <a:srgbClr val="000000"/>
                </a:solidFill>
                <a:effectLst/>
                <a:latin typeface="Arial" panose="020B0604020202020204" pitchFamily="34" charset="0"/>
              </a:rPr>
              <a:t>Sono stati trattati argomenti di attualità, di cultura e di letteratura. Sono state sviluppate le diverse abilità della produzione scritta e orale, della lettura, dell</a:t>
            </a:r>
            <a:r>
              <a:rPr lang="it-IT" sz="2300" b="0" i="0" u="none" strike="noStrike" dirty="0">
                <a:solidFill>
                  <a:srgbClr val="000000"/>
                </a:solidFill>
                <a:effectLst/>
                <a:latin typeface="Arimo"/>
              </a:rPr>
              <a:t>’</a:t>
            </a:r>
            <a:r>
              <a:rPr lang="it-IT" sz="2300" b="0" i="0" u="none" strike="noStrike" dirty="0">
                <a:solidFill>
                  <a:srgbClr val="000000"/>
                </a:solidFill>
                <a:effectLst/>
                <a:latin typeface="Arial" panose="020B0604020202020204" pitchFamily="34" charset="0"/>
              </a:rPr>
              <a:t>ascolto e della interazione linguistica, nonché la riflessione linguistica e l</a:t>
            </a:r>
            <a:r>
              <a:rPr lang="it-IT" sz="2300" b="0" i="0" u="none" strike="noStrike" dirty="0">
                <a:solidFill>
                  <a:srgbClr val="000000"/>
                </a:solidFill>
                <a:effectLst/>
                <a:latin typeface="Arimo"/>
              </a:rPr>
              <a:t>’</a:t>
            </a:r>
            <a:r>
              <a:rPr lang="it-IT" sz="2300" b="0" i="0" u="none" strike="noStrike" dirty="0">
                <a:solidFill>
                  <a:srgbClr val="000000"/>
                </a:solidFill>
                <a:effectLst/>
                <a:latin typeface="Arial" panose="020B0604020202020204" pitchFamily="34" charset="0"/>
              </a:rPr>
              <a:t>ampliamento lessicale. </a:t>
            </a:r>
            <a:endParaRPr lang="it-IT" sz="2300" b="0" dirty="0">
              <a:effectLst/>
            </a:endParaRPr>
          </a:p>
          <a:p>
            <a:pPr algn="just" rtl="0">
              <a:spcBef>
                <a:spcPts val="0"/>
              </a:spcBef>
              <a:spcAft>
                <a:spcPts val="1200"/>
              </a:spcAft>
            </a:pPr>
            <a:r>
              <a:rPr lang="it-IT" sz="2300" b="0" i="0" u="none" strike="noStrike" dirty="0">
                <a:solidFill>
                  <a:srgbClr val="000000"/>
                </a:solidFill>
                <a:effectLst/>
                <a:latin typeface="Arial" panose="020B0604020202020204" pitchFamily="34" charset="0"/>
              </a:rPr>
              <a:t>E</a:t>
            </a:r>
            <a:r>
              <a:rPr lang="it-IT" sz="2300" b="0" i="0" u="none" strike="noStrike" dirty="0">
                <a:solidFill>
                  <a:srgbClr val="000000"/>
                </a:solidFill>
                <a:effectLst/>
                <a:latin typeface="Arimo"/>
              </a:rPr>
              <a:t>’ </a:t>
            </a:r>
            <a:r>
              <a:rPr lang="it-IT" sz="2300" b="0" i="0" u="none" strike="noStrike" dirty="0">
                <a:solidFill>
                  <a:srgbClr val="000000"/>
                </a:solidFill>
                <a:effectLst/>
                <a:latin typeface="Arial" panose="020B0604020202020204" pitchFamily="34" charset="0"/>
              </a:rPr>
              <a:t>stato previsto un regolare approfondimento a casa degli argomenti trattati e la loro discussione e correzione in plenaria durante la lezione successiva. Il livello di competenza linguistica è stato riferito al QCER (Quadro Comune Europeo di Riferimento per le Lingue) con la differenziazione sia dei materiali proposti sia dei contributi degli studenti a seconda del loro livello di competenza. Le attività del corso sono state modulate ad un livello prevalentemente A1/A2/B2. </a:t>
            </a:r>
            <a:endParaRPr lang="it-IT" sz="2300" b="0" dirty="0">
              <a:effectLst/>
            </a:endParaRPr>
          </a:p>
          <a:p>
            <a:br>
              <a:rPr lang="it-IT" sz="2300" dirty="0"/>
            </a:br>
            <a:endParaRPr lang="it-IT" sz="2300" b="0" i="0" u="none" strike="noStrike" dirty="0">
              <a:solidFill>
                <a:srgbClr val="000000"/>
              </a:solidFill>
              <a:effectLst/>
              <a:latin typeface="Arial" panose="020B0604020202020204" pitchFamily="34" charset="0"/>
            </a:endParaRP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solidFill>
                <a:srgbClr val="000000"/>
              </a:solidFill>
              <a:latin typeface="Arial" panose="020B0604020202020204" pitchFamily="34" charset="0"/>
            </a:endParaRPr>
          </a:p>
          <a:p>
            <a:endParaRPr lang="it-IT" dirty="0"/>
          </a:p>
        </p:txBody>
      </p:sp>
    </p:spTree>
    <p:extLst>
      <p:ext uri="{BB962C8B-B14F-4D97-AF65-F5344CB8AC3E}">
        <p14:creationId xmlns:p14="http://schemas.microsoft.com/office/powerpoint/2010/main" val="242733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6720957B-1A58-C749-60EC-388DDCE753A9}"/>
              </a:ext>
            </a:extLst>
          </p:cNvPr>
          <p:cNvSpPr>
            <a:spLocks noGrp="1"/>
          </p:cNvSpPr>
          <p:nvPr>
            <p:ph type="body" sz="half" idx="15"/>
          </p:nvPr>
        </p:nvSpPr>
        <p:spPr>
          <a:xfrm>
            <a:off x="28256" y="-1"/>
            <a:ext cx="3980734" cy="5578867"/>
          </a:xfrm>
        </p:spPr>
        <p:txBody>
          <a:bodyPr>
            <a:normAutofit fontScale="55000" lnSpcReduction="20000"/>
          </a:bodyPr>
          <a:lstStyle/>
          <a:p>
            <a:pPr rtl="0">
              <a:spcBef>
                <a:spcPts val="0"/>
              </a:spcBef>
              <a:spcAft>
                <a:spcPts val="1200"/>
              </a:spcAft>
            </a:pPr>
            <a:r>
              <a:rPr lang="it-IT" sz="2600" b="1" i="0" u="none" strike="noStrike" dirty="0">
                <a:solidFill>
                  <a:srgbClr val="000000"/>
                </a:solidFill>
                <a:effectLst/>
                <a:latin typeface="Arial" panose="020B0604020202020204" pitchFamily="34" charset="0"/>
                <a:cs typeface="Arial" panose="020B0604020202020204" pitchFamily="34" charset="0"/>
              </a:rPr>
              <a:t>Punti di forza del corso </a:t>
            </a:r>
            <a:endParaRPr lang="it-IT" sz="2600" b="0" dirty="0">
              <a:effectLst/>
              <a:latin typeface="Arial" panose="020B0604020202020204" pitchFamily="34" charset="0"/>
              <a:cs typeface="Arial" panose="020B0604020202020204" pitchFamily="34" charset="0"/>
            </a:endParaRPr>
          </a:p>
          <a:p>
            <a:pPr marL="342900" indent="-342900" algn="just" rtl="0">
              <a:spcBef>
                <a:spcPts val="0"/>
              </a:spcBef>
              <a:spcAft>
                <a:spcPts val="1200"/>
              </a:spcAft>
              <a:buFont typeface="Wingdings" pitchFamily="2" charset="2"/>
              <a:buChar char="n"/>
            </a:pPr>
            <a:r>
              <a:rPr lang="it-IT" sz="2600" b="0" i="0" u="none" strike="noStrike" dirty="0">
                <a:solidFill>
                  <a:srgbClr val="000000"/>
                </a:solidFill>
                <a:effectLst/>
                <a:latin typeface="Arial" panose="020B0604020202020204" pitchFamily="34" charset="0"/>
                <a:cs typeface="Arial" panose="020B0604020202020204" pitchFamily="34" charset="0"/>
              </a:rPr>
              <a:t>Obiettivi disciplinari raggiunti: gli studenti sono </a:t>
            </a:r>
            <a:r>
              <a:rPr lang="it-IT" sz="2600" b="0" i="0" u="none" strike="noStrike" dirty="0" err="1">
                <a:solidFill>
                  <a:srgbClr val="000000"/>
                </a:solidFill>
                <a:effectLst/>
                <a:latin typeface="Arial" panose="020B0604020202020204" pitchFamily="34" charset="0"/>
                <a:cs typeface="Arial" panose="020B0604020202020204" pitchFamily="34" charset="0"/>
              </a:rPr>
              <a:t>tuTti</a:t>
            </a:r>
            <a:r>
              <a:rPr lang="it-IT" sz="2600" b="0" i="0" u="none" strike="noStrike" dirty="0">
                <a:solidFill>
                  <a:srgbClr val="000000"/>
                </a:solidFill>
                <a:effectLst/>
                <a:latin typeface="Arial" panose="020B0604020202020204" pitchFamily="34" charset="0"/>
                <a:cs typeface="Arial" panose="020B0604020202020204" pitchFamily="34" charset="0"/>
              </a:rPr>
              <a:t> in grado di orientarsi e di approfondire in modo autonomo i contenuti proposti a seconda del loro livello di competenza linguistica;</a:t>
            </a:r>
            <a:endParaRPr lang="it-IT" sz="2600" dirty="0">
              <a:solidFill>
                <a:srgbClr val="000000"/>
              </a:solidFill>
              <a:latin typeface="Arial" panose="020B0604020202020204" pitchFamily="34" charset="0"/>
              <a:cs typeface="Arial" panose="020B0604020202020204" pitchFamily="34" charset="0"/>
            </a:endParaRPr>
          </a:p>
          <a:p>
            <a:pPr marL="342900" indent="-342900" algn="just" rtl="0">
              <a:spcBef>
                <a:spcPts val="0"/>
              </a:spcBef>
              <a:spcAft>
                <a:spcPts val="1200"/>
              </a:spcAft>
              <a:buFont typeface="Wingdings" pitchFamily="2" charset="2"/>
              <a:buChar char="n"/>
            </a:pPr>
            <a:r>
              <a:rPr lang="it-IT" sz="2600" b="0" i="0" u="none" strike="noStrike" dirty="0">
                <a:solidFill>
                  <a:srgbClr val="000000"/>
                </a:solidFill>
                <a:effectLst/>
                <a:latin typeface="Arial" panose="020B0604020202020204" pitchFamily="34" charset="0"/>
                <a:cs typeface="Arial" panose="020B0604020202020204" pitchFamily="34" charset="0"/>
              </a:rPr>
              <a:t>Gli studenti hanno acquisito metodologie di apprendimento per le diverse abilità della produzione scritta e orale, della lettura, dell’ascolto e della interazione linguistica, nonché per la riflessione linguistica e l’ampliamento lessicale;</a:t>
            </a:r>
          </a:p>
          <a:p>
            <a:pPr marL="342900" indent="-342900" algn="just" rtl="0">
              <a:spcBef>
                <a:spcPts val="0"/>
              </a:spcBef>
              <a:spcAft>
                <a:spcPts val="1200"/>
              </a:spcAft>
              <a:buFont typeface="Wingdings" pitchFamily="2" charset="2"/>
              <a:buChar char="n"/>
            </a:pPr>
            <a:r>
              <a:rPr lang="it-IT" sz="2600" b="0" i="0" u="none" strike="noStrike" dirty="0">
                <a:solidFill>
                  <a:srgbClr val="000000"/>
                </a:solidFill>
                <a:effectLst/>
                <a:latin typeface="Arial" panose="020B0604020202020204" pitchFamily="34" charset="0"/>
                <a:cs typeface="Arial" panose="020B0604020202020204" pitchFamily="34" charset="0"/>
              </a:rPr>
              <a:t>Gli studenti hanno migliorato il loro livello di consapevolezza dell’importanza dell’apprendimento della lingua italiana ed hanno ottenuto migliori risultati nelle discipline. </a:t>
            </a:r>
          </a:p>
          <a:p>
            <a:endParaRPr lang="it-IT" dirty="0"/>
          </a:p>
        </p:txBody>
      </p:sp>
      <p:sp>
        <p:nvSpPr>
          <p:cNvPr id="6" name="Segnaposto testo 5">
            <a:extLst>
              <a:ext uri="{FF2B5EF4-FFF2-40B4-BE49-F238E27FC236}">
                <a16:creationId xmlns:a16="http://schemas.microsoft.com/office/drawing/2014/main" id="{DABE4DA7-0EB4-783D-334A-19CA38333CDF}"/>
              </a:ext>
            </a:extLst>
          </p:cNvPr>
          <p:cNvSpPr>
            <a:spLocks noGrp="1"/>
          </p:cNvSpPr>
          <p:nvPr>
            <p:ph type="body" sz="half" idx="16"/>
          </p:nvPr>
        </p:nvSpPr>
        <p:spPr>
          <a:xfrm>
            <a:off x="4008990" y="0"/>
            <a:ext cx="3761390" cy="5578866"/>
          </a:xfrm>
        </p:spPr>
        <p:txBody>
          <a:bodyPr/>
          <a:lstStyle/>
          <a:p>
            <a:pPr algn="just" rtl="0">
              <a:spcBef>
                <a:spcPts val="0"/>
              </a:spcBef>
              <a:spcAft>
                <a:spcPts val="1600"/>
              </a:spcAft>
            </a:pPr>
            <a:r>
              <a:rPr lang="it-IT" b="1" i="0" u="none" strike="noStrike" dirty="0">
                <a:solidFill>
                  <a:srgbClr val="000000"/>
                </a:solidFill>
                <a:effectLst/>
                <a:latin typeface="Arial" panose="020B0604020202020204" pitchFamily="34" charset="0"/>
              </a:rPr>
              <a:t>Punti di debolezza</a:t>
            </a:r>
            <a:endParaRPr lang="it-IT" b="0" dirty="0">
              <a:effectLst/>
            </a:endParaRPr>
          </a:p>
          <a:p>
            <a:pPr marL="285750" indent="-285750" algn="just" rtl="0" fontAlgn="base">
              <a:spcBef>
                <a:spcPts val="0"/>
              </a:spcBef>
              <a:spcAft>
                <a:spcPts val="1600"/>
              </a:spcAft>
              <a:buFont typeface="Wingdings" pitchFamily="2" charset="2"/>
              <a:buChar char="n"/>
            </a:pPr>
            <a:r>
              <a:rPr lang="it-IT" b="0" i="0" u="none" strike="noStrike" dirty="0">
                <a:solidFill>
                  <a:srgbClr val="000000"/>
                </a:solidFill>
                <a:effectLst/>
                <a:latin typeface="Arial" panose="020B0604020202020204" pitchFamily="34" charset="0"/>
              </a:rPr>
              <a:t>Concomitanza con attività di valutazione (verifiche, interrogazioni) che vengono reputate prioritarie;</a:t>
            </a:r>
          </a:p>
          <a:p>
            <a:pPr marL="285750" indent="-285750" algn="just" rtl="0" fontAlgn="base">
              <a:spcBef>
                <a:spcPts val="0"/>
              </a:spcBef>
              <a:spcAft>
                <a:spcPts val="1600"/>
              </a:spcAft>
              <a:buFont typeface="Wingdings" pitchFamily="2" charset="2"/>
              <a:buChar char="n"/>
            </a:pPr>
            <a:r>
              <a:rPr lang="it-IT" b="0" i="0" u="none" strike="noStrike" dirty="0">
                <a:solidFill>
                  <a:srgbClr val="000000"/>
                </a:solidFill>
                <a:effectLst/>
                <a:latin typeface="Arial" panose="020B0604020202020204" pitchFamily="34" charset="0"/>
              </a:rPr>
              <a:t>Non sufficiente coordinamento tra i Consigli di classe e il docente L2 e scarso monitoraggio degli alunni destinatari del servizio stesso.</a:t>
            </a:r>
          </a:p>
          <a:p>
            <a:endParaRPr lang="it-IT" dirty="0"/>
          </a:p>
        </p:txBody>
      </p:sp>
      <p:sp>
        <p:nvSpPr>
          <p:cNvPr id="8" name="Segnaposto testo 7">
            <a:extLst>
              <a:ext uri="{FF2B5EF4-FFF2-40B4-BE49-F238E27FC236}">
                <a16:creationId xmlns:a16="http://schemas.microsoft.com/office/drawing/2014/main" id="{C552EB98-5633-2D93-33F5-669445F3B0B5}"/>
              </a:ext>
            </a:extLst>
          </p:cNvPr>
          <p:cNvSpPr>
            <a:spLocks noGrp="1"/>
          </p:cNvSpPr>
          <p:nvPr>
            <p:ph type="body" sz="half" idx="17"/>
          </p:nvPr>
        </p:nvSpPr>
        <p:spPr>
          <a:xfrm>
            <a:off x="7770380" y="0"/>
            <a:ext cx="3980734" cy="5578866"/>
          </a:xfrm>
        </p:spPr>
        <p:txBody>
          <a:bodyPr>
            <a:normAutofit/>
          </a:bodyPr>
          <a:lstStyle/>
          <a:p>
            <a:pPr rtl="0">
              <a:spcBef>
                <a:spcPts val="0"/>
              </a:spcBef>
              <a:spcAft>
                <a:spcPts val="1600"/>
              </a:spcAft>
            </a:pPr>
            <a:r>
              <a:rPr lang="it-IT" b="1" i="0" u="none" strike="noStrike" dirty="0">
                <a:solidFill>
                  <a:srgbClr val="000000"/>
                </a:solidFill>
                <a:effectLst/>
                <a:latin typeface="Arial" panose="020B0604020202020204" pitchFamily="34" charset="0"/>
                <a:cs typeface="Arial" panose="020B0604020202020204" pitchFamily="34" charset="0"/>
              </a:rPr>
              <a:t>Proposte</a:t>
            </a:r>
            <a:endParaRPr lang="it-IT" b="0" dirty="0">
              <a:effectLst/>
              <a:latin typeface="Arial" panose="020B0604020202020204" pitchFamily="34" charset="0"/>
              <a:cs typeface="Arial" panose="020B0604020202020204" pitchFamily="34" charset="0"/>
            </a:endParaRPr>
          </a:p>
          <a:p>
            <a:pPr marL="285750" indent="-285750" rtl="0">
              <a:spcBef>
                <a:spcPts val="0"/>
              </a:spcBef>
              <a:spcAft>
                <a:spcPts val="1600"/>
              </a:spcAft>
              <a:buFont typeface="Wingdings" pitchFamily="2" charset="2"/>
              <a:buChar char="n"/>
            </a:pPr>
            <a:r>
              <a:rPr lang="it-IT" b="0" i="0" u="none" strike="noStrike" dirty="0">
                <a:solidFill>
                  <a:srgbClr val="000000"/>
                </a:solidFill>
                <a:effectLst/>
                <a:latin typeface="Arial" panose="020B0604020202020204" pitchFamily="34" charset="0"/>
                <a:cs typeface="Arial" panose="020B0604020202020204" pitchFamily="34" charset="0"/>
              </a:rPr>
              <a:t>Per la sede Centrale, visto l’elevato numero di utenti e la presenza di livelli di competenza linguistica molto diversi, si può pensare a un corso diviso in due gruppi.</a:t>
            </a:r>
          </a:p>
          <a:p>
            <a:pPr rtl="0">
              <a:spcBef>
                <a:spcPts val="0"/>
              </a:spcBef>
              <a:spcAft>
                <a:spcPts val="1600"/>
              </a:spcAft>
            </a:pPr>
            <a:endParaRPr lang="it-IT" b="0" dirty="0">
              <a:effectLst/>
              <a:latin typeface="Arial" panose="020B0604020202020204" pitchFamily="34" charset="0"/>
              <a:cs typeface="Arial" panose="020B0604020202020204" pitchFamily="34" charset="0"/>
            </a:endParaRPr>
          </a:p>
          <a:p>
            <a:br>
              <a:rPr lang="it-IT" dirty="0">
                <a:latin typeface="Arial" panose="020B0604020202020204" pitchFamily="34" charset="0"/>
                <a:cs typeface="Arial" panose="020B0604020202020204" pitchFamily="34" charset="0"/>
              </a:rPr>
            </a:b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727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F145C30F-107C-A9A2-CA02-57145FED30E0}"/>
              </a:ext>
            </a:extLst>
          </p:cNvPr>
          <p:cNvSpPr txBox="1"/>
          <p:nvPr/>
        </p:nvSpPr>
        <p:spPr>
          <a:xfrm>
            <a:off x="0" y="0"/>
            <a:ext cx="29329822" cy="7540526"/>
          </a:xfrm>
          <a:prstGeom prst="rect">
            <a:avLst/>
          </a:prstGeom>
          <a:noFill/>
        </p:spPr>
        <p:txBody>
          <a:bodyPr wrap="square" rtlCol="0">
            <a:spAutoFit/>
          </a:bodyPr>
          <a:lstStyle/>
          <a:p>
            <a:r>
              <a:rPr lang="it-IT" sz="2800" dirty="0">
                <a:solidFill>
                  <a:schemeClr val="accent1"/>
                </a:solidFill>
              </a:rPr>
              <a:t>RISULTATI GENERALI RAGGIUNTI</a:t>
            </a:r>
          </a:p>
          <a:p>
            <a:r>
              <a:rPr lang="it-IT" sz="2400" dirty="0"/>
              <a:t>Il principale risultato che si è inteso ottenere con l’avvio degli sportelli, dei progetti L2 e </a:t>
            </a:r>
          </a:p>
          <a:p>
            <a:r>
              <a:rPr lang="it-IT" sz="2400" dirty="0"/>
              <a:t>Peer Tutoring è stato quello di  implementare negli alunni una maggiore motivazione allo </a:t>
            </a:r>
          </a:p>
          <a:p>
            <a:r>
              <a:rPr lang="it-IT" sz="2400" dirty="0"/>
              <a:t>studio attraverso il recupero  dell’autostima insito nella partecipazione attiva ai corsi </a:t>
            </a:r>
          </a:p>
          <a:p>
            <a:r>
              <a:rPr lang="it-IT" sz="2400" dirty="0"/>
              <a:t>proposti;</a:t>
            </a:r>
          </a:p>
          <a:p>
            <a:endParaRPr lang="it-IT" sz="2400" dirty="0"/>
          </a:p>
          <a:p>
            <a:r>
              <a:rPr lang="it-IT" sz="2400" dirty="0"/>
              <a:t>La Commissione ha lavorato nel tentativo di contribuire ad arginare il problema  della </a:t>
            </a:r>
          </a:p>
          <a:p>
            <a:r>
              <a:rPr lang="it-IT" sz="2400" dirty="0"/>
              <a:t>dispersione scolastica, implementando la motivazione e la partecipazione attiva degli </a:t>
            </a:r>
          </a:p>
          <a:p>
            <a:r>
              <a:rPr lang="it-IT" sz="2400" dirty="0"/>
              <a:t>studenti a tutte le attività proposte.</a:t>
            </a:r>
          </a:p>
          <a:p>
            <a:endParaRPr lang="it-IT" sz="2400" dirty="0"/>
          </a:p>
          <a:p>
            <a:r>
              <a:rPr lang="it-IT" sz="2400" dirty="0"/>
              <a:t>In particolare, gli sportelli attivati, L2 e il Peer tutoring si sono rivelati  un valido aiuto </a:t>
            </a:r>
          </a:p>
          <a:p>
            <a:r>
              <a:rPr lang="it-IT" sz="2400" dirty="0"/>
              <a:t>soprattutto per gli alunni più svantaggiati e con bisogni educativi  speciali, alcuni dei  quali</a:t>
            </a:r>
          </a:p>
          <a:p>
            <a:r>
              <a:rPr lang="it-IT" sz="2400" dirty="0"/>
              <a:t>hanno visto migliorare i loro voti in modo considerevole.</a:t>
            </a:r>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868616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DAC1C8B-BFE6-92E6-D6DF-0DD8A3CE685E}"/>
              </a:ext>
            </a:extLst>
          </p:cNvPr>
          <p:cNvSpPr txBox="1"/>
          <p:nvPr/>
        </p:nvSpPr>
        <p:spPr>
          <a:xfrm>
            <a:off x="-10633" y="0"/>
            <a:ext cx="11663915" cy="6047809"/>
          </a:xfrm>
          <a:prstGeom prst="rect">
            <a:avLst/>
          </a:prstGeom>
          <a:noFill/>
        </p:spPr>
        <p:txBody>
          <a:bodyPr wrap="square" rtlCol="0">
            <a:spAutoFit/>
          </a:bodyPr>
          <a:lstStyle/>
          <a:p>
            <a:r>
              <a:rPr lang="it-IT" sz="2400" dirty="0">
                <a:solidFill>
                  <a:schemeClr val="accent1"/>
                </a:solidFill>
              </a:rPr>
              <a:t>CONCLUSIONI</a:t>
            </a:r>
          </a:p>
          <a:p>
            <a:r>
              <a:rPr lang="it-IT" sz="2300" dirty="0"/>
              <a:t>I dati raccolti ci permettono di esprimere alcune considerazioni:</a:t>
            </a:r>
          </a:p>
          <a:p>
            <a:endParaRPr lang="it-IT" sz="2300" dirty="0"/>
          </a:p>
          <a:p>
            <a:pPr marL="285750" indent="-285750">
              <a:buFont typeface="Wingdings" pitchFamily="2" charset="2"/>
              <a:buChar char="n"/>
            </a:pPr>
            <a:r>
              <a:rPr lang="it-IT" sz="2300" dirty="0"/>
              <a:t>Lo sportello funziona se il numero degli studenti è esiguo (5 - 10 studenti al massimo);</a:t>
            </a:r>
          </a:p>
          <a:p>
            <a:pPr marL="285750" indent="-285750">
              <a:buFont typeface="Wingdings" pitchFamily="2" charset="2"/>
              <a:buChar char="n"/>
            </a:pPr>
            <a:endParaRPr lang="it-IT" sz="2300" dirty="0"/>
          </a:p>
          <a:p>
            <a:pPr marL="285750" indent="-285750">
              <a:buFont typeface="Wingdings" pitchFamily="2" charset="2"/>
              <a:buChar char="n"/>
            </a:pPr>
            <a:r>
              <a:rPr lang="it-IT" sz="2300" dirty="0"/>
              <a:t>Lo sportello funzionerebbe meglio se non vi fossero troppi discenti con carenze differenti e di diverso anno(es. primo/ secondo), situazione che spinge i docenti a trovare strategie come dedicare una parte della lezione ad alcuni e procrastinare l’intervento verso altri;</a:t>
            </a:r>
          </a:p>
          <a:p>
            <a:pPr marL="285750" indent="-285750">
              <a:buFont typeface="Wingdings" pitchFamily="2" charset="2"/>
              <a:buChar char="n"/>
            </a:pPr>
            <a:endParaRPr lang="it-IT" sz="2300" dirty="0"/>
          </a:p>
          <a:p>
            <a:pPr marL="285750" indent="-285750">
              <a:buFont typeface="Wingdings" pitchFamily="2" charset="2"/>
              <a:buChar char="n"/>
            </a:pPr>
            <a:r>
              <a:rPr lang="it-IT" sz="2300" dirty="0"/>
              <a:t>Gli studenti dovrebbero opportunamente essere motivati a frequentare lo 	sportello e/o il peer tutoring e non semplicemente condizionati e/o obbligati dal docente;</a:t>
            </a:r>
          </a:p>
          <a:p>
            <a:pPr marL="285750" indent="-285750">
              <a:buFont typeface="Wingdings" pitchFamily="2" charset="2"/>
              <a:buChar char="n"/>
            </a:pPr>
            <a:endParaRPr lang="it-IT" sz="2300" dirty="0"/>
          </a:p>
          <a:p>
            <a:pPr marL="285750" indent="-285750">
              <a:buFont typeface="Wingdings" pitchFamily="2" charset="2"/>
              <a:buChar char="n"/>
            </a:pPr>
            <a:r>
              <a:rPr lang="it-IT" sz="2300" dirty="0"/>
              <a:t>L’utilizzo di strategie didattiche funzionali messe in atto dai docenti, insieme alla loro capacità di coinvolgimento, si rivelano sempre vincenti;</a:t>
            </a:r>
          </a:p>
          <a:p>
            <a:pPr marL="285750" indent="-285750">
              <a:buFont typeface="Wingdings" pitchFamily="2" charset="2"/>
              <a:buChar char="n"/>
            </a:pPr>
            <a:endParaRPr lang="it-IT" sz="2300" dirty="0"/>
          </a:p>
          <a:p>
            <a:r>
              <a:rPr lang="it-IT" sz="2300" dirty="0"/>
              <a:t>Alla luce di ciò la Commissione Sostegno allo studio si attiverà per trovare soluzioni alternative.</a:t>
            </a:r>
          </a:p>
          <a:p>
            <a:endParaRPr lang="it-IT" dirty="0"/>
          </a:p>
        </p:txBody>
      </p:sp>
    </p:spTree>
    <p:extLst>
      <p:ext uri="{BB962C8B-B14F-4D97-AF65-F5344CB8AC3E}">
        <p14:creationId xmlns:p14="http://schemas.microsoft.com/office/powerpoint/2010/main" val="93984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CF98E8F-5947-E768-30EB-F9E734C6E274}"/>
              </a:ext>
            </a:extLst>
          </p:cNvPr>
          <p:cNvSpPr txBox="1"/>
          <p:nvPr/>
        </p:nvSpPr>
        <p:spPr>
          <a:xfrm>
            <a:off x="0" y="53163"/>
            <a:ext cx="11663916" cy="10064294"/>
          </a:xfrm>
          <a:prstGeom prst="rect">
            <a:avLst/>
          </a:prstGeom>
          <a:noFill/>
        </p:spPr>
        <p:txBody>
          <a:bodyPr wrap="square" rtlCol="0">
            <a:spAutoFit/>
          </a:bodyPr>
          <a:lstStyle/>
          <a:p>
            <a:r>
              <a:rPr lang="it-IT" sz="2400" dirty="0">
                <a:solidFill>
                  <a:schemeClr val="accent1"/>
                </a:solidFill>
              </a:rPr>
              <a:t>RINGRAZIAMENTI</a:t>
            </a:r>
            <a:endParaRPr lang="it-IT" dirty="0"/>
          </a:p>
          <a:p>
            <a:r>
              <a:rPr lang="it-IT" sz="2400" dirty="0"/>
              <a:t>Ringrazio tutti coloro che hanno collaborato con me, in particolare:</a:t>
            </a:r>
          </a:p>
          <a:p>
            <a:endParaRPr lang="it-IT" sz="2400" dirty="0"/>
          </a:p>
          <a:p>
            <a:pPr marL="285750" indent="-285750">
              <a:buFont typeface="Wingdings" pitchFamily="2" charset="2"/>
              <a:buChar char="n"/>
            </a:pPr>
            <a:r>
              <a:rPr lang="it-IT" sz="2400" dirty="0"/>
              <a:t>Le colleghe della Commissione che mi hanno consigliato e supportato in diverse circostanze;</a:t>
            </a:r>
          </a:p>
          <a:p>
            <a:pPr marL="285750" indent="-285750">
              <a:buFont typeface="Wingdings" pitchFamily="2" charset="2"/>
              <a:buChar char="n"/>
            </a:pPr>
            <a:r>
              <a:rPr lang="it-IT" sz="2400" dirty="0"/>
              <a:t>Il prof. D’Achille, responsabile del Peer Tutoring in sede succursale;</a:t>
            </a:r>
          </a:p>
          <a:p>
            <a:pPr marL="285750" indent="-285750">
              <a:buFont typeface="Wingdings" pitchFamily="2" charset="2"/>
              <a:buChar char="n"/>
            </a:pPr>
            <a:r>
              <a:rPr lang="it-IT" sz="2400" dirty="0"/>
              <a:t> i docenti titolari dei vari corsi attivati che si sono resi disponibili e a cui va il merito dei risultati raggiunti dagli studenti;</a:t>
            </a:r>
          </a:p>
          <a:p>
            <a:pPr marL="285750" indent="-285750">
              <a:buFont typeface="Wingdings" pitchFamily="2" charset="2"/>
              <a:buChar char="n"/>
            </a:pPr>
            <a:r>
              <a:rPr lang="it-IT" sz="2400" dirty="0"/>
              <a:t> il Sig. Gianluca </a:t>
            </a:r>
            <a:r>
              <a:rPr lang="it-IT" sz="2400" dirty="0" err="1"/>
              <a:t>Turriziani</a:t>
            </a:r>
            <a:r>
              <a:rPr lang="it-IT" sz="2400" dirty="0"/>
              <a:t> e la Sig.ra Valeria </a:t>
            </a:r>
            <a:r>
              <a:rPr lang="it-IT" sz="2400" dirty="0" err="1"/>
              <a:t>Aliasi</a:t>
            </a:r>
            <a:r>
              <a:rPr lang="it-IT" sz="2400" dirty="0"/>
              <a:t>, sempre disponibili e collaborativi;</a:t>
            </a:r>
          </a:p>
          <a:p>
            <a:pPr marL="285750" indent="-285750">
              <a:buFont typeface="Wingdings" pitchFamily="2" charset="2"/>
              <a:buChar char="n"/>
            </a:pPr>
            <a:r>
              <a:rPr lang="it-IT" sz="2400" dirty="0"/>
              <a:t> il Prof. Tommaso Patti, fonte preziosa di apprendimento in materia di tecnologie digitali e sempre disponibile per ogni evenienza;</a:t>
            </a:r>
          </a:p>
          <a:p>
            <a:pPr marL="285750" indent="-285750">
              <a:buFont typeface="Wingdings" pitchFamily="2" charset="2"/>
              <a:buChar char="n"/>
            </a:pPr>
            <a:r>
              <a:rPr lang="it-IT" sz="2400" dirty="0"/>
              <a:t>la Prof.ssa </a:t>
            </a:r>
            <a:r>
              <a:rPr lang="it-IT" sz="2400" dirty="0" err="1"/>
              <a:t>Carleschi</a:t>
            </a:r>
            <a:r>
              <a:rPr lang="it-IT" sz="2400" dirty="0"/>
              <a:t> ,nella veste di referente dell’Inclusione, per la costante e preziosa collaborazione;</a:t>
            </a:r>
          </a:p>
          <a:p>
            <a:pPr marL="285750" indent="-285750">
              <a:buFont typeface="Wingdings" pitchFamily="2" charset="2"/>
              <a:buChar char="n"/>
            </a:pPr>
            <a:r>
              <a:rPr lang="it-IT" sz="2400" dirty="0"/>
              <a:t>la Vicepresidenza e tutto il personale di segreteria davvero impeccabile, disponibile e collaborativo sempre.</a:t>
            </a:r>
          </a:p>
          <a:p>
            <a:endParaRPr lang="it-IT" sz="2400" dirty="0"/>
          </a:p>
          <a:p>
            <a:endParaRPr lang="it-IT" sz="2400" dirty="0"/>
          </a:p>
          <a:p>
            <a:endParaRPr lang="it-IT" sz="24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57448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6B6B774-B493-3E01-452A-1C70FD3EC91A}"/>
              </a:ext>
            </a:extLst>
          </p:cNvPr>
          <p:cNvSpPr txBox="1"/>
          <p:nvPr/>
        </p:nvSpPr>
        <p:spPr>
          <a:xfrm>
            <a:off x="0" y="170121"/>
            <a:ext cx="11674549" cy="5416868"/>
          </a:xfrm>
          <a:prstGeom prst="rect">
            <a:avLst/>
          </a:prstGeom>
          <a:noFill/>
        </p:spPr>
        <p:txBody>
          <a:bodyPr wrap="square" rtlCol="0">
            <a:spAutoFit/>
          </a:bodyPr>
          <a:lstStyle/>
          <a:p>
            <a:r>
              <a:rPr lang="it-IT" sz="2300" dirty="0"/>
              <a:t>Si è cercato di fornire uno strumento efficace e utile a una scuola così grande e dislocata su più sedi. </a:t>
            </a:r>
          </a:p>
          <a:p>
            <a:r>
              <a:rPr lang="it-IT" sz="2300" dirty="0"/>
              <a:t>L’incarico ha richiesto molte ore di lavoro, di energia e di pazienza per conciliare richieste multiple e convogliare il tutto in attività proficue e finalizzate. Eppure, l’impegno preso, è stato da me vissuto in modo ampiamente positivo, talvolta stimolante, in quanto mi ha posto, grazie alla presenza fattiva, di proposte e di idee, di dubbi e soluzioni del Dirigente Scolastico, in un’ottica d’incessante autoanalisi. </a:t>
            </a:r>
          </a:p>
          <a:p>
            <a:endParaRPr lang="it-IT" sz="2300" dirty="0"/>
          </a:p>
          <a:p>
            <a:r>
              <a:rPr lang="it-IT" sz="2300" dirty="0"/>
              <a:t>È stato il mio primo anno in qualità di referente Sostegno allo Studio. Pertanto, il mio grazie leale e sincero è rivolto prima di tutto alla Dirigente Scolastica, per la fiducia e le aspettative che ha riposto nella mia persona conferendomi questo incarico, e a chi mi ha preceduto, la prof.ssa Villani, per avermi lasciato una macchina organizzativa impegnativa ma strutturata in modo eccellente, con progetti da lei ideati e implementati con successo.</a:t>
            </a:r>
          </a:p>
          <a:p>
            <a:endParaRPr lang="it-IT" sz="2300" dirty="0"/>
          </a:p>
          <a:p>
            <a:r>
              <a:rPr lang="it-IT" sz="2400" dirty="0"/>
              <a:t>Roma</a:t>
            </a:r>
            <a:r>
              <a:rPr lang="it-IT" sz="2400"/>
              <a:t>, 06/06/20224                                                                      </a:t>
            </a:r>
            <a:r>
              <a:rPr lang="it-IT" sz="2400" dirty="0"/>
              <a:t>La </a:t>
            </a:r>
            <a:r>
              <a:rPr lang="it-IT" sz="2400" dirty="0" err="1"/>
              <a:t>F</a:t>
            </a:r>
            <a:r>
              <a:rPr lang="it-IT" sz="2400" dirty="0"/>
              <a:t>. S. Area 4 Sostegno allo studio</a:t>
            </a:r>
          </a:p>
        </p:txBody>
      </p:sp>
    </p:spTree>
    <p:extLst>
      <p:ext uri="{BB962C8B-B14F-4D97-AF65-F5344CB8AC3E}">
        <p14:creationId xmlns:p14="http://schemas.microsoft.com/office/powerpoint/2010/main" val="302618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23E3EE0A-093B-02F3-5897-E6A3FB692A10}"/>
              </a:ext>
            </a:extLst>
          </p:cNvPr>
          <p:cNvSpPr txBox="1"/>
          <p:nvPr/>
        </p:nvSpPr>
        <p:spPr>
          <a:xfrm>
            <a:off x="0" y="0"/>
            <a:ext cx="11695813" cy="9941183"/>
          </a:xfrm>
          <a:prstGeom prst="rect">
            <a:avLst/>
          </a:prstGeom>
          <a:noFill/>
        </p:spPr>
        <p:txBody>
          <a:bodyPr wrap="square" rtlCol="0">
            <a:spAutoFit/>
          </a:bodyPr>
          <a:lstStyle/>
          <a:p>
            <a:r>
              <a:rPr lang="it-IT" sz="2800" dirty="0">
                <a:solidFill>
                  <a:schemeClr val="accent1"/>
                </a:solidFill>
              </a:rPr>
              <a:t>ATTIVITA’ SVOLTE</a:t>
            </a:r>
          </a:p>
          <a:p>
            <a:endParaRPr lang="it-IT" sz="2400" dirty="0"/>
          </a:p>
          <a:p>
            <a:pPr marL="285750" indent="-285750">
              <a:buFont typeface="Wingdings" pitchFamily="2" charset="2"/>
              <a:buChar char="n"/>
            </a:pPr>
            <a:r>
              <a:rPr lang="it-IT" sz="2400" dirty="0"/>
              <a:t>Analisi delle situazioni di frequenza scolastica irregolare</a:t>
            </a:r>
          </a:p>
          <a:p>
            <a:endParaRPr lang="it-IT" sz="2400" dirty="0"/>
          </a:p>
          <a:p>
            <a:pPr marL="285750" indent="-285750">
              <a:buFont typeface="Wingdings" pitchFamily="2" charset="2"/>
              <a:buChar char="n"/>
            </a:pPr>
            <a:r>
              <a:rPr lang="it-IT" sz="2400" dirty="0"/>
              <a:t>Analisi delle situazioni di rendimento gravemente insufficiente</a:t>
            </a:r>
          </a:p>
          <a:p>
            <a:endParaRPr lang="it-IT" sz="2400" dirty="0"/>
          </a:p>
          <a:p>
            <a:pPr marL="285750" indent="-285750">
              <a:buFont typeface="Wingdings" pitchFamily="2" charset="2"/>
              <a:buChar char="n"/>
            </a:pPr>
            <a:r>
              <a:rPr lang="it-IT" sz="2400" dirty="0"/>
              <a:t>Coordinamento della Commissione Sostegno allo studio</a:t>
            </a:r>
          </a:p>
          <a:p>
            <a:pPr marL="285750" indent="-285750">
              <a:buFont typeface="Wingdings" pitchFamily="2" charset="2"/>
              <a:buChar char="n"/>
            </a:pPr>
            <a:endParaRPr lang="it-IT" sz="2400" dirty="0"/>
          </a:p>
          <a:p>
            <a:pPr marL="285750" indent="-285750">
              <a:buFont typeface="Wingdings" pitchFamily="2" charset="2"/>
              <a:buChar char="n"/>
            </a:pPr>
            <a:r>
              <a:rPr lang="it-IT" sz="2400" dirty="0"/>
              <a:t>Collaborazione con la FS Inclusione per la realizzazione di interventi volti alla prevenzione della dispersione scolastica</a:t>
            </a:r>
          </a:p>
          <a:p>
            <a:pPr marL="285750" indent="-285750">
              <a:buFont typeface="Wingdings" pitchFamily="2" charset="2"/>
              <a:buChar char="n"/>
            </a:pPr>
            <a:endParaRPr lang="it-IT" sz="2400" dirty="0"/>
          </a:p>
          <a:p>
            <a:pPr marL="285750" indent="-285750">
              <a:buFont typeface="Wingdings" pitchFamily="2" charset="2"/>
              <a:buChar char="n"/>
            </a:pPr>
            <a:r>
              <a:rPr lang="it-IT" sz="2400" dirty="0"/>
              <a:t>Organizzazione, attivazione delle </a:t>
            </a:r>
            <a:r>
              <a:rPr lang="it-IT" sz="2400" dirty="0" err="1"/>
              <a:t>Classroom</a:t>
            </a:r>
            <a:r>
              <a:rPr lang="it-IT" sz="2400" dirty="0"/>
              <a:t> e monitoraggio degli sportelli di recupero – disciplina</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71073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FC27AF3-A18C-20F1-4911-636A89A8F704}"/>
              </a:ext>
            </a:extLst>
          </p:cNvPr>
          <p:cNvSpPr txBox="1"/>
          <p:nvPr/>
        </p:nvSpPr>
        <p:spPr>
          <a:xfrm>
            <a:off x="0" y="1"/>
            <a:ext cx="11695814" cy="5109091"/>
          </a:xfrm>
          <a:prstGeom prst="rect">
            <a:avLst/>
          </a:prstGeom>
          <a:noFill/>
        </p:spPr>
        <p:txBody>
          <a:bodyPr wrap="square" rtlCol="0">
            <a:spAutoFit/>
          </a:bodyPr>
          <a:lstStyle/>
          <a:p>
            <a:endParaRPr lang="it-IT" sz="2800" dirty="0"/>
          </a:p>
          <a:p>
            <a:pPr marL="457200" indent="-457200">
              <a:buFont typeface="Wingdings" pitchFamily="2" charset="2"/>
              <a:buChar char="n"/>
            </a:pPr>
            <a:r>
              <a:rPr lang="it-IT" sz="2800" dirty="0"/>
              <a:t>Organizzazione e monitoraggio dei corsi di recupero</a:t>
            </a:r>
          </a:p>
          <a:p>
            <a:pPr marL="457200" indent="-457200">
              <a:buFont typeface="Wingdings" pitchFamily="2" charset="2"/>
              <a:buChar char="n"/>
            </a:pPr>
            <a:endParaRPr lang="it-IT" sz="2800" dirty="0"/>
          </a:p>
          <a:p>
            <a:pPr marL="457200" indent="-457200">
              <a:buFont typeface="Wingdings" pitchFamily="2" charset="2"/>
              <a:buChar char="n"/>
            </a:pPr>
            <a:r>
              <a:rPr lang="it-IT" sz="2800" dirty="0"/>
              <a:t>Attuazione del Progetto didattico sperimentale studente-atleta attivato in diverse classi dell’Istituto</a:t>
            </a:r>
          </a:p>
          <a:p>
            <a:pPr marL="457200" indent="-457200">
              <a:buFont typeface="Wingdings" pitchFamily="2" charset="2"/>
              <a:buChar char="n"/>
            </a:pPr>
            <a:endParaRPr lang="it-IT" sz="2800" dirty="0"/>
          </a:p>
          <a:p>
            <a:pPr marL="457200" indent="-457200">
              <a:buFont typeface="Wingdings" pitchFamily="2" charset="2"/>
              <a:buChar char="n"/>
            </a:pPr>
            <a:r>
              <a:rPr lang="it-IT" sz="2800" dirty="0"/>
              <a:t>Riunioni di coordinamento e organizzazione lavoro commissione Sostegno allo studio</a:t>
            </a:r>
          </a:p>
          <a:p>
            <a:pPr marL="457200" indent="-457200">
              <a:buFont typeface="Wingdings" pitchFamily="2" charset="2"/>
              <a:buChar char="n"/>
            </a:pPr>
            <a:endParaRPr lang="it-IT" sz="2800" dirty="0"/>
          </a:p>
          <a:p>
            <a:pPr marL="457200" indent="-457200">
              <a:buFont typeface="Wingdings" pitchFamily="2" charset="2"/>
              <a:buChar char="n"/>
            </a:pPr>
            <a:r>
              <a:rPr lang="it-IT" sz="2800" dirty="0"/>
              <a:t>Riunioni di coordinamento e organizzazione del Progetto Peer Tutoring</a:t>
            </a:r>
          </a:p>
          <a:p>
            <a:endParaRPr lang="it-IT" sz="2800" dirty="0"/>
          </a:p>
          <a:p>
            <a:endParaRPr lang="it-IT" dirty="0"/>
          </a:p>
        </p:txBody>
      </p:sp>
    </p:spTree>
    <p:extLst>
      <p:ext uri="{BB962C8B-B14F-4D97-AF65-F5344CB8AC3E}">
        <p14:creationId xmlns:p14="http://schemas.microsoft.com/office/powerpoint/2010/main" val="374516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14B9507-7153-96F2-10AC-011124013EC8}"/>
              </a:ext>
            </a:extLst>
          </p:cNvPr>
          <p:cNvSpPr txBox="1"/>
          <p:nvPr/>
        </p:nvSpPr>
        <p:spPr>
          <a:xfrm>
            <a:off x="0" y="-1"/>
            <a:ext cx="11674549" cy="12942004"/>
          </a:xfrm>
          <a:prstGeom prst="rect">
            <a:avLst/>
          </a:prstGeom>
          <a:noFill/>
        </p:spPr>
        <p:txBody>
          <a:bodyPr wrap="square" rtlCol="0">
            <a:spAutoFit/>
          </a:bodyPr>
          <a:lstStyle/>
          <a:p>
            <a:r>
              <a:rPr lang="it-IT" sz="2800" dirty="0">
                <a:solidFill>
                  <a:schemeClr val="accent1"/>
                </a:solidFill>
              </a:rPr>
              <a:t>SPORTELLI DI RECUPERO E CONSOLIDAMENTO</a:t>
            </a:r>
          </a:p>
          <a:p>
            <a:r>
              <a:rPr lang="it-IT" sz="2800" u="sng" dirty="0"/>
              <a:t>Punti di forza ed aree di intervento</a:t>
            </a:r>
          </a:p>
          <a:p>
            <a:endParaRPr lang="it-IT" dirty="0"/>
          </a:p>
          <a:p>
            <a:pPr marL="457200" indent="-457200">
              <a:buFont typeface="Wingdings" pitchFamily="2" charset="2"/>
              <a:buChar char="n"/>
            </a:pPr>
            <a:r>
              <a:rPr lang="it-IT" sz="2300" dirty="0"/>
              <a:t>L’analisi dei dati raccolti ha rilevato un numero considerevole di iscritti e una partecipazione costante da parte degli studenti nei mesi di Febbraio e Marzo;                                     le poche lezioni di Aprile hanno registrato una frequenza minore, ciò dovuto sicuramente alle prove di recupero poste in essere;</a:t>
            </a:r>
          </a:p>
          <a:p>
            <a:pPr marL="457200" indent="-457200">
              <a:buFont typeface="Wingdings" pitchFamily="2" charset="2"/>
              <a:buChar char="n"/>
            </a:pPr>
            <a:r>
              <a:rPr lang="it-IT" sz="2300" dirty="0"/>
              <a:t>Per quanto riguarda l’affluenza degli studenti, è stata numerosa soprattutto per il primo biennio di tutti gli indirizzi e in tutte le materie oggetto di recupero, ciò ha reso necessario, in alcuni casi, creare ulteriori sottogruppi per consentire ai docenti una migliore e più produttiva organizzazione della didattica;</a:t>
            </a:r>
          </a:p>
          <a:p>
            <a:pPr marL="285750" indent="-285750">
              <a:buFont typeface="Wingdings" pitchFamily="2" charset="2"/>
              <a:buChar char="n"/>
            </a:pPr>
            <a:r>
              <a:rPr lang="it-IT" sz="2300" dirty="0"/>
              <a:t>   Gli studenti delle classi quarte, come ogni anno, sono stati meno assidui nella  frequentazione degli sportelli;</a:t>
            </a:r>
          </a:p>
          <a:p>
            <a:pPr marL="285750" indent="-285750">
              <a:buFont typeface="Wingdings" pitchFamily="2" charset="2"/>
              <a:buChar char="n"/>
            </a:pPr>
            <a:r>
              <a:rPr lang="it-IT" sz="2300" dirty="0"/>
              <a:t>  Si è registrata una buona affluenza per gli Sportelli di Francese e Spagnolo limitatamente agli studenti del primo biennio;</a:t>
            </a:r>
          </a:p>
          <a:p>
            <a:pPr marL="457200" indent="-457200">
              <a:buFont typeface="Wingdings" pitchFamily="2" charset="2"/>
              <a:buChar char="n"/>
            </a:pPr>
            <a:endParaRPr lang="it-IT" sz="2800" dirty="0"/>
          </a:p>
          <a:p>
            <a:pPr marL="457200" indent="-457200">
              <a:buFont typeface="Wingdings" pitchFamily="2" charset="2"/>
              <a:buChar char="n"/>
            </a:pPr>
            <a:endParaRPr lang="it-IT" sz="2800" dirty="0"/>
          </a:p>
          <a:p>
            <a:endParaRPr lang="it-IT" sz="28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709780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AF18ECB-EE02-AEF2-11FD-20D6DE45B761}"/>
              </a:ext>
            </a:extLst>
          </p:cNvPr>
          <p:cNvSpPr txBox="1"/>
          <p:nvPr/>
        </p:nvSpPr>
        <p:spPr>
          <a:xfrm>
            <a:off x="0" y="0"/>
            <a:ext cx="11836078" cy="6232475"/>
          </a:xfrm>
          <a:prstGeom prst="rect">
            <a:avLst/>
          </a:prstGeom>
          <a:noFill/>
        </p:spPr>
        <p:txBody>
          <a:bodyPr wrap="square" rtlCol="0">
            <a:spAutoFit/>
          </a:bodyPr>
          <a:lstStyle/>
          <a:p>
            <a:pPr marL="285750" indent="-285750">
              <a:buFont typeface="Wingdings" pitchFamily="2" charset="2"/>
              <a:buChar char="n"/>
            </a:pPr>
            <a:r>
              <a:rPr lang="it-IT" sz="2300" dirty="0"/>
              <a:t>La percentuale maggiore di partecipanti si è registrata, come ogni anno, per gli sportelli di Fisica, Matematica e Inglese primo biennio con discreti risultati in termini del recupero delle carenze;</a:t>
            </a:r>
          </a:p>
          <a:p>
            <a:pPr marL="285750" indent="-285750">
              <a:buFont typeface="Wingdings" pitchFamily="2" charset="2"/>
              <a:buChar char="n"/>
            </a:pPr>
            <a:endParaRPr lang="it-IT" sz="2300" dirty="0"/>
          </a:p>
          <a:p>
            <a:pPr marL="285750" indent="-285750">
              <a:buFont typeface="Wingdings" pitchFamily="2" charset="2"/>
              <a:buChar char="n"/>
            </a:pPr>
            <a:r>
              <a:rPr lang="it-IT" sz="2300" dirty="0"/>
              <a:t>Per quanto riguarda lo Sportello di Italiano, si sono registrate presenze costanti tra gli studenti del biennio, frequentato con poca assiduità quello del triennio;</a:t>
            </a:r>
          </a:p>
          <a:p>
            <a:pPr marL="285750" indent="-285750">
              <a:buFont typeface="Wingdings" pitchFamily="2" charset="2"/>
              <a:buChar char="n"/>
            </a:pPr>
            <a:endParaRPr lang="it-IT" sz="2300" dirty="0"/>
          </a:p>
          <a:p>
            <a:pPr marL="285750" indent="-285750">
              <a:buFont typeface="Wingdings" pitchFamily="2" charset="2"/>
              <a:buChar char="n"/>
            </a:pPr>
            <a:r>
              <a:rPr lang="it-IT" sz="2300" dirty="0"/>
              <a:t>L’organizzazione della didattica  ha visto la suddivisione degli studenti in base alle specifiche carenze oltre che alla classe di appartenenza e ciò ha consentito l’ottimizzazione dei tempi a vantaggio della qualità degli interventi: la gestione dell'interazione  docente-discente  è  stata  più  misurata  a  beneficio  del recupero/consolidamento dei contenuti;</a:t>
            </a:r>
          </a:p>
          <a:p>
            <a:pPr marL="285750" indent="-285750">
              <a:buFont typeface="Wingdings" pitchFamily="2" charset="2"/>
              <a:buChar char="n"/>
            </a:pPr>
            <a:endParaRPr lang="it-IT" sz="2300" dirty="0"/>
          </a:p>
          <a:p>
            <a:pPr marL="285750" indent="-285750">
              <a:buFont typeface="Wingdings" pitchFamily="2" charset="2"/>
              <a:buChar char="n"/>
            </a:pPr>
            <a:r>
              <a:rPr lang="it-IT" sz="2300" dirty="0">
                <a:effectLst/>
              </a:rPr>
              <a:t>L'estensione della durata delle lezioni degli sportelli a un'ora e mezza ha consentito di anticipare la conclusione del programma didattico ad Aprile, in concomitanza con le prove di recupero, e di osservare una minore incidenza di non frequenza;</a:t>
            </a:r>
            <a:endParaRPr lang="it-IT" sz="2300" dirty="0"/>
          </a:p>
          <a:p>
            <a:endParaRPr lang="it-IT" dirty="0"/>
          </a:p>
          <a:p>
            <a:endParaRPr lang="it-IT" dirty="0"/>
          </a:p>
          <a:p>
            <a:endParaRPr lang="it-IT" dirty="0"/>
          </a:p>
        </p:txBody>
      </p:sp>
    </p:spTree>
    <p:extLst>
      <p:ext uri="{BB962C8B-B14F-4D97-AF65-F5344CB8AC3E}">
        <p14:creationId xmlns:p14="http://schemas.microsoft.com/office/powerpoint/2010/main" val="406284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393DE91-329A-8468-2ED9-0E52580D3455}"/>
              </a:ext>
            </a:extLst>
          </p:cNvPr>
          <p:cNvSpPr txBox="1"/>
          <p:nvPr/>
        </p:nvSpPr>
        <p:spPr>
          <a:xfrm>
            <a:off x="0" y="0"/>
            <a:ext cx="11632019" cy="10018127"/>
          </a:xfrm>
          <a:prstGeom prst="rect">
            <a:avLst/>
          </a:prstGeom>
          <a:noFill/>
        </p:spPr>
        <p:txBody>
          <a:bodyPr wrap="square" rtlCol="0">
            <a:spAutoFit/>
          </a:bodyPr>
          <a:lstStyle/>
          <a:p>
            <a:r>
              <a:rPr lang="it-IT" sz="2800" u="sng" dirty="0"/>
              <a:t>Punti di debolezza</a:t>
            </a:r>
            <a:endParaRPr lang="it-IT" dirty="0"/>
          </a:p>
          <a:p>
            <a:pPr marL="457200" indent="-457200">
              <a:buFont typeface="Wingdings" pitchFamily="2" charset="2"/>
              <a:buChar char="n"/>
            </a:pPr>
            <a:r>
              <a:rPr lang="it-IT" sz="2300" dirty="0"/>
              <a:t>In generale, la maggior parte degli studenti considera ancora lo sportello didattico uno strumento rivolto solo a chi ha  maturato delle insufficienze e non un’opportunità per consolidare le proprie conoscenze;</a:t>
            </a:r>
          </a:p>
          <a:p>
            <a:endParaRPr lang="it-IT" sz="2300" dirty="0">
              <a:effectLst/>
            </a:endParaRPr>
          </a:p>
          <a:p>
            <a:pPr marL="457200" indent="-457200">
              <a:buFont typeface="Wingdings" pitchFamily="2" charset="2"/>
              <a:buChar char="n"/>
            </a:pPr>
            <a:r>
              <a:rPr lang="it-IT" sz="2300" dirty="0"/>
              <a:t>Gli Sportelli sono più efficaci se il numero degli studenti è ridotto, in tale situazione il feedback degli studenti è immediato e prezioso: in alcuni casi hanno sentitamente ringraziato i docenti per i risultati raggiunti;</a:t>
            </a:r>
          </a:p>
          <a:p>
            <a:endParaRPr lang="it-IT" sz="2300" dirty="0"/>
          </a:p>
          <a:p>
            <a:pPr marL="457200" indent="-457200">
              <a:buFont typeface="Wingdings" pitchFamily="2" charset="2"/>
              <a:buChar char="n"/>
            </a:pPr>
            <a:r>
              <a:rPr lang="it-IT" sz="2300" dirty="0"/>
              <a:t>La partecipazione degli  studenti  agli  Sportelli è  diminuita dopo il conseguimento del recupero dell’insufficienza del primo quadrimestre. Il mese di Aprile si è rivelato , per alcuni sportelli del triennio, piuttosto inoperoso ; a tal proposito, si conferma, per il prossimo anno scolastico, la necessità di mantenere la durata di un’ora e mezza e ritardare la finestra dei recuperi così da far coincidere il termine dello Sportello con l’inizio del periodo finestra destinato al recupero delle carenze di Primo Quadrimestre e altresì aumentare e/o mantenere le ore destinate al Potenziamento.</a:t>
            </a:r>
          </a:p>
          <a:p>
            <a:pPr marL="457200" indent="-457200">
              <a:buFont typeface="Wingdings" pitchFamily="2" charset="2"/>
              <a:buChar char="n"/>
            </a:pPr>
            <a:endParaRPr lang="it-IT" sz="2300" dirty="0"/>
          </a:p>
          <a:p>
            <a:endParaRPr lang="it-IT" sz="2300" dirty="0"/>
          </a:p>
          <a:p>
            <a:endParaRPr lang="it-IT" sz="2800"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err="1"/>
          </a:p>
        </p:txBody>
      </p:sp>
    </p:spTree>
    <p:extLst>
      <p:ext uri="{BB962C8B-B14F-4D97-AF65-F5344CB8AC3E}">
        <p14:creationId xmlns:p14="http://schemas.microsoft.com/office/powerpoint/2010/main" val="300413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6FC10EF6-17AC-9E1D-A500-30CA408FAC79}"/>
              </a:ext>
            </a:extLst>
          </p:cNvPr>
          <p:cNvSpPr>
            <a:spLocks noGrp="1"/>
          </p:cNvSpPr>
          <p:nvPr>
            <p:ph sz="quarter" idx="13"/>
          </p:nvPr>
        </p:nvSpPr>
        <p:spPr>
          <a:xfrm>
            <a:off x="-1" y="0"/>
            <a:ext cx="5890437" cy="5592726"/>
          </a:xfrm>
        </p:spPr>
        <p:txBody>
          <a:bodyPr/>
          <a:lstStyle/>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it-IT" dirty="0"/>
          </a:p>
        </p:txBody>
      </p:sp>
      <p:graphicFrame>
        <p:nvGraphicFramePr>
          <p:cNvPr id="8" name="Segnaposto contenuto 7">
            <a:extLst>
              <a:ext uri="{FF2B5EF4-FFF2-40B4-BE49-F238E27FC236}">
                <a16:creationId xmlns:a16="http://schemas.microsoft.com/office/drawing/2014/main" id="{3BD2548F-A25F-2AA3-C427-1A142F55446E}"/>
              </a:ext>
            </a:extLst>
          </p:cNvPr>
          <p:cNvGraphicFramePr>
            <a:graphicFrameLocks noGrp="1"/>
          </p:cNvGraphicFramePr>
          <p:nvPr>
            <p:ph sz="quarter" idx="14"/>
            <p:extLst>
              <p:ext uri="{D42A27DB-BD31-4B8C-83A1-F6EECF244321}">
                <p14:modId xmlns:p14="http://schemas.microsoft.com/office/powerpoint/2010/main" val="792371057"/>
              </p:ext>
            </p:extLst>
          </p:nvPr>
        </p:nvGraphicFramePr>
        <p:xfrm>
          <a:off x="5994400" y="0"/>
          <a:ext cx="5691188" cy="5592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fico 8">
            <a:extLst>
              <a:ext uri="{FF2B5EF4-FFF2-40B4-BE49-F238E27FC236}">
                <a16:creationId xmlns:a16="http://schemas.microsoft.com/office/drawing/2014/main" id="{765763B0-1558-B6D9-8271-90F2824717CC}"/>
              </a:ext>
            </a:extLst>
          </p:cNvPr>
          <p:cNvGraphicFramePr/>
          <p:nvPr>
            <p:extLst>
              <p:ext uri="{D42A27DB-BD31-4B8C-83A1-F6EECF244321}">
                <p14:modId xmlns:p14="http://schemas.microsoft.com/office/powerpoint/2010/main" val="1181703427"/>
              </p:ext>
            </p:extLst>
          </p:nvPr>
        </p:nvGraphicFramePr>
        <p:xfrm>
          <a:off x="0" y="1"/>
          <a:ext cx="5994400" cy="5592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594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a:extLst>
              <a:ext uri="{FF2B5EF4-FFF2-40B4-BE49-F238E27FC236}">
                <a16:creationId xmlns:a16="http://schemas.microsoft.com/office/drawing/2014/main" id="{E8611BDA-FABA-B37E-9464-7DB3B9CDD0A3}"/>
              </a:ext>
            </a:extLst>
          </p:cNvPr>
          <p:cNvGraphicFramePr>
            <a:graphicFrameLocks noGrp="1"/>
          </p:cNvGraphicFramePr>
          <p:nvPr>
            <p:ph sz="quarter" idx="13"/>
            <p:extLst>
              <p:ext uri="{D42A27DB-BD31-4B8C-83A1-F6EECF244321}">
                <p14:modId xmlns:p14="http://schemas.microsoft.com/office/powerpoint/2010/main" val="3584754492"/>
              </p:ext>
            </p:extLst>
          </p:nvPr>
        </p:nvGraphicFramePr>
        <p:xfrm>
          <a:off x="0" y="0"/>
          <a:ext cx="5876925" cy="5589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Segnaposto contenuto 5">
            <a:extLst>
              <a:ext uri="{FF2B5EF4-FFF2-40B4-BE49-F238E27FC236}">
                <a16:creationId xmlns:a16="http://schemas.microsoft.com/office/drawing/2014/main" id="{D10FBD3A-CC0B-D540-8C75-B3FB3A84A045}"/>
              </a:ext>
            </a:extLst>
          </p:cNvPr>
          <p:cNvGraphicFramePr>
            <a:graphicFrameLocks noGrp="1"/>
          </p:cNvGraphicFramePr>
          <p:nvPr>
            <p:ph sz="quarter" idx="14"/>
            <p:extLst>
              <p:ext uri="{D42A27DB-BD31-4B8C-83A1-F6EECF244321}">
                <p14:modId xmlns:p14="http://schemas.microsoft.com/office/powerpoint/2010/main" val="1322916202"/>
              </p:ext>
            </p:extLst>
          </p:nvPr>
        </p:nvGraphicFramePr>
        <p:xfrm>
          <a:off x="5876925" y="0"/>
          <a:ext cx="5805488" cy="5589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5854210"/>
      </p:ext>
    </p:extLst>
  </p:cSld>
  <p:clrMapOvr>
    <a:masterClrMapping/>
  </p:clrMapOvr>
</p:sld>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RELAZIONE FINALE FUNZIONE STRUMENTALE GIUGNO 2025" id="{43BBF422-55B0-694A-B641-3C782196E585}" vid="{1449A416-CFEB-DC4E-8470-E61F57C76D99}"/>
    </a:ext>
  </a:extLst>
</a:theme>
</file>

<file path=docProps/app.xml><?xml version="1.0" encoding="utf-8"?>
<Properties xmlns="http://schemas.openxmlformats.org/officeDocument/2006/extended-properties" xmlns:vt="http://schemas.openxmlformats.org/officeDocument/2006/docPropsVTypes">
  <Template/>
  <TotalTime>1457</TotalTime>
  <Words>2719</Words>
  <Application>Microsoft Macintosh PowerPoint</Application>
  <PresentationFormat>Widescreen</PresentationFormat>
  <Paragraphs>349</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Arimo</vt:lpstr>
      <vt:lpstr>Impact</vt:lpstr>
      <vt:lpstr>Wingdings</vt:lpstr>
      <vt:lpstr>Evento</vt:lpstr>
      <vt:lpstr>Relazione finale funzione strumentale sostegno allo studio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Relazione finale funzione strumentale sostegno allo studio </dc:title>
  <dc:creator>Microsoft Office User</dc:creator>
  <cp:lastModifiedBy>Microsoft Office User</cp:lastModifiedBy>
  <cp:revision>45</cp:revision>
  <cp:lastPrinted>2025-06-02T14:59:55Z</cp:lastPrinted>
  <dcterms:created xsi:type="dcterms:W3CDTF">2025-06-01T15:42:53Z</dcterms:created>
  <dcterms:modified xsi:type="dcterms:W3CDTF">2025-06-06T15:30:37Z</dcterms:modified>
</cp:coreProperties>
</file>