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8" r:id="rId1"/>
  </p:sldMasterIdLst>
  <p:notesMasterIdLst>
    <p:notesMasterId r:id="rId49"/>
  </p:notesMasterIdLst>
  <p:sldIdLst>
    <p:sldId id="256" r:id="rId2"/>
    <p:sldId id="257" r:id="rId3"/>
    <p:sldId id="258" r:id="rId4"/>
    <p:sldId id="260" r:id="rId5"/>
    <p:sldId id="261" r:id="rId6"/>
    <p:sldId id="29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8" r:id="rId20"/>
    <p:sldId id="294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75" r:id="rId33"/>
    <p:sldId id="276" r:id="rId34"/>
    <p:sldId id="277" r:id="rId35"/>
    <p:sldId id="296" r:id="rId36"/>
    <p:sldId id="278" r:id="rId37"/>
    <p:sldId id="280" r:id="rId38"/>
    <p:sldId id="281" r:id="rId39"/>
    <p:sldId id="282" r:id="rId40"/>
    <p:sldId id="283" r:id="rId41"/>
    <p:sldId id="284" r:id="rId42"/>
    <p:sldId id="286" r:id="rId43"/>
    <p:sldId id="287" r:id="rId44"/>
    <p:sldId id="288" r:id="rId45"/>
    <p:sldId id="289" r:id="rId46"/>
    <p:sldId id="290" r:id="rId47"/>
    <p:sldId id="293" r:id="rId48"/>
  </p:sldIdLst>
  <p:sldSz cx="12192000" cy="6858000"/>
  <p:notesSz cx="6858000" cy="9144000"/>
  <p:embeddedFontLst>
    <p:embeddedFont>
      <p:font typeface="Garamond" panose="02020404030301010803" pitchFamily="18" charset="0"/>
      <p:regular r:id="rId50"/>
      <p:bold r:id="rId51"/>
      <p: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ndara" panose="020E0502030303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i3pTZ/ypQiZBMuqzDThVxIe7hM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80A485-A666-44C3-B61A-B7C6A2FEB917}">
  <a:tblStyle styleId="{CE80A485-A666-44C3-B61A-B7C6A2FEB917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tcBdr/>
        <a:fill>
          <a:solidFill>
            <a:srgbClr val="D8DD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DD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5176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e1f2cdf9b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e1f2cdf9b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1f2cdf9b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2e1f2cdf9b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1f2cdf9b6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e1f2cdf9b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e1f2cdf9b6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2e1f2cdf9b6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 txBox="1">
            <a:spLocks noGrp="1"/>
          </p:cNvSpPr>
          <p:nvPr>
            <p:ph type="ctrTitle"/>
          </p:nvPr>
        </p:nvSpPr>
        <p:spPr>
          <a:xfrm>
            <a:off x="1327517" y="987973"/>
            <a:ext cx="9468464" cy="199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663300"/>
              </a:buClr>
              <a:buSzPts val="5400"/>
              <a:buFont typeface="Garamond"/>
              <a:buNone/>
            </a:pPr>
            <a:r>
              <a:rPr lang="it-IT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RELAZIONE</a:t>
            </a:r>
            <a:br>
              <a:rPr lang="it-IT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Funzione Strumentale Area </a:t>
            </a:r>
            <a:r>
              <a:rPr lang="it-IT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br>
              <a:rPr lang="it-IT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Ptof-Rav-Pdm</a:t>
            </a:r>
            <a:endParaRPr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" name="Google Shape;155;p1"/>
          <p:cNvSpPr txBox="1">
            <a:spLocks noGrp="1"/>
          </p:cNvSpPr>
          <p:nvPr>
            <p:ph type="subTitle" idx="1"/>
          </p:nvPr>
        </p:nvSpPr>
        <p:spPr>
          <a:xfrm>
            <a:off x="2536724" y="3732755"/>
            <a:ext cx="7090751" cy="104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335"/>
              <a:buNone/>
            </a:pPr>
            <a:r>
              <a:rPr lang="it-IT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Prof. Francesco Di Filippo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335"/>
              <a:buNone/>
            </a:pPr>
            <a:r>
              <a:rPr lang="it-IT" sz="3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Funzione strumentale Area 1</a:t>
            </a:r>
            <a:endParaRPr sz="3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idx="1"/>
          </p:nvPr>
        </p:nvSpPr>
        <p:spPr>
          <a:xfrm>
            <a:off x="976859" y="661985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 dirty="0">
                <a:solidFill>
                  <a:srgbClr val="980000"/>
                </a:solidFill>
                <a:latin typeface="+mj-lt"/>
                <a:ea typeface="+mj-ea"/>
                <a:cs typeface="+mj-cs"/>
                <a:sym typeface="Garamond"/>
              </a:rPr>
              <a:t>Attività svolte Febbraio, Marzo e Aprile</a:t>
            </a:r>
            <a:endParaRPr sz="4000" b="1" dirty="0">
              <a:solidFill>
                <a:srgbClr val="980000"/>
              </a:solidFill>
              <a:latin typeface="+mj-lt"/>
              <a:ea typeface="+mj-ea"/>
              <a:cs typeface="+mj-cs"/>
            </a:endParaRPr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600" dirty="0">
                <a:solidFill>
                  <a:schemeClr val="dk1"/>
                </a:solidFill>
              </a:rPr>
              <a:t>Monitoraggio finale dei progetti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 dirty="0"/>
          </a:p>
          <a:p>
            <a:pPr lvl="0" algn="just" rtl="0">
              <a:spcBef>
                <a:spcPts val="16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Predisposizione/aggiornamento schede di monitoraggio finale dei progetti di ampliamento dell’offerta formativa</a:t>
            </a:r>
            <a:endParaRPr dirty="0">
              <a:solidFill>
                <a:schemeClr val="dk1"/>
              </a:solidFill>
            </a:endParaRPr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Predisposizione/aggiornamento del modello della relazione finale dei progetti</a:t>
            </a:r>
            <a:endParaRPr dirty="0">
              <a:solidFill>
                <a:schemeClr val="dk1"/>
              </a:solidFill>
            </a:endParaRPr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Monitoraggio progetti e </a:t>
            </a:r>
            <a:r>
              <a:rPr lang="it-IT" dirty="0" err="1">
                <a:solidFill>
                  <a:schemeClr val="dk1"/>
                </a:solidFill>
              </a:rPr>
              <a:t>PdM</a:t>
            </a:r>
            <a:endParaRPr dirty="0">
              <a:solidFill>
                <a:schemeClr val="dk1"/>
              </a:solidFill>
            </a:endParaRPr>
          </a:p>
          <a:p>
            <a:pPr marL="285750" lvl="0" indent="-110490" algn="just" rtl="0"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>
            <a:spLocks noGrp="1"/>
          </p:cNvSpPr>
          <p:nvPr>
            <p:ph idx="1"/>
          </p:nvPr>
        </p:nvSpPr>
        <p:spPr>
          <a:xfrm>
            <a:off x="976859" y="691482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 dirty="0">
                <a:solidFill>
                  <a:srgbClr val="980000"/>
                </a:solidFill>
                <a:latin typeface="+mj-lt"/>
                <a:ea typeface="+mj-ea"/>
                <a:cs typeface="+mj-cs"/>
                <a:sym typeface="Garamond"/>
              </a:rPr>
              <a:t>Attività svolte Maggio, Giugno e Luglio</a:t>
            </a:r>
            <a:endParaRPr sz="4000" b="1" dirty="0">
              <a:solidFill>
                <a:srgbClr val="980000"/>
              </a:solidFill>
              <a:latin typeface="+mj-lt"/>
              <a:ea typeface="+mj-ea"/>
              <a:cs typeface="+mj-cs"/>
            </a:endParaRPr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600" dirty="0">
                <a:solidFill>
                  <a:schemeClr val="dk1"/>
                </a:solidFill>
              </a:rPr>
              <a:t>Monitoraggio finale dei </a:t>
            </a:r>
            <a:r>
              <a:rPr lang="it-IT" sz="3600" dirty="0" smtClean="0">
                <a:solidFill>
                  <a:schemeClr val="dk1"/>
                </a:solidFill>
              </a:rPr>
              <a:t>progetti, </a:t>
            </a:r>
            <a:r>
              <a:rPr lang="it-IT" sz="3600" dirty="0" err="1" smtClean="0">
                <a:solidFill>
                  <a:schemeClr val="dk1"/>
                </a:solidFill>
              </a:rPr>
              <a:t>Rav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 dirty="0"/>
          </a:p>
          <a:p>
            <a:pPr lvl="0" algn="just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Raccolta, organizzazione e invio schede di rendicontazione finanziaria dei progetti di ampliamento dell’offerta formativa</a:t>
            </a:r>
            <a:endParaRPr dirty="0">
              <a:solidFill>
                <a:schemeClr val="dk1"/>
              </a:solidFill>
            </a:endParaRPr>
          </a:p>
          <a:p>
            <a:pPr lvl="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Analisi dei dati e realizzazione del report relativo al monitoraggio finale dei progetti</a:t>
            </a:r>
          </a:p>
          <a:p>
            <a:pPr lvl="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Raccolta dati, organizzazione e realizzazione del report sul Modello compensi</a:t>
            </a:r>
          </a:p>
          <a:p>
            <a:pPr lvl="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Questionario scuola </a:t>
            </a:r>
            <a:r>
              <a:rPr lang="it-IT" dirty="0" err="1">
                <a:solidFill>
                  <a:schemeClr val="dk1"/>
                </a:solidFill>
              </a:rPr>
              <a:t>RaV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 txBox="1">
            <a:spLocks noGrp="1"/>
          </p:cNvSpPr>
          <p:nvPr>
            <p:ph idx="1"/>
          </p:nvPr>
        </p:nvSpPr>
        <p:spPr>
          <a:xfrm>
            <a:off x="1295401" y="884420"/>
            <a:ext cx="9601196" cy="499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0"/>
              <a:buNone/>
            </a:pPr>
            <a:r>
              <a:rPr lang="it-IT" sz="4400" b="1" dirty="0">
                <a:solidFill>
                  <a:srgbClr val="980000"/>
                </a:solidFill>
              </a:rPr>
              <a:t>Report</a:t>
            </a:r>
            <a:endParaRPr sz="4400" b="1" dirty="0">
              <a:solidFill>
                <a:srgbClr val="98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endParaRPr sz="1900" dirty="0"/>
          </a:p>
          <a:p>
            <a:pPr marL="0" lvl="0" indent="0" algn="ctr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6210"/>
              <a:buNone/>
            </a:pPr>
            <a:r>
              <a:rPr lang="it-IT" sz="5400" dirty="0"/>
              <a:t>Monitoraggio finale dei progetti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1f2cdf9b6_1_0"/>
          <p:cNvSpPr txBox="1">
            <a:spLocks noGrp="1"/>
          </p:cNvSpPr>
          <p:nvPr>
            <p:ph type="title"/>
          </p:nvPr>
        </p:nvSpPr>
        <p:spPr>
          <a:xfrm>
            <a:off x="1295400" y="778124"/>
            <a:ext cx="96012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avviati e non avviati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Grafico delle risposte di Moduli. Titolo della domanda: Il progetto è stato avviato?&#10;. Numero di risposte: 36 risposte.">
            <a:extLst>
              <a:ext uri="{FF2B5EF4-FFF2-40B4-BE49-F238E27FC236}">
                <a16:creationId xmlns="" xmlns:a16="http://schemas.microsoft.com/office/drawing/2014/main" id="{8CFE2C48-A3AB-B722-B08A-2EF2B138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81" y="1860329"/>
            <a:ext cx="10783424" cy="453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1295400" y="778124"/>
            <a:ext cx="9601200" cy="8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e obiettivi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Grafico delle risposte di Moduli. Titolo della domanda: Gli obiettivi previsti sono stati raggiunti&#10;. Numero di risposte: 34 risposte.">
            <a:extLst>
              <a:ext uri="{FF2B5EF4-FFF2-40B4-BE49-F238E27FC236}">
                <a16:creationId xmlns="" xmlns:a16="http://schemas.microsoft.com/office/drawing/2014/main" id="{F0C0FC77-9B0F-7ED4-0D03-09398477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10" y="1912884"/>
            <a:ext cx="10776308" cy="45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1295400" y="772400"/>
            <a:ext cx="96012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sz="4000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e percezione gradimento studenti</a:t>
            </a:r>
            <a:endParaRPr sz="4000"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Grafico delle risposte di Moduli. Titolo della domanda: Gradimento/interesse da parte degli allievi&#10;. Numero di risposte: 34 risposte.">
            <a:extLst>
              <a:ext uri="{FF2B5EF4-FFF2-40B4-BE49-F238E27FC236}">
                <a16:creationId xmlns="" xmlns:a16="http://schemas.microsoft.com/office/drawing/2014/main" id="{45470D06-6C41-FE50-81AA-8A52A3A0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6" y="1933904"/>
            <a:ext cx="10803787" cy="454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1295400" y="7597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e comportamento degli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Grafico delle risposte di Moduli. Titolo della domanda: Comportamento degli allievi&#10;. Numero di risposte: 34 risposte.">
            <a:extLst>
              <a:ext uri="{FF2B5EF4-FFF2-40B4-BE49-F238E27FC236}">
                <a16:creationId xmlns="" xmlns:a16="http://schemas.microsoft.com/office/drawing/2014/main" id="{5B7A4834-3BD0-A47A-1A33-F6B1234D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0" y="1923394"/>
            <a:ext cx="10928658" cy="45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e1f2cdf9b6_1_16"/>
          <p:cNvSpPr txBox="1">
            <a:spLocks noGrp="1"/>
          </p:cNvSpPr>
          <p:nvPr>
            <p:ph type="title"/>
          </p:nvPr>
        </p:nvSpPr>
        <p:spPr>
          <a:xfrm>
            <a:off x="1295400" y="7597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giudizio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Grafico delle risposte di Moduli. Titolo della domanda: Giudizio prevalente degli allievi&#10;. Numero di risposte: 34 risposte.">
            <a:extLst>
              <a:ext uri="{FF2B5EF4-FFF2-40B4-BE49-F238E27FC236}">
                <a16:creationId xmlns="" xmlns:a16="http://schemas.microsoft.com/office/drawing/2014/main" id="{577B66A7-487F-67D2-FBDC-29D013CC0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22" y="1954924"/>
            <a:ext cx="10939531" cy="46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Metodologia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Grafico delle risposte di Moduli. Titolo della domanda: Tipo di intervento didattico. Numero di risposte: 34 risposte.">
            <a:extLst>
              <a:ext uri="{FF2B5EF4-FFF2-40B4-BE49-F238E27FC236}">
                <a16:creationId xmlns="" xmlns:a16="http://schemas.microsoft.com/office/drawing/2014/main" id="{5C7A3621-FECD-B42F-AD00-FD07BD1E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8" y="1906472"/>
            <a:ext cx="10057250" cy="47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C0237AB-AFC1-FC95-C2C1-2B3DA1E4D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BD1CFF35-7D82-745B-55AC-388AF1485F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0599AD3F-5735-470D-EEA0-4AA3B150691A}"/>
              </a:ext>
            </a:extLst>
          </p:cNvPr>
          <p:cNvSpPr txBox="1"/>
          <p:nvPr/>
        </p:nvSpPr>
        <p:spPr>
          <a:xfrm>
            <a:off x="399393" y="2821858"/>
            <a:ext cx="115193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Il questionario è stato proposto per alcuni progetti</a:t>
            </a:r>
          </a:p>
          <a:p>
            <a:r>
              <a:rPr lang="it-IT" sz="24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Sono arrivate 128 risposte da parte degli studenti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9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idx="1"/>
          </p:nvPr>
        </p:nvSpPr>
        <p:spPr>
          <a:xfrm>
            <a:off x="809550" y="2504700"/>
            <a:ext cx="10572900" cy="3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Revisione del PTOF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Raccolta ed analisi dei Progetti didattici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Collaborazione al controllo della compatibilità finanziaria dei progetti e delle attività del PTOF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Predisposizione della modulistica relativa alla sintesi e monitoraggio dei progetti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Analisi, validazione ed eventuale standardizzazione dei singoli progetti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698281" y="409610"/>
            <a:ext cx="108585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980000"/>
                </a:solidFill>
              </a:rPr>
              <a:t>Attività previste</a:t>
            </a:r>
            <a:endParaRPr sz="3950" b="1" dirty="0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Funzione strumentale Area 1</a:t>
            </a:r>
            <a:endParaRPr sz="39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7C8B95A5-5584-B8D6-6789-80E4F9806E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72" name="Picture 4" descr="Grafico delle risposte di Moduli. Titolo della domanda: L&amp;apos;organizzazione generale del progetto è stata adeguata?&#10;. Numero di risposte: 128 risposte.">
            <a:extLst>
              <a:ext uri="{FF2B5EF4-FFF2-40B4-BE49-F238E27FC236}">
                <a16:creationId xmlns="" xmlns:a16="http://schemas.microsoft.com/office/drawing/2014/main" id="{F734B1C4-9852-ABA6-C961-6CE29AD4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0" y="1902373"/>
            <a:ext cx="11059446" cy="46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7625419-58E7-B889-1A3B-99BBB1DCE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236345ED-61F7-2635-4E04-3C732C88EF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Grafico delle risposte di Moduli. Titolo della domanda: Ritieni che il numero degli incontri sia stato adeguato?&#10;. Numero di risposte: 128 risposte.">
            <a:extLst>
              <a:ext uri="{FF2B5EF4-FFF2-40B4-BE49-F238E27FC236}">
                <a16:creationId xmlns="" xmlns:a16="http://schemas.microsoft.com/office/drawing/2014/main" id="{B1B50FEB-8A76-A7C5-AB85-F0FE9B40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0" y="1907167"/>
            <a:ext cx="10982259" cy="46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DBAB1A-278F-624F-7F85-28FA61296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70CB38DF-9638-42C5-C587-6BE5936DC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Grafico delle risposte di Moduli. Titolo della domanda: Ti sei sentito coinvolto nelle attività proposte?&#10;. Numero di risposte: 128 risposte.">
            <a:extLst>
              <a:ext uri="{FF2B5EF4-FFF2-40B4-BE49-F238E27FC236}">
                <a16:creationId xmlns="" xmlns:a16="http://schemas.microsoft.com/office/drawing/2014/main" id="{BDDC1CCC-D56A-E052-9B59-5FAF9274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" y="1911438"/>
            <a:ext cx="10944234" cy="46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5BC5BA0-B57E-5F1D-3D88-C8AF51D42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D44161CE-1846-F140-F255-204B4F4DFA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Grafico delle risposte di Moduli. Titolo della domanda: Nel gruppo si è creato un clima di partecipazione positivo?&#10;. Numero di risposte: 128 risposte.">
            <a:extLst>
              <a:ext uri="{FF2B5EF4-FFF2-40B4-BE49-F238E27FC236}">
                <a16:creationId xmlns="" xmlns:a16="http://schemas.microsoft.com/office/drawing/2014/main" id="{3AE37B16-B367-7DBB-847C-D3AF361E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5" y="1889828"/>
            <a:ext cx="10697035" cy="450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558960C-D6DA-76B6-C296-65DD64B00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FCE0524C-6252-5976-385A-2B67BF89A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Grafico delle risposte di Moduli. Titolo della domanda: I temi affrontati sono stati interessanti?&#10;. Numero di risposte: 128 risposte.">
            <a:extLst>
              <a:ext uri="{FF2B5EF4-FFF2-40B4-BE49-F238E27FC236}">
                <a16:creationId xmlns="" xmlns:a16="http://schemas.microsoft.com/office/drawing/2014/main" id="{E7928615-8F5A-36E4-0D59-24AA7D1C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0" y="1905616"/>
            <a:ext cx="10657840" cy="448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215A30D-0E76-89E0-2EF6-D76FDA303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8CA7D08A-3157-C499-9014-AD74BE9E6D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Grafico delle risposte di Moduli. Titolo della domanda: Le metodologie utilizzate sono state efficaci?&#10;. Numero di risposte: 128 risposte.">
            <a:extLst>
              <a:ext uri="{FF2B5EF4-FFF2-40B4-BE49-F238E27FC236}">
                <a16:creationId xmlns="" xmlns:a16="http://schemas.microsoft.com/office/drawing/2014/main" id="{81D09891-B7B3-8AD5-A5AD-609F3863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98" y="1912882"/>
            <a:ext cx="10782972" cy="453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B5F0352-7159-783A-2D6A-A3D46E459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33609C58-9DE5-D0CA-4DB5-3455AF1B0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Grafico delle risposte di Moduli. Titolo della domanda: Ciò che hai imparato corrisponde alle tue aspettative?&#10;. Numero di risposte: 128 risposte.">
            <a:extLst>
              <a:ext uri="{FF2B5EF4-FFF2-40B4-BE49-F238E27FC236}">
                <a16:creationId xmlns="" xmlns:a16="http://schemas.microsoft.com/office/drawing/2014/main" id="{ECF5167C-641C-CBB8-5D86-F04697B96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0" y="1902603"/>
            <a:ext cx="10586720" cy="44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E4F96C2-6BF4-C154-0C23-B271C12C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50F4B765-E86E-D587-99BE-20D9B6383A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Grafico delle risposte di Moduli. Titolo della domanda: Pensi di poter trasferire conoscenze e abilità acquisite in un altro contesto?&#10;. Numero di risposte: 128 risposte.">
            <a:extLst>
              <a:ext uri="{FF2B5EF4-FFF2-40B4-BE49-F238E27FC236}">
                <a16:creationId xmlns="" xmlns:a16="http://schemas.microsoft.com/office/drawing/2014/main" id="{96018B50-4187-102A-41DD-3EC0E6B4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7" y="1954922"/>
            <a:ext cx="10593933" cy="44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B98DC34-9C8B-9A6A-EFB4-1B00FCD2A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F6D26D8F-5C2E-043C-EFE9-E9A9AAC13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Grafico delle risposte di Moduli. Titolo della domanda: Gli argomenti trattati sono stati presentati dai docenti in modo chiaro?&#10;. Numero di risposte: 128 risposte.">
            <a:extLst>
              <a:ext uri="{FF2B5EF4-FFF2-40B4-BE49-F238E27FC236}">
                <a16:creationId xmlns="" xmlns:a16="http://schemas.microsoft.com/office/drawing/2014/main" id="{E4AF08E3-630B-6BF0-C300-E52280812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0" y="1919729"/>
            <a:ext cx="10896600" cy="458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B29636E-E2A7-3D11-3634-8D6FE0D12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F4579964-3773-BB04-8D69-30028E8B6C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Grafico delle risposte di Moduli. Titolo della domanda: I docenti sono stati disponibili a rispondere alle tue domande ed a fornire chiarimenti?&#10;. Numero di risposte: 128 risposte.">
            <a:extLst>
              <a:ext uri="{FF2B5EF4-FFF2-40B4-BE49-F238E27FC236}">
                <a16:creationId xmlns="" xmlns:a16="http://schemas.microsoft.com/office/drawing/2014/main" id="{E7A2DBDF-E4CD-8754-BCD6-E23ADB93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0" y="1938615"/>
            <a:ext cx="10800080" cy="45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idx="1"/>
          </p:nvPr>
        </p:nvSpPr>
        <p:spPr>
          <a:xfrm>
            <a:off x="809550" y="2557701"/>
            <a:ext cx="10572900" cy="27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Monitoraggio del PTOF</a:t>
            </a:r>
            <a:endParaRPr sz="2600" dirty="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Collaborazione al processo di valutazione ed autovalutazione</a:t>
            </a:r>
            <a:endParaRPr sz="2600" dirty="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Confronto tra gli obiettivi del </a:t>
            </a:r>
            <a:r>
              <a:rPr lang="it-IT" sz="2600" dirty="0" err="1">
                <a:solidFill>
                  <a:schemeClr val="dk1"/>
                </a:solidFill>
              </a:rPr>
              <a:t>PdM</a:t>
            </a:r>
            <a:r>
              <a:rPr lang="it-IT" sz="2600" dirty="0">
                <a:solidFill>
                  <a:schemeClr val="dk1"/>
                </a:solidFill>
              </a:rPr>
              <a:t> e le effettive risultanze</a:t>
            </a:r>
            <a:endParaRPr sz="2600" dirty="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Analisi dei dati emersi dal </a:t>
            </a:r>
            <a:r>
              <a:rPr lang="it-IT" sz="2600" dirty="0" err="1">
                <a:solidFill>
                  <a:schemeClr val="dk1"/>
                </a:solidFill>
              </a:rPr>
              <a:t>RaV</a:t>
            </a:r>
            <a:endParaRPr sz="2600" dirty="0">
              <a:solidFill>
                <a:schemeClr val="dk1"/>
              </a:solidFill>
            </a:endParaRP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Predisposizione della Rendicontazione Sociale</a:t>
            </a:r>
          </a:p>
          <a:p>
            <a:pPr marL="285750" lvl="0" indent="-31940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Questionario scuola </a:t>
            </a:r>
            <a:r>
              <a:rPr lang="it-IT" sz="2600" dirty="0" err="1">
                <a:solidFill>
                  <a:schemeClr val="dk1"/>
                </a:solidFill>
              </a:rPr>
              <a:t>RaV</a:t>
            </a:r>
            <a:endParaRPr sz="2600" dirty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None/>
            </a:pPr>
            <a:endParaRPr sz="2600" dirty="0"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698282" y="409607"/>
            <a:ext cx="108585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rgbClr val="980000"/>
                </a:solidFill>
              </a:rPr>
              <a:t>Attività previste</a:t>
            </a:r>
            <a:endParaRPr sz="3950" b="1" dirty="0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Funzione strumentale Area 1</a:t>
            </a:r>
            <a:endParaRPr sz="39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EE6421-71E0-69AE-0D6E-3A1B61594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A2F84F14-06F2-9C75-E70E-2D656B3746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Grafico delle risposte di Moduli. Titolo della domanda: Secondo te questa esperienza è stata utile?&#10;. Numero di risposte: 128 risposte.">
            <a:extLst>
              <a:ext uri="{FF2B5EF4-FFF2-40B4-BE49-F238E27FC236}">
                <a16:creationId xmlns="" xmlns:a16="http://schemas.microsoft.com/office/drawing/2014/main" id="{A6766A0E-4EDA-AFFB-14D5-799EFE420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0" y="1986457"/>
            <a:ext cx="10874570" cy="45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9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B8DA1A-EB62-8F3D-AC1B-EB05324BB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0;p17">
            <a:extLst>
              <a:ext uri="{FF2B5EF4-FFF2-40B4-BE49-F238E27FC236}">
                <a16:creationId xmlns="" xmlns:a16="http://schemas.microsoft.com/office/drawing/2014/main" id="{29A9CA84-F842-48DF-372C-B0BA932DC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Questionario </a:t>
            </a:r>
            <a:r>
              <a:rPr lang="it-IT" b="1">
                <a:solidFill>
                  <a:srgbClr val="980000"/>
                </a:solidFill>
                <a:latin typeface="+mn-lt"/>
                <a:ea typeface="+mn-ea"/>
                <a:cs typeface="+mn-cs"/>
              </a:rPr>
              <a:t>gradimento studenti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Grafico delle risposte di Moduli. Titolo della domanda: Esprimi una valutazione complessiva sul progetto&#10;. Numero di risposte: 128 risposte.">
            <a:extLst>
              <a:ext uri="{FF2B5EF4-FFF2-40B4-BE49-F238E27FC236}">
                <a16:creationId xmlns="" xmlns:a16="http://schemas.microsoft.com/office/drawing/2014/main" id="{E4ACDF00-9E84-130D-728B-4E04C278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6" y="1923392"/>
            <a:ext cx="10835434" cy="45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idx="1"/>
          </p:nvPr>
        </p:nvSpPr>
        <p:spPr>
          <a:xfrm>
            <a:off x="1040629" y="422675"/>
            <a:ext cx="10335300" cy="531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30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it-IT" sz="4400" b="1" dirty="0">
                <a:solidFill>
                  <a:srgbClr val="980000"/>
                </a:solidFill>
              </a:rPr>
              <a:t>L’offerta progettuale è stata organizzata per aree disciplinari</a:t>
            </a:r>
            <a:endParaRPr sz="4400" b="1" dirty="0">
              <a:solidFill>
                <a:srgbClr val="980000"/>
              </a:solidFill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lang="it-IT"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lang="it-IT"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lang="it-IT"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1900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8387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Inclusione</a:t>
            </a:r>
            <a:endParaRPr sz="2800" b="1" dirty="0">
              <a:solidFill>
                <a:schemeClr val="dk1"/>
              </a:solidFill>
            </a:endParaRPr>
          </a:p>
          <a:p>
            <a:pPr marL="48387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Benessere e Apprendimento</a:t>
            </a:r>
            <a:endParaRPr sz="2800" b="1" dirty="0">
              <a:solidFill>
                <a:schemeClr val="dk1"/>
              </a:solidFill>
            </a:endParaRPr>
          </a:p>
          <a:p>
            <a:pPr marL="48387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Orientamento</a:t>
            </a:r>
            <a:endParaRPr sz="2800" b="1" dirty="0">
              <a:solidFill>
                <a:schemeClr val="dk1"/>
              </a:solidFill>
            </a:endParaRPr>
          </a:p>
          <a:p>
            <a:pPr marL="48387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Scientifica</a:t>
            </a:r>
            <a:endParaRPr sz="2800" b="1" dirty="0">
              <a:solidFill>
                <a:schemeClr val="dk1"/>
              </a:solidFill>
            </a:endParaRPr>
          </a:p>
          <a:p>
            <a:pPr marL="48387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dk1"/>
                </a:solidFill>
              </a:rPr>
              <a:t>Area Linguistica</a:t>
            </a:r>
            <a:endParaRPr sz="28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  <a:latin typeface="+mn-lt"/>
                <a:ea typeface="+mn-ea"/>
                <a:cs typeface="+mn-cs"/>
              </a:rPr>
              <a:t>Progetti area Inclusione</a:t>
            </a:r>
            <a:endParaRPr b="1" dirty="0">
              <a:solidFill>
                <a:srgbClr val="98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2" name="Google Shape;2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8425" y="2656019"/>
            <a:ext cx="5127175" cy="31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0"/>
          <p:cNvGraphicFramePr/>
          <p:nvPr>
            <p:extLst>
              <p:ext uri="{D42A27DB-BD31-4B8C-83A1-F6EECF244321}">
                <p14:modId xmlns:p14="http://schemas.microsoft.com/office/powerpoint/2010/main" val="411840926"/>
              </p:ext>
            </p:extLst>
          </p:nvPr>
        </p:nvGraphicFramePr>
        <p:xfrm>
          <a:off x="786832" y="1375164"/>
          <a:ext cx="10781475" cy="3871625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2923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3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78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63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PROGETTO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STUDENTI ISCRITTI/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FREQUENTANTI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 </a:t>
                      </a:r>
                      <a:r>
                        <a:rPr lang="it-IT" sz="15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DEBATE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PONZIO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16 settembre 2024. Incontri 8. Conclusione 30 maggio 2025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70/70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AUTONOMA</a:t>
                      </a: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-MENTE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CARLESCHI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</a:t>
                      </a:r>
                      <a:r>
                        <a:rPr lang="it-IT" sz="15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settembre 2024. Incontri 30. Conclusione 30 giugno 2025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20/20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BAND </a:t>
                      </a:r>
                      <a:r>
                        <a:rPr lang="it-IT" sz="15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ISTITUTO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CATARINOZZI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06 novembre 2024. </a:t>
                      </a: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Incontri 16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Conclusione 28 maggio 2025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12/12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5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ITALIANO </a:t>
                      </a: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L2</a:t>
                      </a:r>
                      <a:r>
                        <a:rPr lang="it-IT" sz="1500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PER STUDENTI NON ITALOFONI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RAPONI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15 ottobre 2024. Incontri 20.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Conclusione 15 maggio 2025</a:t>
                      </a:r>
                      <a:endParaRPr lang="it-IT"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39/30</a:t>
                      </a:r>
                      <a:endParaRPr dirty="0"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5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CENTRO </a:t>
                      </a:r>
                      <a:r>
                        <a:rPr lang="it-IT" sz="15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SPORTIVO STUDENTESCO</a:t>
                      </a:r>
                      <a:endParaRPr dirty="0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FALBO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20 novembre 2024. Incontri 21. Conclusione 30 maggio 2025</a:t>
                      </a:r>
                      <a:endParaRPr dirty="0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80/80</a:t>
                      </a:r>
                      <a:endParaRPr dirty="0"/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</a:t>
                      </a:r>
                      <a:r>
                        <a:rPr lang="it-IT" sz="15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ACCOGLIENZA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CARLO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ORIOLO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11 settembre 2024. Incontri 5.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Conclusione 06 giugno 2025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900/875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0"/>
          <p:cNvGraphicFramePr/>
          <p:nvPr>
            <p:extLst>
              <p:ext uri="{D42A27DB-BD31-4B8C-83A1-F6EECF244321}">
                <p14:modId xmlns:p14="http://schemas.microsoft.com/office/powerpoint/2010/main" val="2948674138"/>
              </p:ext>
            </p:extLst>
          </p:nvPr>
        </p:nvGraphicFramePr>
        <p:xfrm>
          <a:off x="705262" y="1301350"/>
          <a:ext cx="10781475" cy="2781550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2923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3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894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47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PROGETTO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STUDENTI ISCRITTI/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FREQUENTANTI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PEER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TUTORING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CRISPINO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Inizio 22 ottobre 2024. Incontri 28.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Conclusione 27 maggio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10-15/10-15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PROGETTO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CLASSI APERTE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FALBO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Inizio 07 gennaio 2025. Incontri due ore Conclusione 07 giugno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Tutti gli studenti sede succursale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 </a:t>
                      </a:r>
                      <a:r>
                        <a:rPr lang="it-IT" sz="15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PORTO CON </a:t>
                      </a: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</a:t>
                      </a: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OLIVIERO</a:t>
                      </a: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02 dicembre 2024. Incontri 6.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Conclusione 06 giugno 2025</a:t>
                      </a:r>
                      <a:endParaRPr dirty="0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11/15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STUDENTI ATLETI DI ALTO LIVELLO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CECCA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01 ottobre 2024. Incontri periodici. Conclusione 08 giugno 2025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55/55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ct val="45454"/>
              <a:buFont typeface="Garamond"/>
              <a:buNone/>
            </a:pPr>
            <a:r>
              <a:rPr lang="it-IT" b="1" dirty="0">
                <a:solidFill>
                  <a:srgbClr val="A61C00"/>
                </a:solidFill>
              </a:rPr>
              <a:t>Progetti area Benessere e Apprendimento</a:t>
            </a:r>
            <a:endParaRPr b="1" dirty="0">
              <a:solidFill>
                <a:srgbClr val="A61C00"/>
              </a:solidFill>
            </a:endParaRPr>
          </a:p>
        </p:txBody>
      </p:sp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225" y="2558125"/>
            <a:ext cx="3527001" cy="35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g2e1f2cdf9b6_1_28"/>
          <p:cNvGraphicFramePr/>
          <p:nvPr>
            <p:extLst>
              <p:ext uri="{D42A27DB-BD31-4B8C-83A1-F6EECF244321}">
                <p14:modId xmlns:p14="http://schemas.microsoft.com/office/powerpoint/2010/main" val="1428237705"/>
              </p:ext>
            </p:extLst>
          </p:nvPr>
        </p:nvGraphicFramePr>
        <p:xfrm>
          <a:off x="534885" y="661424"/>
          <a:ext cx="11122230" cy="4986605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3999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3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06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2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PROGETTO</a:t>
                      </a:r>
                      <a:endParaRPr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/>
                        <a:t>TEMPI/DURATA</a:t>
                      </a:r>
                      <a:endParaRPr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STUDENTI ISCRITTI/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FREQUENTANTI</a:t>
                      </a:r>
                      <a:endParaRPr dirty="0"/>
                    </a:p>
                  </a:txBody>
                  <a:tcPr marL="91450" marR="91450" marT="45725" marB="45725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CAMBRIDGE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CHIARALUCE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12 settembre 2024. Incontri due ore a settimana. Conclusione 05 giugno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20/18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5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LABORATORIO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TEATRALE INTEGRATO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POLDIALLAI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28 novembre 2024. Incontri</a:t>
                      </a:r>
                      <a:r>
                        <a:rPr lang="it-IT" sz="15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20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Conclusione 27 maggio 2025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21/21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WEALTH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LORENZINI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18 ottobre 2024. Incontri  circa 40. Conclusione 29 aprile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Circa </a:t>
                      </a: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1300/circa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1300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CITTADINI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PACE CITTADINI DEL MONDO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MATTEINI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01 febbraio 2025. Incontri 16. Conclusione 19 maggio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93/93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9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VICINI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ALLA SCUOLA, VICINI AI RAGAZZI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POLDIALLAI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BIONDI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22 novembre 2024. Incontri 15. Conclusione 15 maggio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40/40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51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SPORTELLI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ASCOLTO GRAFOLOGICO E PSICOLOGICO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POLDIALLAI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21 novembre 2024. Incontri 10. Conclusione 03 aprile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10/10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SCAMBIO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CULTURALE ISTANBUL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RUSSO</a:t>
                      </a:r>
                      <a:endParaRPr lang="it-IT"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MELIDDO</a:t>
                      </a: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</a:t>
                      </a:r>
                      <a:r>
                        <a:rPr lang="it-IT" sz="15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17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novembre 2024. Incontri 61. </a:t>
                      </a: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Conclusione</a:t>
                      </a:r>
                      <a:r>
                        <a:rPr lang="it-IT" sz="15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maggio</a:t>
                      </a:r>
                      <a:r>
                        <a:rPr lang="it-IT" sz="1500" baseline="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28/20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 </a:t>
                      </a: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DIGITALE IN TASCA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LABARILE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01 gennaio 2025. Incontri 200. Conclusione 06 giugno 2025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u="none" strike="noStrike" kern="1200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102/102</a:t>
                      </a:r>
                      <a:endParaRPr sz="1500" b="0" i="0" u="none" strike="noStrike" kern="1200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250220878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>
                <a:solidFill>
                  <a:srgbClr val="A61C00"/>
                </a:solidFill>
              </a:rPr>
              <a:t>Progetti area Orientamento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212" y="2536425"/>
            <a:ext cx="5297075" cy="33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Google Shape;304;p24"/>
          <p:cNvGraphicFramePr/>
          <p:nvPr>
            <p:extLst>
              <p:ext uri="{D42A27DB-BD31-4B8C-83A1-F6EECF244321}">
                <p14:modId xmlns:p14="http://schemas.microsoft.com/office/powerpoint/2010/main" val="3584801620"/>
              </p:ext>
            </p:extLst>
          </p:nvPr>
        </p:nvGraphicFramePr>
        <p:xfrm>
          <a:off x="788504" y="1086679"/>
          <a:ext cx="10634875" cy="3719533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3331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3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36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3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1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/>
                        <a:t>PROGETTO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REFERENTE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STUDENTI ISCRITTI/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FREQUENTANTI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20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ORIENTAMENTO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 ENTRATA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TARANTINO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ottobre 2024. Incontri 4 open day, 2 eurroma2, visite presso scuole. Conclusione 17 gennaio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84/84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8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PAPARESCHI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 LE MAFIE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MARRESE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APUZZO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Inizio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novembre 2024. Incontri 5. Conclusione 23 maggio 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100/100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41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(?) ALBERO IN PIU AL</a:t>
                      </a:r>
                      <a:r>
                        <a:rPr lang="it-IT" sz="1500" b="0" i="0" kern="1200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GIARDINO DEI GIUSTI»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ANGIOLINI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</a:t>
                      </a:r>
                      <a:r>
                        <a:rPr lang="it-IT" sz="1500" baseline="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progetto non è stato avviato</a:t>
                      </a:r>
                      <a:endParaRPr lang="it-IT"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572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EPAS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SCUOLA AMBASCIATRICE DEL PARLAMENTO EUROPEO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CATARINOZZI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Inizio 30 ottobre 2024. Incontri 2. Conclusione 5 giugno 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16/16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>
            <a:spLocks noGrp="1"/>
          </p:cNvSpPr>
          <p:nvPr>
            <p:ph idx="1"/>
          </p:nvPr>
        </p:nvSpPr>
        <p:spPr>
          <a:xfrm>
            <a:off x="1064300" y="2551050"/>
            <a:ext cx="102084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Raccolta e analisi dei progetti didattici da inserire nel PTOF 2024-2025</a:t>
            </a:r>
            <a:endParaRPr sz="2600" dirty="0">
              <a:solidFill>
                <a:schemeClr val="dk1"/>
              </a:solidFill>
            </a:endParaRPr>
          </a:p>
          <a:p>
            <a:pPr lvl="0" algn="l" rtl="0">
              <a:spcBef>
                <a:spcPts val="112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Elaborazione PTOF anno scolastico 2024-2025, triennio 2022-2025</a:t>
            </a:r>
          </a:p>
          <a:p>
            <a:pPr lvl="0" algn="l" rtl="0">
              <a:spcBef>
                <a:spcPts val="112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Considerazione delle priorità del Rapporto di Autovalutazione (</a:t>
            </a:r>
            <a:r>
              <a:rPr lang="it-IT" sz="2600" dirty="0" err="1">
                <a:solidFill>
                  <a:schemeClr val="dk1"/>
                </a:solidFill>
              </a:rPr>
              <a:t>RaV</a:t>
            </a:r>
            <a:r>
              <a:rPr lang="it-IT" sz="2600" dirty="0">
                <a:solidFill>
                  <a:schemeClr val="dk1"/>
                </a:solidFill>
              </a:rPr>
              <a:t>) e degli obiettivi di processo</a:t>
            </a:r>
          </a:p>
          <a:p>
            <a:pPr lvl="0" algn="l" rtl="0">
              <a:spcBef>
                <a:spcPts val="112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Analisi del Piano di Miglioramento (</a:t>
            </a:r>
            <a:r>
              <a:rPr lang="it-IT" sz="2600" dirty="0" err="1">
                <a:solidFill>
                  <a:schemeClr val="dk1"/>
                </a:solidFill>
              </a:rPr>
              <a:t>PdM</a:t>
            </a:r>
            <a:r>
              <a:rPr lang="it-IT" sz="2600" dirty="0">
                <a:solidFill>
                  <a:schemeClr val="dk1"/>
                </a:solidFill>
              </a:rPr>
              <a:t>)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</a:rPr>
              <a:t>Attività svolte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Funzione Strumentale Area 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>
                <a:solidFill>
                  <a:srgbClr val="A61C00"/>
                </a:solidFill>
              </a:rPr>
              <a:t>Progetti area Scientifica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310" name="Google Shape;31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600" y="2522800"/>
            <a:ext cx="4713526" cy="35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26"/>
          <p:cNvGraphicFramePr/>
          <p:nvPr>
            <p:extLst>
              <p:ext uri="{D42A27DB-BD31-4B8C-83A1-F6EECF244321}">
                <p14:modId xmlns:p14="http://schemas.microsoft.com/office/powerpoint/2010/main" val="1898812083"/>
              </p:ext>
            </p:extLst>
          </p:nvPr>
        </p:nvGraphicFramePr>
        <p:xfrm>
          <a:off x="732751" y="857758"/>
          <a:ext cx="10793900" cy="4618132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2839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1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00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3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9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PROGETTO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STUDENTI ISCRITTI/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FREQUENTANTI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CAMPIONATI DELLE SCIENZE NATURALI</a:t>
                      </a: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APUZZO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09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gennaio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2025.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Incontri 8.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Conclusione</a:t>
                      </a:r>
                      <a:r>
                        <a:rPr lang="it-IT" sz="1500" b="0" i="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26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marzo 2025</a:t>
                      </a:r>
                      <a:endParaRPr lang="it-IT"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10/4</a:t>
                      </a:r>
                      <a:endParaRPr lang="it-IT"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8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MERAVIGLIOSO MONDO DELL’ACQUA</a:t>
                      </a:r>
                      <a:endParaRPr lang="it-IT"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MANICO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 progetto non è stato avviato</a:t>
                      </a: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1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INFORMATICA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LABARILE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15 ottobre 2024. Incontri 22. Conclusione 28 febbraio 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22/18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Times New Roman"/>
                        </a:rPr>
                        <a:t>INFARTO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  <a:sym typeface="Times New Roman"/>
                        </a:rPr>
                        <a:t>QUOTIDIANO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PATTI</a:t>
                      </a:r>
                      <a:endParaRPr sz="1500" b="0" i="0" kern="120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09 dicembre 2024. Incontri 2. Conclusione 07 giugno 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40/20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DELLE NEUROSCIENZE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APUZZO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16 dicembre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2024.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Incontri 3. Conclusione 22 gennaio 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8/8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2065604970"/>
                  </a:ext>
                </a:extLst>
              </a:tr>
              <a:tr h="6467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STUDIAMO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COSA SONO LO SPAZIO E IL TEMPO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CANNATA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04 novembre 2024. Incontri 10. Conclusione 30 maggio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</a:t>
                      </a:r>
                      <a:endParaRPr lang="it-IT"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22/21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342932287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800"/>
              <a:buFont typeface="Garamond"/>
              <a:buNone/>
            </a:pPr>
            <a:r>
              <a:rPr lang="it-IT" b="1">
                <a:solidFill>
                  <a:srgbClr val="A61C00"/>
                </a:solidFill>
              </a:rPr>
              <a:t>Progetti area Linguistica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326" name="Google Shape;3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601" y="2585350"/>
            <a:ext cx="6245674" cy="33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1" name="Google Shape;331;p28"/>
          <p:cNvGraphicFramePr/>
          <p:nvPr>
            <p:extLst>
              <p:ext uri="{D42A27DB-BD31-4B8C-83A1-F6EECF244321}">
                <p14:modId xmlns:p14="http://schemas.microsoft.com/office/powerpoint/2010/main" val="244743472"/>
              </p:ext>
            </p:extLst>
          </p:nvPr>
        </p:nvGraphicFramePr>
        <p:xfrm>
          <a:off x="560439" y="581210"/>
          <a:ext cx="11287431" cy="5567342"/>
        </p:xfrm>
        <a:graphic>
          <a:graphicData uri="http://schemas.openxmlformats.org/drawingml/2006/table">
            <a:tbl>
              <a:tblPr firstRow="1" bandRow="1">
                <a:noFill/>
                <a:tableStyleId>{CE80A485-A666-44C3-B61A-B7C6A2FEB917}</a:tableStyleId>
              </a:tblPr>
              <a:tblGrid>
                <a:gridCol w="4120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49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62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5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8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PROGETTO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REFERENTE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TEMPI/DURATA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STUDENTI ISCRITTI/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dirty="0"/>
                        <a:t>FREQUENTANTI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1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</a:t>
                      </a: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 </a:t>
                      </a: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DELF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TARANTINO</a:t>
                      </a:r>
                      <a:endParaRPr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20 gennaio 2025. Incontri 13. Conclusione 28 aprile 2025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9/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dirty="0"/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04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CAMPIONATI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ITALIANO (EX </a:t>
                      </a: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DI ITALIANO)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PONZIO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13 gennaio </a:t>
                      </a: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2025.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Incontri 2. Conclusione 27 febbraio 2025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20/20</a:t>
                      </a:r>
                      <a:endParaRPr dirty="0"/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04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CERTIFICAZIONI </a:t>
                      </a: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LINGUISTICHE CAMBRIDGE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FAVARA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18 novembre 2024. Incontri diversi. Conclusione 22 maggio 2025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97/96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solidFill>
                      <a:srgbClr val="D8D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02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ERASMUS</a:t>
                      </a: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KA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MINGHETTI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</a:t>
                      </a:r>
                      <a:r>
                        <a:rPr lang="it-IT" sz="1500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01 </a:t>
                      </a: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giugno 2024. Incontri 10. Conclusione 31 agosto 2025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22/22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113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CERTIFICAZIONI </a:t>
                      </a: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DELE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COVACCIOLI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09 gennaio 2025. Incontri 13. Conclusione 12 maggio 2025</a:t>
                      </a:r>
                      <a:endParaRPr dirty="0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23/23</a:t>
                      </a:r>
                      <a:endParaRPr sz="15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1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PROFESSIONE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REPORTER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CRISPINO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BIONDI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Inizio</a:t>
                      </a:r>
                      <a:r>
                        <a:rPr lang="it-IT" sz="1500" b="0" i="0" kern="1200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01 </a:t>
                      </a:r>
                      <a:r>
                        <a:rPr lang="it-IT" sz="1500" b="0" i="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ottobre </a:t>
                      </a:r>
                      <a:r>
                        <a:rPr lang="it-IT" sz="1500" b="0" i="0" kern="1200" baseline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2024. Incontri 15. Conclusione 31 maggio 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20/20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4281382652"/>
                  </a:ext>
                </a:extLst>
              </a:tr>
              <a:tr h="64149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 FESTA DELLA LINGUA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TARANTINO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Inizio 10 febbraio 2025.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Incontri diversi.</a:t>
                      </a:r>
                      <a:r>
                        <a:rPr lang="it-IT" sz="1500" b="0" i="0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Conclusione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maggio 2025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197/197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1137840271"/>
                  </a:ext>
                </a:extLst>
              </a:tr>
              <a:tr h="57806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 </a:t>
                      </a: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BIBLIOTECA 4.0 PER L'ALTERNANZA SCUOLA LAVORO</a:t>
                      </a:r>
                      <a:endParaRPr lang="it-IT"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CRISPINO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Inizio 01 ottobre 2025. Incontri 30. Conclusione 04 giugno 2025</a:t>
                      </a:r>
                      <a:endParaRPr lang="it-IT"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 b="0" i="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90/70</a:t>
                      </a:r>
                      <a:endParaRPr sz="1500" b="0" i="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="" xmlns:a16="http://schemas.microsoft.com/office/drawing/2014/main" val="21891532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idx="1"/>
          </p:nvPr>
        </p:nvSpPr>
        <p:spPr>
          <a:xfrm>
            <a:off x="1047750" y="2521226"/>
            <a:ext cx="10178100" cy="23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4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sz="2400" dirty="0"/>
              <a:t>Tutti i progetti presentati sono stati avviati e conclusi, tranne due</a:t>
            </a:r>
            <a:endParaRPr dirty="0"/>
          </a:p>
          <a:p>
            <a:pPr lvl="0" algn="l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/>
              <a:t>I progetti hanno ottenuto un buon feedback da parte dei referenti</a:t>
            </a:r>
          </a:p>
          <a:p>
            <a:pPr lvl="0" algn="l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/>
              <a:t>I progetti hanno ottenuto un buon feedback da parte degli studenti</a:t>
            </a:r>
            <a:endParaRPr dirty="0"/>
          </a:p>
          <a:p>
            <a:pPr lvl="0" algn="l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/>
              <a:t>Si ricorda al Collegio che nel PTOF, nel </a:t>
            </a:r>
            <a:r>
              <a:rPr lang="it-IT" dirty="0" err="1"/>
              <a:t>PdM</a:t>
            </a:r>
            <a:r>
              <a:rPr lang="it-IT" dirty="0"/>
              <a:t> si è stabilito come obiettivo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7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336" name="Google Shape;336;p29"/>
          <p:cNvSpPr txBox="1">
            <a:spLocks noGrp="1"/>
          </p:cNvSpPr>
          <p:nvPr>
            <p:ph type="title"/>
          </p:nvPr>
        </p:nvSpPr>
        <p:spPr>
          <a:xfrm>
            <a:off x="1295400" y="807375"/>
            <a:ext cx="9601200" cy="74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0909"/>
              <a:buFont typeface="Garamond"/>
              <a:buNone/>
            </a:pPr>
            <a:r>
              <a:rPr lang="it-IT" b="1" dirty="0">
                <a:solidFill>
                  <a:srgbClr val="A61C00"/>
                </a:solidFill>
              </a:rPr>
              <a:t>Conclusioni</a:t>
            </a:r>
            <a:endParaRPr b="1" dirty="0">
              <a:solidFill>
                <a:srgbClr val="A61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"/>
          <p:cNvSpPr txBox="1">
            <a:spLocks noGrp="1"/>
          </p:cNvSpPr>
          <p:nvPr>
            <p:ph idx="1"/>
          </p:nvPr>
        </p:nvSpPr>
        <p:spPr>
          <a:xfrm>
            <a:off x="689113" y="1840329"/>
            <a:ext cx="10800600" cy="399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42"/>
              </a:spcBef>
              <a:spcAft>
                <a:spcPts val="0"/>
              </a:spcAft>
              <a:buSzPts val="2990"/>
              <a:buNone/>
            </a:pPr>
            <a:r>
              <a:rPr lang="it-IT" sz="2600" b="1" dirty="0"/>
              <a:t>Percorso n° 1: Per il successo formativo</a:t>
            </a:r>
            <a:endParaRPr dirty="0"/>
          </a:p>
          <a:p>
            <a:pPr lvl="0" algn="l" rtl="0">
              <a:spcBef>
                <a:spcPts val="1042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/>
              <a:t>Progettazione condivisa della didattica disciplinare per competenze e attività di formazione per l’acquisizione di metodologie inclusive, innovative e digitali</a:t>
            </a:r>
            <a:endParaRPr dirty="0"/>
          </a:p>
          <a:p>
            <a:pPr lvl="0" algn="l" rtl="0">
              <a:spcBef>
                <a:spcPts val="1042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/>
              <a:t>Attività di sostegno allo studio: esercitazioni prove INVALSI, corsi per l'acquisizione di un metodo di studio efficace e sportelli didattici</a:t>
            </a:r>
            <a:endParaRPr dirty="0"/>
          </a:p>
          <a:p>
            <a:pPr lvl="0" algn="l" rtl="0">
              <a:spcBef>
                <a:spcPts val="1042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/>
              <a:t>Attuazione di progetti di consolidamento/potenziamento delle competenze chiave</a:t>
            </a:r>
            <a:endParaRPr dirty="0"/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/>
          </p:nvPr>
        </p:nvSpPr>
        <p:spPr>
          <a:xfrm>
            <a:off x="1295400" y="807400"/>
            <a:ext cx="9601200" cy="78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None/>
            </a:pPr>
            <a:r>
              <a:rPr lang="it-IT" b="1" dirty="0">
                <a:solidFill>
                  <a:srgbClr val="A61C00"/>
                </a:solidFill>
              </a:rPr>
              <a:t>Conclusioni</a:t>
            </a:r>
            <a:endParaRPr b="1" dirty="0">
              <a:solidFill>
                <a:srgbClr val="A61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e1f2cdf9b6_1_36"/>
          <p:cNvSpPr txBox="1">
            <a:spLocks noGrp="1"/>
          </p:cNvSpPr>
          <p:nvPr>
            <p:ph idx="1"/>
          </p:nvPr>
        </p:nvSpPr>
        <p:spPr>
          <a:xfrm>
            <a:off x="689125" y="1931255"/>
            <a:ext cx="10800600" cy="266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35"/>
              <a:buNone/>
            </a:pPr>
            <a:r>
              <a:rPr lang="it-IT" sz="2600" b="1" dirty="0"/>
              <a:t>Percorso n° 2: Per una cittadinanza attiva</a:t>
            </a:r>
            <a:endParaRPr dirty="0"/>
          </a:p>
          <a:p>
            <a:pPr lvl="0" algn="l" rtl="0">
              <a:spcBef>
                <a:spcPts val="442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/>
              <a:t>Attuazione dei progetti di potenziamento delle competenze di cittadinanza attiva</a:t>
            </a:r>
            <a:endParaRPr dirty="0"/>
          </a:p>
          <a:p>
            <a:pPr lvl="0" algn="l" rtl="0">
              <a:spcBef>
                <a:spcPts val="1042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/>
              <a:t>Educazione alla cittadinanza digitale</a:t>
            </a:r>
            <a:endParaRPr dirty="0"/>
          </a:p>
          <a:p>
            <a:pPr lvl="0" algn="l" rtl="0">
              <a:spcBef>
                <a:spcPts val="1042"/>
              </a:spcBef>
              <a:spcAft>
                <a:spcPts val="60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/>
              <a:t>Competenze sociali e relazionali</a:t>
            </a:r>
            <a:endParaRPr dirty="0"/>
          </a:p>
        </p:txBody>
      </p:sp>
      <p:sp>
        <p:nvSpPr>
          <p:cNvPr id="348" name="Google Shape;348;g2e1f2cdf9b6_1_36"/>
          <p:cNvSpPr txBox="1">
            <a:spLocks noGrp="1"/>
          </p:cNvSpPr>
          <p:nvPr>
            <p:ph type="title"/>
          </p:nvPr>
        </p:nvSpPr>
        <p:spPr>
          <a:xfrm>
            <a:off x="1295400" y="807400"/>
            <a:ext cx="96012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262626"/>
              </a:buClr>
              <a:buSzPts val="1800"/>
            </a:pPr>
            <a:r>
              <a:rPr lang="it-IT" b="1" dirty="0">
                <a:solidFill>
                  <a:srgbClr val="A61C00"/>
                </a:solidFill>
              </a:rPr>
              <a:t>Conclusioni</a:t>
            </a:r>
            <a:endParaRPr b="1" dirty="0">
              <a:solidFill>
                <a:srgbClr val="A61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rgbClr val="980000"/>
              </a:buClr>
              <a:buSzPct val="100000"/>
            </a:pPr>
            <a:r>
              <a:rPr lang="it-IT" dirty="0"/>
              <a:t>Grazie per l’attenzione</a:t>
            </a:r>
            <a:endParaRPr dirty="0"/>
          </a:p>
        </p:txBody>
      </p:sp>
      <p:grpSp>
        <p:nvGrpSpPr>
          <p:cNvPr id="174" name="Google Shape;174;p4"/>
          <p:cNvGrpSpPr/>
          <p:nvPr/>
        </p:nvGrpSpPr>
        <p:grpSpPr>
          <a:xfrm>
            <a:off x="1295400" y="1969321"/>
            <a:ext cx="9601200" cy="4175842"/>
            <a:chOff x="0" y="0"/>
            <a:chExt cx="9601200" cy="3828350"/>
          </a:xfrm>
        </p:grpSpPr>
        <p:sp>
          <p:nvSpPr>
            <p:cNvPr id="175" name="Google Shape;175;p4"/>
            <p:cNvSpPr/>
            <p:nvPr/>
          </p:nvSpPr>
          <p:spPr>
            <a:xfrm>
              <a:off x="0" y="0"/>
              <a:ext cx="9601200" cy="822777"/>
            </a:xfrm>
            <a:prstGeom prst="roundRect">
              <a:avLst>
                <a:gd name="adj" fmla="val 16667"/>
              </a:avLst>
            </a:prstGeom>
            <a:solidFill>
              <a:srgbClr val="FFC000">
                <a:alpha val="20000"/>
              </a:srgbClr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40165" y="40165"/>
              <a:ext cx="9520870" cy="742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aramond"/>
                <a:buNone/>
              </a:pPr>
              <a:r>
                <a:rPr lang="it-IT" sz="35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Il lavoro è stato svolto dalla Commissione </a:t>
              </a:r>
              <a:r>
                <a:rPr lang="it-IT" sz="3500" b="0" i="0" u="none" strike="noStrike" cap="none" dirty="0" err="1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Ptof</a:t>
              </a:r>
              <a:endParaRPr sz="35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0" y="823170"/>
              <a:ext cx="9601200" cy="2563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0" y="823158"/>
              <a:ext cx="9601200" cy="3005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825" tIns="13950" rIns="78225" bIns="13950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aramond"/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Carla DE MAGGI</a:t>
              </a:r>
              <a:endParaRPr lang="it-IT" sz="3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Valentina RAZZI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Antonella OLIVIERO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Garamond"/>
                <a:buChar char="•"/>
              </a:pPr>
              <a:r>
                <a:rPr lang="it-IT" sz="3800" dirty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Prof. Francesco DI FILIPPO</a:t>
              </a:r>
              <a:endParaRPr sz="3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>
            <a:spLocks noGrp="1"/>
          </p:cNvSpPr>
          <p:nvPr>
            <p:ph idx="1"/>
          </p:nvPr>
        </p:nvSpPr>
        <p:spPr>
          <a:xfrm>
            <a:off x="913149" y="2490105"/>
            <a:ext cx="10351199" cy="311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spcBef>
                <a:spcPts val="112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Collaborazione al controllo della compatibilità finanziaria dei progetti e delle attività del PTOF</a:t>
            </a:r>
          </a:p>
          <a:p>
            <a:pPr lvl="0" algn="l" rtl="0">
              <a:spcBef>
                <a:spcPts val="112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Analisi, validazione e </a:t>
            </a:r>
            <a:r>
              <a:rPr lang="it-IT" sz="2600" dirty="0" smtClean="0">
                <a:solidFill>
                  <a:schemeClr val="dk1"/>
                </a:solidFill>
              </a:rPr>
              <a:t>standardizzazione dei </a:t>
            </a:r>
            <a:r>
              <a:rPr lang="it-IT" sz="2600" dirty="0">
                <a:solidFill>
                  <a:schemeClr val="dk1"/>
                </a:solidFill>
              </a:rPr>
              <a:t>singoli progetti</a:t>
            </a:r>
            <a:endParaRPr sz="2600" dirty="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Raccolta dati ed elaborazione report monitoraggio intermedio e finale dei progetti</a:t>
            </a:r>
            <a:endParaRPr sz="2600" dirty="0">
              <a:solidFill>
                <a:schemeClr val="dk1"/>
              </a:solidFill>
            </a:endParaRPr>
          </a:p>
          <a:p>
            <a:pPr lvl="0" algn="l" rtl="0">
              <a:spcBef>
                <a:spcPts val="1120"/>
              </a:spcBef>
              <a:spcAft>
                <a:spcPts val="0"/>
              </a:spcAft>
              <a:buSzPts val="2990"/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dk1"/>
                </a:solidFill>
              </a:rPr>
              <a:t>Aggiornamento Scuola in Chiaro piattaforma futura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Garamond"/>
              <a:buNone/>
            </a:pPr>
            <a:r>
              <a:rPr lang="it-IT" b="1" dirty="0">
                <a:solidFill>
                  <a:srgbClr val="980000"/>
                </a:solidFill>
              </a:rPr>
              <a:t>Attività svolte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Funzione Strumentale Area 1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5;p7"/>
          <p:cNvSpPr txBox="1">
            <a:spLocks noGrp="1"/>
          </p:cNvSpPr>
          <p:nvPr>
            <p:ph idx="1"/>
          </p:nvPr>
        </p:nvSpPr>
        <p:spPr>
          <a:xfrm>
            <a:off x="976859" y="671818"/>
            <a:ext cx="10238282" cy="5087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it-IT" sz="5200" b="1" dirty="0">
                <a:solidFill>
                  <a:srgbClr val="980000"/>
                </a:solidFill>
                <a:latin typeface="+mj-lt"/>
                <a:ea typeface="+mj-ea"/>
                <a:cs typeface="+mj-cs"/>
                <a:sym typeface="Garamond"/>
              </a:rPr>
              <a:t>Attività svolte Settembre</a:t>
            </a:r>
            <a:endParaRPr sz="5200" b="1" dirty="0">
              <a:solidFill>
                <a:srgbClr val="980000"/>
              </a:solidFill>
              <a:latin typeface="+mj-lt"/>
              <a:ea typeface="+mj-ea"/>
              <a:cs typeface="+mj-cs"/>
            </a:endParaRPr>
          </a:p>
          <a:p>
            <a:pPr marL="0" lvl="0" indent="0" algn="ctr" rtl="0">
              <a:spcBef>
                <a:spcPts val="1173"/>
              </a:spcBef>
              <a:spcAft>
                <a:spcPts val="0"/>
              </a:spcAft>
              <a:buSzPct val="115000"/>
              <a:buNone/>
            </a:pPr>
            <a:r>
              <a:rPr lang="it-IT" sz="4200" dirty="0">
                <a:solidFill>
                  <a:schemeClr val="dk1"/>
                </a:solidFill>
              </a:rPr>
              <a:t>Progetti di ampliamento dell’offerta formativa da inserire nel PTOF</a:t>
            </a:r>
            <a:endParaRPr sz="42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endParaRPr sz="2100" dirty="0"/>
          </a:p>
          <a:p>
            <a:pPr lvl="0" algn="just" rtl="0">
              <a:spcBef>
                <a:spcPts val="1081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dk1"/>
                </a:solidFill>
              </a:rPr>
              <a:t>Raccolta delle schede dei progetti proposti dai docenti e contributo alla valutazione delle attività più significative con riferimento alle esigenze </a:t>
            </a:r>
            <a:r>
              <a:rPr lang="it-IT" sz="3100" dirty="0" err="1" smtClean="0">
                <a:solidFill>
                  <a:schemeClr val="dk1"/>
                </a:solidFill>
              </a:rPr>
              <a:t>degl</a:t>
            </a:r>
            <a:r>
              <a:rPr lang="it-IT" sz="3100" dirty="0" smtClean="0">
                <a:solidFill>
                  <a:schemeClr val="dk1"/>
                </a:solidFill>
              </a:rPr>
              <a:t> studenti</a:t>
            </a:r>
            <a:endParaRPr sz="3100" dirty="0">
              <a:solidFill>
                <a:schemeClr val="dk1"/>
              </a:solidFill>
            </a:endParaRPr>
          </a:p>
          <a:p>
            <a:pPr lvl="0" algn="just" rtl="0">
              <a:spcBef>
                <a:spcPts val="1081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dk1"/>
                </a:solidFill>
              </a:rPr>
              <a:t>Analisi e standardizzazione dei singoli progetti</a:t>
            </a:r>
            <a:endParaRPr sz="3100" dirty="0">
              <a:solidFill>
                <a:schemeClr val="dk1"/>
              </a:solidFill>
            </a:endParaRPr>
          </a:p>
          <a:p>
            <a:pPr lvl="0" algn="just" rtl="0">
              <a:spcBef>
                <a:spcPts val="1081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dk1"/>
                </a:solidFill>
              </a:rPr>
              <a:t>Riorganizzazione dei progetti e delle attività integrative</a:t>
            </a:r>
            <a:endParaRPr sz="3100" dirty="0">
              <a:solidFill>
                <a:schemeClr val="dk1"/>
              </a:solidFill>
            </a:endParaRPr>
          </a:p>
          <a:p>
            <a:pPr lvl="0" algn="just" rtl="0">
              <a:spcBef>
                <a:spcPts val="1081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dk1"/>
                </a:solidFill>
              </a:rPr>
              <a:t>Elaborazione del report sui progetti didattici (inviato a DS e DSGA)</a:t>
            </a:r>
            <a:endParaRPr sz="3100" dirty="0">
              <a:solidFill>
                <a:schemeClr val="dk1"/>
              </a:solidFill>
            </a:endParaRPr>
          </a:p>
          <a:p>
            <a:pPr lvl="0" algn="just" rtl="0">
              <a:spcBef>
                <a:spcPts val="1081"/>
              </a:spcBef>
              <a:spcAft>
                <a:spcPts val="0"/>
              </a:spcAft>
              <a:buSzPct val="115000"/>
              <a:buFont typeface="Arial" panose="020B0604020202020204" pitchFamily="34" charset="0"/>
              <a:buChar char="•"/>
            </a:pPr>
            <a:r>
              <a:rPr lang="it-IT" sz="3100" dirty="0">
                <a:solidFill>
                  <a:schemeClr val="dk1"/>
                </a:solidFill>
              </a:rPr>
              <a:t>Elaborazione del report sulla rendicontazione finanziaria (inviato a DS e DSGA)</a:t>
            </a:r>
            <a:endParaRPr sz="31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988"/>
              </a:spcBef>
              <a:spcAft>
                <a:spcPts val="0"/>
              </a:spcAft>
              <a:buSzPct val="115000"/>
              <a:buNone/>
            </a:pP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2220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idx="1"/>
          </p:nvPr>
        </p:nvSpPr>
        <p:spPr>
          <a:xfrm>
            <a:off x="976859" y="602992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 dirty="0">
                <a:solidFill>
                  <a:srgbClr val="980000"/>
                </a:solidFill>
                <a:latin typeface="+mj-lt"/>
                <a:ea typeface="+mj-ea"/>
                <a:cs typeface="+mj-cs"/>
                <a:sym typeface="Garamond"/>
              </a:rPr>
              <a:t>Attività svolte Ottobre</a:t>
            </a:r>
            <a:endParaRPr sz="4000" b="1" dirty="0">
              <a:solidFill>
                <a:srgbClr val="980000"/>
              </a:solidFill>
              <a:latin typeface="+mj-lt"/>
              <a:ea typeface="+mj-ea"/>
              <a:cs typeface="+mj-cs"/>
            </a:endParaRPr>
          </a:p>
          <a:p>
            <a:pPr marL="0" lvl="0" indent="0" algn="ctr" rtl="0"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it-IT" sz="3600" dirty="0">
                <a:solidFill>
                  <a:schemeClr val="dk1"/>
                </a:solidFill>
              </a:rPr>
              <a:t>Aggiornamento PTOF 2024-2025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80"/>
              </a:spcBef>
              <a:spcAft>
                <a:spcPts val="0"/>
              </a:spcAft>
              <a:buNone/>
            </a:pPr>
            <a:endParaRPr dirty="0"/>
          </a:p>
          <a:p>
            <a:pPr algn="just">
              <a:spcBef>
                <a:spcPts val="1080"/>
              </a:spcBef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Aggiornamento PTOF anno scolastico 2024-2025, triennio 2022-2025</a:t>
            </a:r>
          </a:p>
          <a:p>
            <a:pPr algn="just">
              <a:spcBef>
                <a:spcPts val="1080"/>
              </a:spcBef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Considerazione delle priorità del Rapporto di Autovalutazione (</a:t>
            </a:r>
            <a:r>
              <a:rPr lang="it-IT" dirty="0" err="1">
                <a:solidFill>
                  <a:schemeClr val="dk1"/>
                </a:solidFill>
              </a:rPr>
              <a:t>RaV</a:t>
            </a:r>
            <a:r>
              <a:rPr lang="it-IT" dirty="0">
                <a:solidFill>
                  <a:schemeClr val="dk1"/>
                </a:solidFill>
              </a:rPr>
              <a:t>) e degli obiettivi di processo</a:t>
            </a:r>
          </a:p>
          <a:p>
            <a:pPr algn="just">
              <a:spcBef>
                <a:spcPts val="1080"/>
              </a:spcBef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Analisi del Piano di Miglioramento (</a:t>
            </a:r>
            <a:r>
              <a:rPr lang="it-IT" dirty="0" err="1">
                <a:solidFill>
                  <a:schemeClr val="dk1"/>
                </a:solidFill>
              </a:rPr>
              <a:t>PdM</a:t>
            </a:r>
            <a:r>
              <a:rPr lang="it-IT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>
            <a:spLocks noGrp="1"/>
          </p:cNvSpPr>
          <p:nvPr>
            <p:ph idx="1"/>
          </p:nvPr>
        </p:nvSpPr>
        <p:spPr>
          <a:xfrm>
            <a:off x="976859" y="593159"/>
            <a:ext cx="10238282" cy="518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 dirty="0">
                <a:solidFill>
                  <a:srgbClr val="980000"/>
                </a:solidFill>
                <a:latin typeface="+mj-lt"/>
                <a:ea typeface="+mj-ea"/>
                <a:cs typeface="+mj-cs"/>
                <a:sym typeface="Garamond"/>
              </a:rPr>
              <a:t>Attività svolte Novembre</a:t>
            </a:r>
            <a:endParaRPr sz="4000" b="1" dirty="0">
              <a:solidFill>
                <a:srgbClr val="980000"/>
              </a:solidFill>
              <a:latin typeface="+mj-lt"/>
              <a:ea typeface="+mj-ea"/>
              <a:cs typeface="+mj-cs"/>
            </a:endParaRPr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600" dirty="0">
                <a:solidFill>
                  <a:schemeClr val="dk1"/>
                </a:solidFill>
              </a:rPr>
              <a:t>Realizzazione PTOF 2024-2025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 dirty="0"/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Pubblicazione del PTOF 2024-2025, triennio 2022-2025</a:t>
            </a:r>
            <a:endParaRPr dirty="0">
              <a:solidFill>
                <a:schemeClr val="dk1"/>
              </a:solidFill>
            </a:endParaRPr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Aggiornamento Scuola in Chiaro piattaforma futura</a:t>
            </a:r>
            <a:endParaRPr dirty="0">
              <a:solidFill>
                <a:schemeClr val="dk1"/>
              </a:solidFill>
            </a:endParaRPr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Analisi </a:t>
            </a:r>
            <a:r>
              <a:rPr lang="it-IT" dirty="0" err="1">
                <a:solidFill>
                  <a:schemeClr val="dk1"/>
                </a:solidFill>
              </a:rPr>
              <a:t>PdM</a:t>
            </a:r>
            <a:r>
              <a:rPr lang="it-IT" dirty="0">
                <a:solidFill>
                  <a:schemeClr val="dk1"/>
                </a:solidFill>
              </a:rPr>
              <a:t> per realizzazione nel triennio, con progetti e attività di formazione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>
            <a:spLocks noGrp="1"/>
          </p:cNvSpPr>
          <p:nvPr>
            <p:ph idx="1"/>
          </p:nvPr>
        </p:nvSpPr>
        <p:spPr>
          <a:xfrm>
            <a:off x="976859" y="573495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600"/>
              <a:buNone/>
            </a:pPr>
            <a:r>
              <a:rPr lang="it-IT" sz="4000" b="1" dirty="0">
                <a:solidFill>
                  <a:srgbClr val="980000"/>
                </a:solidFill>
                <a:latin typeface="+mj-lt"/>
                <a:ea typeface="+mj-ea"/>
                <a:cs typeface="+mj-cs"/>
                <a:sym typeface="Garamond"/>
              </a:rPr>
              <a:t>Attività svolte Dicembre e Gennaio</a:t>
            </a:r>
            <a:endParaRPr sz="4000" b="1" dirty="0">
              <a:solidFill>
                <a:srgbClr val="980000"/>
              </a:solidFill>
              <a:latin typeface="+mj-lt"/>
              <a:ea typeface="+mj-ea"/>
              <a:cs typeface="+mj-cs"/>
            </a:endParaRPr>
          </a:p>
          <a:p>
            <a:pPr marL="0" lvl="0" indent="0" algn="ctr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600" dirty="0">
                <a:solidFill>
                  <a:schemeClr val="dk1"/>
                </a:solidFill>
              </a:rPr>
              <a:t>Monitoraggio intermedio dei progetti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 dirty="0"/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Link inviato per raccolta dei questionari sul monitoraggio intermedio dei progetti inseriti nel PTOF</a:t>
            </a:r>
            <a:endParaRPr dirty="0">
              <a:solidFill>
                <a:schemeClr val="dk1"/>
              </a:solidFill>
            </a:endParaRPr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Analisi dei dati e realizzazione report sul monitoraggio intermedio dei progetti</a:t>
            </a:r>
            <a:endParaRPr dirty="0">
              <a:solidFill>
                <a:schemeClr val="dk1"/>
              </a:solidFill>
            </a:endParaRPr>
          </a:p>
          <a:p>
            <a:pPr lvl="0" algn="just" rtl="0">
              <a:spcBef>
                <a:spcPts val="1080"/>
              </a:spcBef>
              <a:spcAft>
                <a:spcPts val="0"/>
              </a:spcAft>
              <a:buSzPts val="2760"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dk1"/>
                </a:solidFill>
              </a:rPr>
              <a:t>Compatibilità tra gli obiettivi dei progetti e il </a:t>
            </a:r>
            <a:r>
              <a:rPr lang="it-IT" dirty="0" err="1">
                <a:solidFill>
                  <a:schemeClr val="dk1"/>
                </a:solidFill>
              </a:rPr>
              <a:t>PdM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371</TotalTime>
  <Words>1443</Words>
  <Application>Microsoft Office PowerPoint</Application>
  <PresentationFormat>Personalizzato</PresentationFormat>
  <Paragraphs>313</Paragraphs>
  <Slides>47</Slides>
  <Notes>34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4" baseType="lpstr">
      <vt:lpstr>Arial</vt:lpstr>
      <vt:lpstr>Garamond</vt:lpstr>
      <vt:lpstr>Times New Roman</vt:lpstr>
      <vt:lpstr>Calibri</vt:lpstr>
      <vt:lpstr>Candara</vt:lpstr>
      <vt:lpstr>Symbol</vt:lpstr>
      <vt:lpstr>Onde</vt:lpstr>
      <vt:lpstr>RELAZIONE Funzione Strumentale Area 1 Ptof-Rav-Pdm</vt:lpstr>
      <vt:lpstr>Attività previste Funzione strumentale Area 1</vt:lpstr>
      <vt:lpstr>Attività previste Funzione strumentale Area 1</vt:lpstr>
      <vt:lpstr>Attività svolte Funzione Strumentale Area 1</vt:lpstr>
      <vt:lpstr>Attività svolte Funzione Strumentale Area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avviati e non avviati</vt:lpstr>
      <vt:lpstr>Progetti e obiettivi</vt:lpstr>
      <vt:lpstr>Progetti e percezione gradimento studenti</vt:lpstr>
      <vt:lpstr>Progetti e comportamento degli studenti</vt:lpstr>
      <vt:lpstr>Progetti giudizio studenti</vt:lpstr>
      <vt:lpstr>Metodologia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Questionario gradimento studenti</vt:lpstr>
      <vt:lpstr>Presentazione standard di PowerPoint</vt:lpstr>
      <vt:lpstr>Progetti area Inclusione</vt:lpstr>
      <vt:lpstr>Presentazione standard di PowerPoint</vt:lpstr>
      <vt:lpstr>Presentazione standard di PowerPoint</vt:lpstr>
      <vt:lpstr>Progetti area Benessere e Apprendimento</vt:lpstr>
      <vt:lpstr>Presentazione standard di PowerPoint</vt:lpstr>
      <vt:lpstr>Progetti area Orientamento</vt:lpstr>
      <vt:lpstr>Presentazione standard di PowerPoint</vt:lpstr>
      <vt:lpstr>Progetti area Scientifica</vt:lpstr>
      <vt:lpstr>Presentazione standard di PowerPoint</vt:lpstr>
      <vt:lpstr>Progetti area Linguistica</vt:lpstr>
      <vt:lpstr>Presentazione standard di PowerPoint</vt:lpstr>
      <vt:lpstr>Conclusioni</vt:lpstr>
      <vt:lpstr>Conclusioni</vt:lpstr>
      <vt:lpstr>Conclusioni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Funzione Strumentale Area 1</dc:title>
  <dc:creator>docente</dc:creator>
  <cp:lastModifiedBy>Utente</cp:lastModifiedBy>
  <cp:revision>132</cp:revision>
  <dcterms:created xsi:type="dcterms:W3CDTF">2022-01-18T10:06:58Z</dcterms:created>
  <dcterms:modified xsi:type="dcterms:W3CDTF">2025-06-06T08:14:30Z</dcterms:modified>
</cp:coreProperties>
</file>