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5" r:id="rId6"/>
    <p:sldId id="263" r:id="rId7"/>
    <p:sldId id="259" r:id="rId8"/>
    <p:sldId id="260" r:id="rId9"/>
    <p:sldId id="261" r:id="rId10"/>
    <p:sldId id="266" r:id="rId11"/>
    <p:sldId id="267" r:id="rId12"/>
    <p:sldId id="274" r:id="rId13"/>
    <p:sldId id="276" r:id="rId14"/>
    <p:sldId id="279" r:id="rId15"/>
    <p:sldId id="278" r:id="rId16"/>
    <p:sldId id="26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1"/>
    <p:restoredTop sz="96218"/>
  </p:normalViewPr>
  <p:slideViewPr>
    <p:cSldViewPr snapToGrid="0">
      <p:cViewPr varScale="1">
        <p:scale>
          <a:sx n="124" d="100"/>
          <a:sy n="124" d="100"/>
        </p:scale>
        <p:origin x="200" y="3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PRESENZA TUTEE PER SINGOLA MATERIA SEDE CENTRALE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</c:spPr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spPr/>
          <c:explosion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2c4daafe-d1ce-431e-bf7b-46b30152d572}" type="CATEGORYNAME">
                      <a:t>[CATEGORY NAME]</a:t>
                    </a:fld>
                    <a:r>
                      <a:t>,</a:t>
                    </a:r>
                    <a:fld id="{055a06b7-de7b-44b0-bbff-156c89886ade}" type="VALUE">
                      <a:t>[VALUE]</a:t>
                    </a:fld>
                  </a:p>
                </c:rich>
              </c:tx>
              <c:dLblPos val="ctr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55fb74a1-de15-41a2-9657-13d394b8c68d}" type="CATEGORYNAME">
                      <a:t>[CATEGORY NAME]</a:t>
                    </a:fld>
                    <a:r>
                      <a:t>,</a:t>
                    </a:r>
                    <a:fld id="{60d27fa1-e542-4040-95d8-80911853a93f}" type="VALUE">
                      <a:t>[VALUE]</a:t>
                    </a:fld>
                  </a:p>
                </c:rich>
              </c:tx>
              <c:dLblPos val="ctr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fld id="{4c42e5e9-75c5-47c6-9423-830db47b61a3}" type="CATEGORYNAME">
                      <a:t>[CATEGORY NAME]</a:t>
                    </a:fld>
                    <a:r>
                      <a:t>,</a:t>
                    </a:r>
                    <a:fld id="{9ea6b6b0-e02d-44cc-9610-af8cb8d41578}" type="VALUE">
                      <a:t>[VALUE]</a:t>
                    </a:fld>
                  </a:p>
                </c:rich>
              </c:tx>
              <c:dLblPos val="ctr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ctr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3"/>
                <c:pt idx="0">
                  <c:v>Francese</c:v>
                </c:pt>
                <c:pt idx="1">
                  <c:v>Matematica</c:v>
                </c:pt>
                <c:pt idx="2">
                  <c:v>Inglese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</c:dLbls>
      </c:pie3DChart>
      <c:spPr>
        <a:noFill/>
        <a:ln>
          <a:noFill/>
        </a:ln>
        <a:effectLst/>
      </c:spPr>
    </c:plotArea>
    <c:legend>
      <c:legendPos val="r"/>
      <c:legendEntry>
        <c:idx val="3"/>
        <c:delete val="1"/>
      </c:legendEntry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195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lang="en-US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PRESENZA TUTEE PER SINGOLA MATERIA SEDE SUCCURSALE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</c:spPr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spPr/>
          <c:explosion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/>
            </c:spPr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pPr defTabSz="914400">
                      <a:defRPr lang="en-US" sz="133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t>Francese</a:t>
                    </a:r>
                    <a:r>
                      <a:rPr lang="it-IT" altLang="en-US"/>
                      <a:t> 2;</a:t>
                    </a:r>
                    <a:r>
                      <a:t>18%</a:t>
                    </a:r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pPr defTabSz="914400">
                      <a:defRPr lang="en-US" sz="133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t>Matematica</a:t>
                    </a:r>
                    <a:r>
                      <a:rPr lang="it-IT" altLang="en-US"/>
                      <a:t> 5;</a:t>
                    </a:r>
                    <a:r>
                      <a:t>46%</a:t>
                    </a:r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1"/>
                  <a:lstStyle/>
                  <a:p>
                    <a:pPr defTabSz="914400">
                      <a:defRPr lang="en-US" sz="133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t>Inglese</a:t>
                    </a:r>
                    <a:r>
                      <a:rPr lang="it-IT" altLang="en-US"/>
                      <a:t> 4;</a:t>
                    </a:r>
                    <a:r>
                      <a:t>36%</a:t>
                    </a:r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Foglio1!$A$2:$A$5</c:f>
              <c:strCache>
                <c:ptCount val="3"/>
                <c:pt idx="0">
                  <c:v>Francese</c:v>
                </c:pt>
                <c:pt idx="1">
                  <c:v>Matematica</c:v>
                </c:pt>
                <c:pt idx="2">
                  <c:v>Inglese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</c:dLbls>
      </c:pie3DChart>
      <c:spPr>
        <a:noFill/>
        <a:ln>
          <a:noFill/>
        </a:ln>
        <a:effectLst/>
      </c:spPr>
    </c:plotArea>
    <c:legend>
      <c:legendPos val="r"/>
      <c:legendEntry>
        <c:idx val="3"/>
        <c:delete val="1"/>
      </c:legendEntry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195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lang="en-US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aprile</c:v>
                </c:pt>
              </c:strCache>
            </c:strRef>
          </c:tx>
          <c:spPr>
            <a:solidFill>
              <a:srgbClr val="653274"/>
            </a:solidFill>
            <a:ln w="6350" cap="flat">
              <a:solidFill>
                <a:srgbClr val="FFFFFF"/>
              </a:solidFill>
              <a:prstDash val="solid"/>
              <a:round/>
            </a:ln>
            <a:effectLst/>
          </c:spPr>
          <c:explosion val="0"/>
          <c:dPt>
            <c:idx val="0"/>
            <c:bubble3D val="0"/>
            <c:explosion val="0"/>
            <c:spPr>
              <a:solidFill>
                <a:srgbClr val="653274"/>
              </a:solidFill>
              <a:ln w="63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Lbls>
            <c:dLbl>
              <c:idx val="0"/>
              <c:layout/>
              <c:numFmt formatCode="#,##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en-US" sz="1800" b="0" i="0" u="none" strike="noStrike" kern="1200" baseline="0">
                      <a:solidFill>
                        <a:srgbClr val="000000"/>
                      </a:solidFill>
                      <a:latin typeface="Rockwell" panose="02060503020205020403"/>
                      <a:ea typeface="+mn-ea"/>
                      <a:cs typeface="+mn-cs"/>
                    </a:defRPr>
                  </a:pPr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%" sourceLinked="0"/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800" b="0" i="0" u="none" strike="noStrike" kern="1200" baseline="0">
                    <a:solidFill>
                      <a:srgbClr val="000000"/>
                    </a:solidFill>
                    <a:latin typeface="Rockwell" panose="02060503020205020403"/>
                    <a:ea typeface="+mn-ea"/>
                    <a:cs typeface="+mn-cs"/>
                  </a:defRPr>
                </a:pPr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rgbClr val="000000"/>
                      </a:solidFill>
                      <a:prstDash val="solid"/>
                      <a:miter lim="400000"/>
                    </a:ln>
                    <a:effectLst/>
                  </c:spPr>
                </c15:leaderLines>
              </c:ext>
            </c:extLst>
          </c:dLbls>
          <c:cat>
            <c:strRef>
              <c:f>Sheet1!$B$1:$B$1</c:f>
              <c:strCache>
                <c:ptCount val="2"/>
                <c:pt idx="0">
                  <c:v>Regione 1</c:v>
                </c:pt>
                <c:pt idx="1">
                  <c:v>Regione 2</c:v>
                </c:pt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maggio</c:v>
                </c:pt>
              </c:strCache>
            </c:strRef>
          </c:tx>
          <c:spPr>
            <a:solidFill>
              <a:srgbClr val="653274"/>
            </a:solidFill>
            <a:ln w="6350" cap="flat">
              <a:solidFill>
                <a:srgbClr val="FFFFFF"/>
              </a:solidFill>
              <a:prstDash val="solid"/>
              <a:round/>
            </a:ln>
            <a:effectLst/>
          </c:spPr>
          <c:explosion val="0"/>
          <c:dPt>
            <c:idx val="0"/>
            <c:bubble3D val="0"/>
            <c:explosion val="0"/>
            <c:spPr>
              <a:solidFill>
                <a:srgbClr val="653274"/>
              </a:solidFill>
              <a:ln w="63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Lbls>
            <c:dLbl>
              <c:idx val="0"/>
              <c:layout/>
              <c:numFmt formatCode="#,##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en-US" sz="1800" b="0" i="0" u="none" strike="noStrike" kern="1200" baseline="0">
                      <a:solidFill>
                        <a:srgbClr val="000000"/>
                      </a:solidFill>
                      <a:latin typeface="Rockwell" panose="02060503020205020403"/>
                      <a:ea typeface="+mn-ea"/>
                      <a:cs typeface="+mn-cs"/>
                    </a:defRPr>
                  </a:pPr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%" sourceLinked="0"/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800" b="0" i="0" u="none" strike="noStrike" kern="1200" baseline="0">
                    <a:solidFill>
                      <a:srgbClr val="000000"/>
                    </a:solidFill>
                    <a:latin typeface="Rockwell" panose="02060503020205020403"/>
                    <a:ea typeface="+mn-ea"/>
                    <a:cs typeface="+mn-cs"/>
                  </a:defRPr>
                </a:pPr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rgbClr val="000000"/>
                      </a:solidFill>
                      <a:prstDash val="solid"/>
                      <a:miter lim="400000"/>
                    </a:ln>
                    <a:effectLst/>
                  </c:spPr>
                </c15:leaderLines>
              </c:ext>
            </c:extLst>
          </c:dLbls>
          <c:cat>
            <c:strRef>
              <c:f>Sheet1!$B$1:$B$1</c:f>
              <c:strCache>
                <c:ptCount val="2"/>
                <c:pt idx="0">
                  <c:v>Regione 1</c:v>
                </c:pt>
                <c:pt idx="1">
                  <c:v>Regione 2</c:v>
                </c:pt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76</c:v>
                </c:pt>
              </c:numCache>
            </c:numRef>
          </c:val>
        </c:ser>
        <c:ser>
          <c:idx val="0"/>
          <c:order val="2"/>
          <c:tx>
            <c:strRef>
              <c:f>Sheet1!$A$4</c:f>
              <c:strCache>
                <c:ptCount val="1"/>
                <c:pt idx="0">
                  <c:v>giugno</c:v>
                </c:pt>
              </c:strCache>
            </c:strRef>
          </c:tx>
          <c:spPr>
            <a:solidFill>
              <a:srgbClr val="653274"/>
            </a:solidFill>
            <a:ln w="6350" cap="flat">
              <a:solidFill>
                <a:srgbClr val="FFFFFF"/>
              </a:solidFill>
              <a:prstDash val="solid"/>
              <a:round/>
            </a:ln>
            <a:effectLst/>
          </c:spPr>
          <c:explosion val="0"/>
          <c:dPt>
            <c:idx val="0"/>
            <c:bubble3D val="0"/>
            <c:explosion val="0"/>
            <c:spPr>
              <a:solidFill>
                <a:srgbClr val="653274"/>
              </a:solidFill>
              <a:ln w="63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Lbls>
            <c:dLbl>
              <c:idx val="0"/>
              <c:layout/>
              <c:numFmt formatCode="#,##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en-US" sz="1800" b="0" i="0" u="none" strike="noStrike" kern="1200" baseline="0">
                      <a:solidFill>
                        <a:srgbClr val="000000"/>
                      </a:solidFill>
                      <a:latin typeface="Rockwell" panose="02060503020205020403"/>
                      <a:ea typeface="+mn-ea"/>
                      <a:cs typeface="+mn-cs"/>
                    </a:defRPr>
                  </a:pPr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%" sourceLinked="0"/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800" b="0" i="0" u="none" strike="noStrike" kern="1200" baseline="0">
                    <a:solidFill>
                      <a:srgbClr val="000000"/>
                    </a:solidFill>
                    <a:latin typeface="Rockwell" panose="02060503020205020403"/>
                    <a:ea typeface="+mn-ea"/>
                    <a:cs typeface="+mn-cs"/>
                  </a:defRPr>
                </a:pPr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rgbClr val="000000"/>
                      </a:solidFill>
                      <a:prstDash val="solid"/>
                      <a:miter lim="400000"/>
                    </a:ln>
                    <a:effectLst/>
                  </c:spPr>
                </c15:leaderLines>
              </c:ext>
            </c:extLst>
          </c:dLbls>
          <c:cat>
            <c:strRef>
              <c:f>Sheet1!$B$1:$B$1</c:f>
              <c:strCache>
                <c:ptCount val="2"/>
                <c:pt idx="0">
                  <c:v>Regione 1</c:v>
                </c:pt>
                <c:pt idx="1">
                  <c:v>Regione 2</c:v>
                </c:pt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28</c:v>
                </c:pt>
              </c:numCache>
            </c:numRef>
          </c:val>
        </c:ser>
        <c:ser>
          <c:idx val="0"/>
          <c:order val="3"/>
          <c:tx>
            <c:strRef>
              <c:f>Sheet1!$A$5</c:f>
              <c:strCache>
                <c:ptCount val="1"/>
                <c:pt idx="0">
                  <c:v>luglio</c:v>
                </c:pt>
              </c:strCache>
            </c:strRef>
          </c:tx>
          <c:spPr>
            <a:solidFill>
              <a:srgbClr val="653274"/>
            </a:solidFill>
            <a:ln w="6350" cap="flat">
              <a:solidFill>
                <a:srgbClr val="FFFFFF"/>
              </a:solidFill>
              <a:prstDash val="solid"/>
              <a:round/>
            </a:ln>
            <a:effectLst/>
          </c:spPr>
          <c:explosion val="0"/>
          <c:dPt>
            <c:idx val="0"/>
            <c:bubble3D val="0"/>
            <c:explosion val="0"/>
            <c:spPr>
              <a:solidFill>
                <a:srgbClr val="653274"/>
              </a:solidFill>
              <a:ln w="63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Lbls>
            <c:dLbl>
              <c:idx val="0"/>
              <c:layout/>
              <c:numFmt formatCode="#,##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en-US" sz="1800" b="0" i="0" u="none" strike="noStrike" kern="1200" baseline="0">
                      <a:solidFill>
                        <a:srgbClr val="000000"/>
                      </a:solidFill>
                      <a:latin typeface="Rockwell" panose="02060503020205020403"/>
                      <a:ea typeface="+mn-ea"/>
                      <a:cs typeface="+mn-cs"/>
                    </a:defRPr>
                  </a:pPr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%" sourceLinked="0"/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800" b="0" i="0" u="none" strike="noStrike" kern="1200" baseline="0">
                    <a:solidFill>
                      <a:srgbClr val="000000"/>
                    </a:solidFill>
                    <a:latin typeface="Rockwell" panose="02060503020205020403"/>
                    <a:ea typeface="+mn-ea"/>
                    <a:cs typeface="+mn-cs"/>
                  </a:defRPr>
                </a:pPr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rgbClr val="000000"/>
                      </a:solidFill>
                      <a:prstDash val="solid"/>
                      <a:miter lim="400000"/>
                    </a:ln>
                    <a:effectLst/>
                  </c:spPr>
                </c15:leaderLines>
              </c:ext>
            </c:extLst>
          </c:dLbls>
          <c:cat>
            <c:strRef>
              <c:f>Sheet1!$B$1:$B$1</c:f>
              <c:strCache>
                <c:ptCount val="2"/>
                <c:pt idx="0">
                  <c:v>Regione 1</c:v>
                </c:pt>
                <c:pt idx="1">
                  <c:v>Regione 2</c:v>
                </c:pt>
              </c:strCache>
            </c:strRef>
          </c:cat>
          <c:val>
            <c:numRef>
              <c:f>Sheet1!$B$5:$B$5</c:f>
              <c:numCache>
                <c:formatCode>General</c:formatCode>
                <c:ptCount val="1"/>
                <c:pt idx="0">
                  <c:v>26</c:v>
                </c:pt>
              </c:numCache>
            </c:numRef>
          </c:val>
        </c:ser>
        <c:ser>
          <c:idx val="0"/>
          <c:order val="4"/>
          <c:tx>
            <c:strRef>
              <c:f>Sheet1!$A$6</c:f>
              <c:strCache>
                <c:ptCount val="1"/>
                <c:pt idx="0">
                  <c:v>agosto</c:v>
                </c:pt>
              </c:strCache>
            </c:strRef>
          </c:tx>
          <c:spPr>
            <a:solidFill>
              <a:srgbClr val="653274"/>
            </a:solidFill>
            <a:ln w="6350" cap="flat">
              <a:solidFill>
                <a:srgbClr val="FFFFFF"/>
              </a:solidFill>
              <a:prstDash val="solid"/>
              <a:round/>
            </a:ln>
            <a:effectLst/>
          </c:spPr>
          <c:explosion val="0"/>
          <c:dPt>
            <c:idx val="0"/>
            <c:bubble3D val="0"/>
            <c:explosion val="0"/>
            <c:spPr>
              <a:solidFill>
                <a:srgbClr val="653274"/>
              </a:solidFill>
              <a:ln w="63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Lbls>
            <c:dLbl>
              <c:idx val="0"/>
              <c:layout/>
              <c:numFmt formatCode="#,##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en-US" sz="1800" b="0" i="0" u="none" strike="noStrike" kern="1200" baseline="0">
                      <a:solidFill>
                        <a:srgbClr val="000000"/>
                      </a:solidFill>
                      <a:latin typeface="Rockwell" panose="02060503020205020403"/>
                      <a:ea typeface="+mn-ea"/>
                      <a:cs typeface="+mn-cs"/>
                    </a:defRPr>
                  </a:pPr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%" sourceLinked="0"/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800" b="0" i="0" u="none" strike="noStrike" kern="1200" baseline="0">
                    <a:solidFill>
                      <a:srgbClr val="000000"/>
                    </a:solidFill>
                    <a:latin typeface="Rockwell" panose="02060503020205020403"/>
                    <a:ea typeface="+mn-ea"/>
                    <a:cs typeface="+mn-cs"/>
                  </a:defRPr>
                </a:pPr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rgbClr val="000000"/>
                      </a:solidFill>
                      <a:prstDash val="solid"/>
                      <a:miter lim="400000"/>
                    </a:ln>
                    <a:effectLst/>
                  </c:spPr>
                </c15:leaderLines>
              </c:ext>
            </c:extLst>
          </c:dLbls>
          <c:cat>
            <c:strRef>
              <c:f>Sheet1!$B$1:$B$1</c:f>
              <c:strCache>
                <c:ptCount val="2"/>
                <c:pt idx="0">
                  <c:v>Regione 1</c:v>
                </c:pt>
                <c:pt idx="1">
                  <c:v>Regione 2</c:v>
                </c:pt>
              </c:strCache>
            </c:strRef>
          </c:cat>
          <c:val>
            <c:numRef>
              <c:f>Sheet1!$B$6:$B$6</c:f>
              <c:numCache>
                <c:formatCode>General</c:formatCode>
                <c:ptCount val="1"/>
                <c:pt idx="0">
                  <c:v>21</c:v>
                </c:pt>
              </c:numCache>
            </c:numRef>
          </c:val>
        </c:ser>
        <c:ser>
          <c:idx val="0"/>
          <c:order val="5"/>
          <c:tx>
            <c:strRef>
              <c:f>Sheet1!$A$7</c:f>
              <c:strCache>
                <c:ptCount val="1"/>
                <c:pt idx="0">
                  <c:v>settembre</c:v>
                </c:pt>
              </c:strCache>
            </c:strRef>
          </c:tx>
          <c:spPr>
            <a:solidFill>
              <a:srgbClr val="653274"/>
            </a:solidFill>
            <a:ln w="6350" cap="flat">
              <a:solidFill>
                <a:srgbClr val="FFFFFF"/>
              </a:solidFill>
              <a:prstDash val="solid"/>
              <a:round/>
            </a:ln>
            <a:effectLst/>
          </c:spPr>
          <c:explosion val="0"/>
          <c:dPt>
            <c:idx val="0"/>
            <c:bubble3D val="0"/>
            <c:explosion val="0"/>
            <c:spPr>
              <a:solidFill>
                <a:srgbClr val="653274"/>
              </a:solidFill>
              <a:ln w="63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Lbls>
            <c:dLbl>
              <c:idx val="0"/>
              <c:layout/>
              <c:numFmt formatCode="#,##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en-US" sz="1800" b="0" i="0" u="none" strike="noStrike" kern="1200" baseline="0">
                      <a:solidFill>
                        <a:srgbClr val="000000"/>
                      </a:solidFill>
                      <a:latin typeface="Rockwell" panose="02060503020205020403"/>
                      <a:ea typeface="+mn-ea"/>
                      <a:cs typeface="+mn-cs"/>
                    </a:defRPr>
                  </a:pPr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%" sourceLinked="0"/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800" b="0" i="0" u="none" strike="noStrike" kern="1200" baseline="0">
                    <a:solidFill>
                      <a:srgbClr val="000000"/>
                    </a:solidFill>
                    <a:latin typeface="Rockwell" panose="02060503020205020403"/>
                    <a:ea typeface="+mn-ea"/>
                    <a:cs typeface="+mn-cs"/>
                  </a:defRPr>
                </a:pPr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rgbClr val="000000"/>
                      </a:solidFill>
                      <a:prstDash val="solid"/>
                      <a:miter lim="400000"/>
                    </a:ln>
                    <a:effectLst/>
                  </c:spPr>
                </c15:leaderLines>
              </c:ext>
            </c:extLst>
          </c:dLbls>
          <c:cat>
            <c:strRef>
              <c:f>Sheet1!$B$1:$B$1</c:f>
              <c:strCache>
                <c:ptCount val="2"/>
                <c:pt idx="0">
                  <c:v>Regione 1</c:v>
                </c:pt>
                <c:pt idx="1">
                  <c:v>Regione 2</c:v>
                </c:pt>
              </c:strCache>
            </c:strRef>
          </c:cat>
          <c:val>
            <c:numRef>
              <c:f>Sheet1!$B$7:$B$7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/>
      </a:pPr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aprile</c:v>
                </c:pt>
              </c:strCache>
            </c:strRef>
          </c:tx>
          <c:spPr>
            <a:solidFill>
              <a:srgbClr val="2F7202">
                <a:alpha val="90000"/>
              </a:srgbClr>
            </a:solidFill>
            <a:ln w="6350" cap="flat">
              <a:solidFill>
                <a:srgbClr val="FFFFFF"/>
              </a:solidFill>
              <a:prstDash val="solid"/>
              <a:round/>
            </a:ln>
            <a:effectLst/>
          </c:spPr>
          <c:explosion val="0"/>
          <c:dPt>
            <c:idx val="0"/>
            <c:bubble3D val="0"/>
            <c:explosion val="0"/>
            <c:spPr>
              <a:solidFill>
                <a:srgbClr val="2F7202">
                  <a:alpha val="90000"/>
                </a:srgbClr>
              </a:solidFill>
              <a:ln w="63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Pt>
            <c:idx val="1"/>
            <c:bubble3D val="0"/>
            <c:explosion val="0"/>
            <c:spPr>
              <a:solidFill>
                <a:srgbClr val="0B5AAB">
                  <a:alpha val="90000"/>
                </a:srgbClr>
              </a:solidFill>
              <a:ln w="63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Lbls>
            <c:dLbl>
              <c:idx val="0"/>
              <c:layout/>
              <c:numFmt formatCode="#,##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en-US" sz="1800" b="0" i="0" u="none" strike="noStrike" kern="1200" baseline="0">
                      <a:solidFill>
                        <a:srgbClr val="000000"/>
                      </a:solidFill>
                      <a:latin typeface="Rockwell" panose="02060503020205020403"/>
                      <a:ea typeface="+mn-ea"/>
                      <a:cs typeface="+mn-cs"/>
                    </a:defRPr>
                  </a:pPr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numFmt formatCode="#,##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en-US" sz="1800" b="0" i="0" u="none" strike="noStrike" kern="1200" baseline="0">
                      <a:solidFill>
                        <a:srgbClr val="000000"/>
                      </a:solidFill>
                      <a:latin typeface="Rockwell" panose="02060503020205020403"/>
                      <a:ea typeface="+mn-ea"/>
                      <a:cs typeface="+mn-cs"/>
                    </a:defRPr>
                  </a:pPr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%" sourceLinked="0"/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800" b="0" i="0" u="none" strike="noStrike" kern="1200" baseline="0">
                    <a:solidFill>
                      <a:srgbClr val="000000"/>
                    </a:solidFill>
                    <a:latin typeface="Rockwell" panose="02060503020205020403"/>
                    <a:ea typeface="+mn-ea"/>
                    <a:cs typeface="+mn-cs"/>
                  </a:defRPr>
                </a:pPr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rgbClr val="000000"/>
                      </a:solidFill>
                      <a:prstDash val="solid"/>
                      <a:miter lim="400000"/>
                    </a:ln>
                    <a:effectLst/>
                  </c:spPr>
                </c15:leaderLines>
              </c:ext>
            </c:extLst>
          </c:dLbls>
          <c:cat>
            <c:strRef>
              <c:f>Sheet1!$B$1:$B$1</c:f>
              <c:strCache>
                <c:ptCount val="2"/>
                <c:pt idx="0">
                  <c:v>Regione 1</c:v>
                </c:pt>
                <c:pt idx="1">
                  <c:v>Regione 2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49</c:v>
                </c:pt>
                <c:pt idx="1">
                  <c:v>1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maggio</c:v>
                </c:pt>
              </c:strCache>
            </c:strRef>
          </c:tx>
          <c:spPr>
            <a:solidFill>
              <a:srgbClr val="2F7202">
                <a:alpha val="90000"/>
              </a:srgbClr>
            </a:solidFill>
            <a:ln w="6350" cap="flat">
              <a:solidFill>
                <a:srgbClr val="FFFFFF"/>
              </a:solidFill>
              <a:prstDash val="solid"/>
              <a:round/>
            </a:ln>
            <a:effectLst/>
          </c:spPr>
          <c:explosion val="0"/>
          <c:dPt>
            <c:idx val="0"/>
            <c:bubble3D val="0"/>
            <c:explosion val="0"/>
            <c:spPr>
              <a:solidFill>
                <a:srgbClr val="2F7202">
                  <a:alpha val="90000"/>
                </a:srgbClr>
              </a:solidFill>
              <a:ln w="63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Lbls>
            <c:dLbl>
              <c:idx val="0"/>
              <c:layout/>
              <c:numFmt formatCode="#,##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en-US" sz="1800" b="0" i="0" u="none" strike="noStrike" kern="1200" baseline="0">
                      <a:solidFill>
                        <a:srgbClr val="000000"/>
                      </a:solidFill>
                      <a:latin typeface="Rockwell" panose="02060503020205020403"/>
                      <a:ea typeface="+mn-ea"/>
                      <a:cs typeface="+mn-cs"/>
                    </a:defRPr>
                  </a:pPr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%" sourceLinked="0"/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800" b="0" i="0" u="none" strike="noStrike" kern="1200" baseline="0">
                    <a:solidFill>
                      <a:srgbClr val="000000"/>
                    </a:solidFill>
                    <a:latin typeface="Rockwell" panose="02060503020205020403"/>
                    <a:ea typeface="+mn-ea"/>
                    <a:cs typeface="+mn-cs"/>
                  </a:defRPr>
                </a:pPr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rgbClr val="000000"/>
                      </a:solidFill>
                      <a:prstDash val="solid"/>
                      <a:miter lim="400000"/>
                    </a:ln>
                    <a:effectLst/>
                  </c:spPr>
                </c15:leaderLines>
              </c:ext>
            </c:extLst>
          </c:dLbls>
          <c:cat>
            <c:strRef>
              <c:f>Sheet1!$B$1:$B$1</c:f>
              <c:strCache>
                <c:ptCount val="2"/>
                <c:pt idx="0">
                  <c:v>Regione 1</c:v>
                </c:pt>
                <c:pt idx="1">
                  <c:v>Regione 2</c:v>
                </c:pt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76</c:v>
                </c:pt>
              </c:numCache>
            </c:numRef>
          </c:val>
        </c:ser>
        <c:ser>
          <c:idx val="0"/>
          <c:order val="2"/>
          <c:tx>
            <c:strRef>
              <c:f>Sheet1!$A$4</c:f>
              <c:strCache>
                <c:ptCount val="1"/>
                <c:pt idx="0">
                  <c:v>giugno</c:v>
                </c:pt>
              </c:strCache>
            </c:strRef>
          </c:tx>
          <c:spPr>
            <a:solidFill>
              <a:srgbClr val="2F7202">
                <a:alpha val="90000"/>
              </a:srgbClr>
            </a:solidFill>
            <a:ln w="6350" cap="flat">
              <a:solidFill>
                <a:srgbClr val="FFFFFF"/>
              </a:solidFill>
              <a:prstDash val="solid"/>
              <a:round/>
            </a:ln>
            <a:effectLst/>
          </c:spPr>
          <c:explosion val="0"/>
          <c:dPt>
            <c:idx val="0"/>
            <c:bubble3D val="0"/>
            <c:explosion val="0"/>
            <c:spPr>
              <a:solidFill>
                <a:srgbClr val="2F7202">
                  <a:alpha val="90000"/>
                </a:srgbClr>
              </a:solidFill>
              <a:ln w="63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Lbls>
            <c:dLbl>
              <c:idx val="0"/>
              <c:layout/>
              <c:numFmt formatCode="#,##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en-US" sz="1800" b="0" i="0" u="none" strike="noStrike" kern="1200" baseline="0">
                      <a:solidFill>
                        <a:srgbClr val="000000"/>
                      </a:solidFill>
                      <a:latin typeface="Rockwell" panose="02060503020205020403"/>
                      <a:ea typeface="+mn-ea"/>
                      <a:cs typeface="+mn-cs"/>
                    </a:defRPr>
                  </a:pPr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%" sourceLinked="0"/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800" b="0" i="0" u="none" strike="noStrike" kern="1200" baseline="0">
                    <a:solidFill>
                      <a:srgbClr val="000000"/>
                    </a:solidFill>
                    <a:latin typeface="Rockwell" panose="02060503020205020403"/>
                    <a:ea typeface="+mn-ea"/>
                    <a:cs typeface="+mn-cs"/>
                  </a:defRPr>
                </a:pPr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rgbClr val="000000"/>
                      </a:solidFill>
                      <a:prstDash val="solid"/>
                      <a:miter lim="400000"/>
                    </a:ln>
                    <a:effectLst/>
                  </c:spPr>
                </c15:leaderLines>
              </c:ext>
            </c:extLst>
          </c:dLbls>
          <c:cat>
            <c:strRef>
              <c:f>Sheet1!$B$1:$B$1</c:f>
              <c:strCache>
                <c:ptCount val="2"/>
                <c:pt idx="0">
                  <c:v>Regione 1</c:v>
                </c:pt>
                <c:pt idx="1">
                  <c:v>Regione 2</c:v>
                </c:pt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28</c:v>
                </c:pt>
              </c:numCache>
            </c:numRef>
          </c:val>
        </c:ser>
        <c:ser>
          <c:idx val="0"/>
          <c:order val="3"/>
          <c:tx>
            <c:strRef>
              <c:f>Sheet1!$A$5</c:f>
              <c:strCache>
                <c:ptCount val="1"/>
                <c:pt idx="0">
                  <c:v>luglio</c:v>
                </c:pt>
              </c:strCache>
            </c:strRef>
          </c:tx>
          <c:spPr>
            <a:solidFill>
              <a:srgbClr val="2F7202">
                <a:alpha val="90000"/>
              </a:srgbClr>
            </a:solidFill>
            <a:ln w="6350" cap="flat">
              <a:solidFill>
                <a:srgbClr val="FFFFFF"/>
              </a:solidFill>
              <a:prstDash val="solid"/>
              <a:round/>
            </a:ln>
            <a:effectLst/>
          </c:spPr>
          <c:explosion val="0"/>
          <c:dPt>
            <c:idx val="0"/>
            <c:bubble3D val="0"/>
            <c:explosion val="0"/>
            <c:spPr>
              <a:solidFill>
                <a:srgbClr val="2F7202">
                  <a:alpha val="90000"/>
                </a:srgbClr>
              </a:solidFill>
              <a:ln w="63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Lbls>
            <c:dLbl>
              <c:idx val="0"/>
              <c:layout/>
              <c:numFmt formatCode="#,##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en-US" sz="1800" b="0" i="0" u="none" strike="noStrike" kern="1200" baseline="0">
                      <a:solidFill>
                        <a:srgbClr val="000000"/>
                      </a:solidFill>
                      <a:latin typeface="Rockwell" panose="02060503020205020403"/>
                      <a:ea typeface="+mn-ea"/>
                      <a:cs typeface="+mn-cs"/>
                    </a:defRPr>
                  </a:pPr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%" sourceLinked="0"/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800" b="0" i="0" u="none" strike="noStrike" kern="1200" baseline="0">
                    <a:solidFill>
                      <a:srgbClr val="000000"/>
                    </a:solidFill>
                    <a:latin typeface="Rockwell" panose="02060503020205020403"/>
                    <a:ea typeface="+mn-ea"/>
                    <a:cs typeface="+mn-cs"/>
                  </a:defRPr>
                </a:pPr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rgbClr val="000000"/>
                      </a:solidFill>
                      <a:prstDash val="solid"/>
                      <a:miter lim="400000"/>
                    </a:ln>
                    <a:effectLst/>
                  </c:spPr>
                </c15:leaderLines>
              </c:ext>
            </c:extLst>
          </c:dLbls>
          <c:cat>
            <c:strRef>
              <c:f>Sheet1!$B$1:$B$1</c:f>
              <c:strCache>
                <c:ptCount val="2"/>
                <c:pt idx="0">
                  <c:v>Regione 1</c:v>
                </c:pt>
                <c:pt idx="1">
                  <c:v>Regione 2</c:v>
                </c:pt>
              </c:strCache>
            </c:strRef>
          </c:cat>
          <c:val>
            <c:numRef>
              <c:f>Sheet1!$B$5:$B$5</c:f>
              <c:numCache>
                <c:formatCode>General</c:formatCode>
                <c:ptCount val="1"/>
                <c:pt idx="0">
                  <c:v>26</c:v>
                </c:pt>
              </c:numCache>
            </c:numRef>
          </c:val>
        </c:ser>
        <c:ser>
          <c:idx val="0"/>
          <c:order val="4"/>
          <c:tx>
            <c:strRef>
              <c:f>Sheet1!$A$6</c:f>
              <c:strCache>
                <c:ptCount val="1"/>
                <c:pt idx="0">
                  <c:v>agosto</c:v>
                </c:pt>
              </c:strCache>
            </c:strRef>
          </c:tx>
          <c:spPr>
            <a:solidFill>
              <a:srgbClr val="2F7202">
                <a:alpha val="90000"/>
              </a:srgbClr>
            </a:solidFill>
            <a:ln w="6350" cap="flat">
              <a:solidFill>
                <a:srgbClr val="FFFFFF"/>
              </a:solidFill>
              <a:prstDash val="solid"/>
              <a:round/>
            </a:ln>
            <a:effectLst/>
          </c:spPr>
          <c:explosion val="0"/>
          <c:dPt>
            <c:idx val="0"/>
            <c:bubble3D val="0"/>
            <c:explosion val="0"/>
            <c:spPr>
              <a:solidFill>
                <a:srgbClr val="2F7202">
                  <a:alpha val="90000"/>
                </a:srgbClr>
              </a:solidFill>
              <a:ln w="63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Lbls>
            <c:dLbl>
              <c:idx val="0"/>
              <c:layout/>
              <c:numFmt formatCode="#,##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en-US" sz="1800" b="0" i="0" u="none" strike="noStrike" kern="1200" baseline="0">
                      <a:solidFill>
                        <a:srgbClr val="000000"/>
                      </a:solidFill>
                      <a:latin typeface="Rockwell" panose="02060503020205020403"/>
                      <a:ea typeface="+mn-ea"/>
                      <a:cs typeface="+mn-cs"/>
                    </a:defRPr>
                  </a:pPr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%" sourceLinked="0"/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800" b="0" i="0" u="none" strike="noStrike" kern="1200" baseline="0">
                    <a:solidFill>
                      <a:srgbClr val="000000"/>
                    </a:solidFill>
                    <a:latin typeface="Rockwell" panose="02060503020205020403"/>
                    <a:ea typeface="+mn-ea"/>
                    <a:cs typeface="+mn-cs"/>
                  </a:defRPr>
                </a:pPr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rgbClr val="000000"/>
                      </a:solidFill>
                      <a:prstDash val="solid"/>
                      <a:miter lim="400000"/>
                    </a:ln>
                    <a:effectLst/>
                  </c:spPr>
                </c15:leaderLines>
              </c:ext>
            </c:extLst>
          </c:dLbls>
          <c:cat>
            <c:strRef>
              <c:f>Sheet1!$B$1:$B$1</c:f>
              <c:strCache>
                <c:ptCount val="2"/>
                <c:pt idx="0">
                  <c:v>Regione 1</c:v>
                </c:pt>
                <c:pt idx="1">
                  <c:v>Regione 2</c:v>
                </c:pt>
              </c:strCache>
            </c:strRef>
          </c:cat>
          <c:val>
            <c:numRef>
              <c:f>Sheet1!$B$6:$B$6</c:f>
              <c:numCache>
                <c:formatCode>General</c:formatCode>
                <c:ptCount val="1"/>
                <c:pt idx="0">
                  <c:v>21</c:v>
                </c:pt>
              </c:numCache>
            </c:numRef>
          </c:val>
        </c:ser>
        <c:ser>
          <c:idx val="0"/>
          <c:order val="5"/>
          <c:tx>
            <c:strRef>
              <c:f>Sheet1!$A$7</c:f>
              <c:strCache>
                <c:ptCount val="1"/>
                <c:pt idx="0">
                  <c:v>settembre</c:v>
                </c:pt>
              </c:strCache>
            </c:strRef>
          </c:tx>
          <c:spPr>
            <a:solidFill>
              <a:srgbClr val="2F7202">
                <a:alpha val="90000"/>
              </a:srgbClr>
            </a:solidFill>
            <a:ln w="6350" cap="flat">
              <a:solidFill>
                <a:srgbClr val="FFFFFF"/>
              </a:solidFill>
              <a:prstDash val="solid"/>
              <a:round/>
            </a:ln>
            <a:effectLst/>
          </c:spPr>
          <c:explosion val="0"/>
          <c:dPt>
            <c:idx val="0"/>
            <c:bubble3D val="0"/>
            <c:explosion val="0"/>
            <c:spPr>
              <a:solidFill>
                <a:srgbClr val="2F7202">
                  <a:alpha val="90000"/>
                </a:srgbClr>
              </a:solidFill>
              <a:ln w="6350" cap="flat">
                <a:solidFill>
                  <a:srgbClr val="FFFFFF"/>
                </a:solidFill>
                <a:prstDash val="solid"/>
                <a:round/>
              </a:ln>
              <a:effectLst/>
            </c:spPr>
          </c:dPt>
          <c:dLbls>
            <c:dLbl>
              <c:idx val="0"/>
              <c:layout/>
              <c:numFmt formatCode="#,##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en-US" sz="1800" b="0" i="0" u="none" strike="noStrike" kern="1200" baseline="0">
                      <a:solidFill>
                        <a:srgbClr val="000000"/>
                      </a:solidFill>
                      <a:latin typeface="Rockwell" panose="02060503020205020403"/>
                      <a:ea typeface="+mn-ea"/>
                      <a:cs typeface="+mn-cs"/>
                    </a:defRPr>
                  </a:pPr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%" sourceLinked="0"/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en-US" sz="1800" b="0" i="0" u="none" strike="noStrike" kern="1200" baseline="0">
                    <a:solidFill>
                      <a:srgbClr val="000000"/>
                    </a:solidFill>
                    <a:latin typeface="Rockwell" panose="02060503020205020403"/>
                    <a:ea typeface="+mn-ea"/>
                    <a:cs typeface="+mn-cs"/>
                  </a:defRPr>
                </a:pPr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rgbClr val="000000"/>
                      </a:solidFill>
                      <a:prstDash val="solid"/>
                      <a:miter lim="400000"/>
                    </a:ln>
                    <a:effectLst/>
                  </c:spPr>
                </c15:leaderLines>
              </c:ext>
            </c:extLst>
          </c:dLbls>
          <c:cat>
            <c:strRef>
              <c:f>Sheet1!$B$1:$B$1</c:f>
              <c:strCache>
                <c:ptCount val="2"/>
                <c:pt idx="0">
                  <c:v>Regione 1</c:v>
                </c:pt>
                <c:pt idx="1">
                  <c:v>Regione 2</c:v>
                </c:pt>
              </c:strCache>
            </c:strRef>
          </c:cat>
          <c:val>
            <c:numRef>
              <c:f>Sheet1!$B$7:$B$7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5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5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5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5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5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5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5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5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5" Type="http://schemas.microsoft.com/office/2007/relationships/hdphoto" Target="../media/image4.wdp"/><Relationship Id="rId4" Type="http://schemas.openxmlformats.org/officeDocument/2006/relationships/image" Target="../media/image3.png"/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5" Type="http://schemas.microsoft.com/office/2007/relationships/hdphoto" Target="../media/image4.wdp"/><Relationship Id="rId4" Type="http://schemas.openxmlformats.org/officeDocument/2006/relationships/image" Target="../media/image3.png"/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5" Type="http://schemas.microsoft.com/office/2007/relationships/hdphoto" Target="../media/image4.wdp"/><Relationship Id="rId4" Type="http://schemas.openxmlformats.org/officeDocument/2006/relationships/image" Target="../media/image5.png"/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5" Type="http://schemas.microsoft.com/office/2007/relationships/hdphoto" Target="../media/image4.wdp"/><Relationship Id="rId4" Type="http://schemas.openxmlformats.org/officeDocument/2006/relationships/image" Target="../media/image5.png"/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rightnessContrast bright="-40000" contrast="20000"/>
                        </a14:imgEffect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rightnessContrast bright="-40000" contrast="20000"/>
                        </a14:imgEffect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3.png"/><Relationship Id="rId13" Type="http://schemas.microsoft.com/office/2007/relationships/hdphoto" Target="../media/image4.wdp"/><Relationship Id="rId12" Type="http://schemas.openxmlformats.org/officeDocument/2006/relationships/image" Target="../media/image5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3">
                        <a14:imgEffect>
                          <a14:brightnessContrast bright="-40000" contrast="20000"/>
                        </a14:imgEffect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89992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275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99995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71369" y="1516827"/>
            <a:ext cx="10147151" cy="2951203"/>
          </a:xfrm>
        </p:spPr>
        <p:txBody>
          <a:bodyPr/>
          <a:lstStyle/>
          <a:p>
            <a:r>
              <a:rPr lang="it-IT" sz="6000" dirty="0"/>
              <a:t>Relazione intermedia funzione strumentale sostegno allo studio</a:t>
            </a:r>
            <a:br>
              <a:rPr lang="it-IT" sz="6000" dirty="0"/>
            </a:br>
            <a:endParaRPr lang="it-IT" sz="6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" y="0"/>
            <a:ext cx="12191365" cy="6858000"/>
          </a:xfrm>
        </p:spPr>
        <p:txBody>
          <a:bodyPr/>
          <a:p>
            <a:pPr marL="0" indent="0">
              <a:buNone/>
            </a:pPr>
            <a:r>
              <a:rPr lang="it-IT" altLang="en-US" sz="3200">
                <a:sym typeface="+mn-ea"/>
              </a:rPr>
              <a:t>Si è pensato a fasce orarie da </a:t>
            </a:r>
            <a:r>
              <a:rPr lang="it-IT" altLang="en-US" sz="32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  <a:sym typeface="+mn-ea"/>
              </a:rPr>
              <a:t>un’ora e mezza </a:t>
            </a:r>
            <a:r>
              <a:rPr lang="it-IT" altLang="en-US" sz="3200">
                <a:sym typeface="+mn-ea"/>
              </a:rPr>
              <a:t>in modo tale che i corsi terminino entro la </a:t>
            </a:r>
            <a:r>
              <a:rPr lang="it-IT" altLang="en-US" sz="320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  <a:sym typeface="+mn-ea"/>
              </a:rPr>
              <a:t>prima settimana di Aprile</a:t>
            </a:r>
            <a:r>
              <a:rPr lang="it-IT" altLang="en-US" sz="3200">
                <a:sym typeface="+mn-ea"/>
              </a:rPr>
              <a:t> sia per far sì che i corsi siano il più possibile centrati sui bisogni e sui recuperi </a:t>
            </a:r>
            <a:r>
              <a:rPr lang="it-IT" altLang="en-US" sz="3200" i="1">
                <a:latin typeface="Rockwell Italic" panose="02060503020205020403" charset="0"/>
                <a:cs typeface="Rockwell Italic" panose="02060503020205020403" charset="0"/>
                <a:sym typeface="+mn-ea"/>
              </a:rPr>
              <a:t>in fieri</a:t>
            </a:r>
            <a:r>
              <a:rPr lang="it-IT" altLang="en-US" sz="3200">
                <a:sym typeface="+mn-ea"/>
              </a:rPr>
              <a:t> dei discenti, sia perché si è constatato come dal mese di Aprile in poi la frequenza cali drasticamente.</a:t>
            </a:r>
            <a:endParaRPr lang="it-IT" altLang="en-US" sz="3200">
              <a:sym typeface="+mn-ea"/>
            </a:endParaRPr>
          </a:p>
          <a:p>
            <a:pPr marL="0" indent="0">
              <a:buNone/>
            </a:pPr>
            <a:r>
              <a:rPr lang="it-IT" altLang="en-US" sz="3200">
                <a:sym typeface="+mn-ea"/>
              </a:rPr>
              <a:t>Le risposte dovranno pervenire entro il </a:t>
            </a:r>
            <a:r>
              <a:rPr lang="it-IT" altLang="en-US" sz="32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  <a:sym typeface="+mn-ea"/>
              </a:rPr>
              <a:t>31 Gennaio</a:t>
            </a:r>
            <a:r>
              <a:rPr lang="it-IT" altLang="en-US" sz="3200">
                <a:sym typeface="+mn-ea"/>
              </a:rPr>
              <a:t> per poi procedere con l’attivazione dei corsi a partire dalla settimana del </a:t>
            </a:r>
            <a:r>
              <a:rPr lang="it-IT" altLang="en-US" sz="32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  <a:sym typeface="+mn-ea"/>
              </a:rPr>
              <a:t>17 Febbraio</a:t>
            </a:r>
            <a:r>
              <a:rPr lang="it-IT" altLang="en-US" sz="3200">
                <a:sym typeface="+mn-ea"/>
              </a:rPr>
              <a:t>.</a:t>
            </a:r>
            <a:endParaRPr lang="it-IT" altLang="en-US" sz="3200">
              <a:sym typeface="+mn-ea"/>
            </a:endParaRPr>
          </a:p>
          <a:p>
            <a:pPr marL="0" indent="0">
              <a:buNone/>
            </a:pPr>
            <a:r>
              <a:rPr lang="it-IT" altLang="en-US" sz="3200">
                <a:sym typeface="+mn-ea"/>
              </a:rPr>
              <a:t>Si cercherà di evitare, ove possibile, la sovrapposizione dei corsi o quanto meno di corsi propedeutici e fondanti i vari indirizzi di studio ( es. matematica e fisica per lo scientifico).</a:t>
            </a:r>
            <a:endParaRPr lang="it-IT" altLang="en-US" sz="3200"/>
          </a:p>
          <a:p>
            <a:pPr marL="0" indent="0">
              <a:buNone/>
            </a:pPr>
            <a:endParaRPr lang="en-US" sz="3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ROGETTO ITALIANO L2…"/>
          <p:cNvSpPr txBox="1"/>
          <p:nvPr>
            <p:ph type="title" idx="4294967295"/>
          </p:nvPr>
        </p:nvSpPr>
        <p:spPr>
          <a:xfrm>
            <a:off x="585844" y="301225"/>
            <a:ext cx="10160510" cy="1334608"/>
          </a:xfrm>
          <a:prstGeom prst="rect">
            <a:avLst/>
          </a:prstGeom>
        </p:spPr>
        <p:txBody>
          <a:bodyPr>
            <a:noAutofit/>
          </a:bodyPr>
          <a:lstStyle/>
          <a:p>
            <a:pPr lvl="1" algn="ctr"/>
            <a:r>
              <a:rPr sz="54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alpha val="40000"/>
                    </a:schemeClr>
                  </a:outerShdw>
                </a:effectLst>
                <a:sym typeface="+mn-ea"/>
              </a:rPr>
              <a:t>PROGETTO ITALIANO L2</a:t>
            </a:r>
            <a:br>
              <a:rPr sz="54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alpha val="40000"/>
                    </a:schemeClr>
                  </a:outerShdw>
                </a:effectLst>
                <a:sym typeface="+mn-ea"/>
              </a:rPr>
            </a:br>
            <a:r>
              <a:rPr sz="54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alpha val="40000"/>
                    </a:schemeClr>
                  </a:outerShdw>
                </a:effectLst>
                <a:sym typeface="+mn-ea"/>
              </a:rPr>
              <a:t>Studenti non italofoni</a:t>
            </a:r>
            <a:endParaRPr sz="54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  <a:alpha val="40000"/>
                  </a:schemeClr>
                </a:outerShdw>
              </a:effectLst>
              <a:sym typeface="+mn-ea"/>
            </a:endParaRPr>
          </a:p>
        </p:txBody>
      </p:sp>
      <p:sp>
        <p:nvSpPr>
          <p:cNvPr id="142" name="Sede centrale…"/>
          <p:cNvSpPr txBox="1"/>
          <p:nvPr/>
        </p:nvSpPr>
        <p:spPr>
          <a:xfrm>
            <a:off x="1342049" y="2255105"/>
            <a:ext cx="4234955" cy="2451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>
              <a:defRPr sz="3000"/>
            </a:pPr>
          </a:p>
          <a:p>
            <a:pPr>
              <a:defRPr sz="4600"/>
            </a:pPr>
            <a:r>
              <a:t>Sede centrale</a:t>
            </a:r>
          </a:p>
          <a:p>
            <a:pPr>
              <a:defRPr sz="3000"/>
            </a:pPr>
          </a:p>
          <a:p>
            <a:pPr>
              <a:defRPr sz="3000"/>
            </a:pPr>
            <a:r>
              <a:t>Alunni iscritti 20</a:t>
            </a:r>
          </a:p>
          <a:p>
            <a:pPr>
              <a:defRPr sz="3000"/>
            </a:pPr>
            <a:r>
              <a:t>Alunni frequentanti 20</a:t>
            </a:r>
          </a:p>
        </p:txBody>
      </p:sp>
      <p:graphicFrame>
        <p:nvGraphicFramePr>
          <p:cNvPr id="143" name="Grafico a torta 2D"/>
          <p:cNvGraphicFramePr/>
          <p:nvPr/>
        </p:nvGraphicFramePr>
        <p:xfrm>
          <a:off x="5882960" y="1877072"/>
          <a:ext cx="4155388" cy="4155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ede succursale…"/>
          <p:cNvSpPr txBox="1"/>
          <p:nvPr/>
        </p:nvSpPr>
        <p:spPr>
          <a:xfrm>
            <a:off x="1177263" y="2073638"/>
            <a:ext cx="4732797" cy="209543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>
              <a:defRPr sz="4600"/>
            </a:pPr>
            <a:r>
              <a:t>Sede succursale</a:t>
            </a:r>
          </a:p>
          <a:p>
            <a:pPr>
              <a:defRPr sz="2500"/>
            </a:pPr>
            <a:endParaRPr sz="4600"/>
          </a:p>
          <a:p>
            <a:pPr>
              <a:defRPr sz="2500"/>
            </a:pPr>
            <a:r>
              <a:t>Alunni iscritti 11</a:t>
            </a:r>
          </a:p>
          <a:p>
            <a:pPr>
              <a:defRPr sz="2500"/>
            </a:pPr>
            <a:r>
              <a:t>Alunni frequentanti 10</a:t>
            </a:r>
          </a:p>
        </p:txBody>
      </p:sp>
      <p:graphicFrame>
        <p:nvGraphicFramePr>
          <p:cNvPr id="146" name="Grafico a torta 2D"/>
          <p:cNvGraphicFramePr/>
          <p:nvPr/>
        </p:nvGraphicFramePr>
        <p:xfrm>
          <a:off x="6264854" y="1669209"/>
          <a:ext cx="4389440" cy="4389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/>
          <p:nvPr/>
        </p:nvGraphicFramePr>
        <p:xfrm>
          <a:off x="-635" y="635"/>
          <a:ext cx="12101830" cy="68726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69005"/>
                <a:gridCol w="8632825"/>
              </a:tblGrid>
              <a:tr h="7391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PERCORSO</a:t>
                      </a:r>
                      <a:endParaRPr lang="en-US" sz="1800" b="0">
                        <a:solidFill>
                          <a:srgbClr val="FF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50800" marR="50800" marT="50800" marB="508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P</a:t>
                      </a:r>
                      <a:r>
                        <a:rPr lang="en-US" sz="2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otenziamento delle competenze di base, di motivazione e accompagnamento allo studio della lingua italiana e dell’ Italiano per lo studio.</a:t>
                      </a:r>
                      <a:endParaRPr lang="en-US" sz="2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50800" marR="50800" marT="50800" marB="508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0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DOCENTI RESPONSABILI</a:t>
                      </a:r>
                      <a:endParaRPr lang="en-US" sz="1800" b="0">
                        <a:solidFill>
                          <a:srgbClr val="FF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50800" marR="50800" marT="50800" marB="508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Lorenza Pallini, Emilia Raponi.</a:t>
                      </a:r>
                      <a:endParaRPr lang="en-US" sz="20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50800" marR="50800" marT="50800" marB="508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86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TOT. ORE PREVISTE </a:t>
                      </a:r>
                      <a:endParaRPr lang="en-US" sz="1800" b="0">
                        <a:solidFill>
                          <a:srgbClr val="FF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50800" marR="50800" marT="50800" marB="508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40 (20 + 20) PIU’ 20 ORE AGGIUNTIVE (10 + 10)  </a:t>
                      </a:r>
                      <a:endParaRPr lang="en-US" sz="2000" b="0">
                        <a:solidFill>
                          <a:srgbClr val="000000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  <a:p>
                      <a:pPr indent="0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endParaRPr lang="en-US" sz="20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50800" marR="50800" marT="50800" marB="508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0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TOT ORE EFFETTUATE</a:t>
                      </a:r>
                      <a:endParaRPr lang="en-US" sz="1800" b="0">
                        <a:solidFill>
                          <a:srgbClr val="FF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50800" marR="50800" marT="50800" marB="508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SONO STATE SVOLTE CIRCA 2/3 DELLE ORE. </a:t>
                      </a:r>
                      <a:endParaRPr lang="en-US" sz="18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  <a:p>
                      <a:pPr indent="0">
                        <a:buNone/>
                      </a:pPr>
                      <a:endParaRPr lang="en-US" sz="18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50800" marR="50800" marT="50800" marB="508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DESTINATARI</a:t>
                      </a:r>
                      <a:endParaRPr lang="en-US" sz="1800" b="0">
                        <a:solidFill>
                          <a:srgbClr val="FF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50800" marR="50800" marT="50800" marB="508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Studenti non italofoni SEDE CENTRALE E SEDE SUCCURSALE Totale iscritti: 31</a:t>
                      </a:r>
                      <a:endParaRPr lang="en-US" sz="20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50800" marR="50800" marT="50800" marB="508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94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ARTICOLAZIONEDEL CORSO</a:t>
                      </a:r>
                      <a:endParaRPr lang="en-US" sz="1800" b="0">
                        <a:solidFill>
                          <a:srgbClr val="FF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50800" marR="50800" marT="50800" marB="508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ORARIO CURRICOLARE IN ENTRAMBE LE SEDI </a:t>
                      </a:r>
                      <a:endParaRPr lang="en-US" sz="20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50800" marR="50800" marT="50800" marB="508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913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DATA DI INIZIO </a:t>
                      </a:r>
                      <a:r>
                        <a:rPr lang="it-IT" altLang="en-US" sz="1800" b="0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E</a:t>
                      </a:r>
                      <a:r>
                        <a:rPr lang="en-US" sz="1800" b="0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FINE CORSO</a:t>
                      </a:r>
                      <a:endParaRPr lang="en-US" sz="1800" b="0">
                        <a:solidFill>
                          <a:srgbClr val="FF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50800" marR="50800" marT="50800" marB="508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15 OTTOBRE 2024</a:t>
                      </a:r>
                      <a:r>
                        <a:rPr lang="it-IT" altLang="en-US" sz="18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-  </a:t>
                      </a:r>
                      <a:r>
                        <a:rPr lang="en-US" sz="1800" b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APRILE 2025</a:t>
                      </a:r>
                      <a:endParaRPr lang="en-US" sz="1800" b="0">
                        <a:solidFill>
                          <a:srgbClr val="000000"/>
                        </a:solidFill>
                        <a:latin typeface="Times New Roman" panose="02020603050405020304" charset="0"/>
                        <a:ea typeface="Symbol" charset="0"/>
                        <a:cs typeface="Times New Roman" panose="02020603050405020304" charset="0"/>
                      </a:endParaRPr>
                    </a:p>
                  </a:txBody>
                  <a:tcPr marL="50800" marR="50800" marT="50800" marB="508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onsiderazioni…"/>
          <p:cNvSpPr txBox="1"/>
          <p:nvPr/>
        </p:nvSpPr>
        <p:spPr>
          <a:xfrm>
            <a:off x="12065" y="-635"/>
            <a:ext cx="12179935" cy="6678930"/>
          </a:xfrm>
          <a:prstGeom prst="rect">
            <a:avLst/>
          </a:prstGeom>
          <a:ln w="12700">
            <a:miter lim="400000"/>
          </a:ln>
        </p:spPr>
        <p:txBody>
          <a:bodyPr wrap="square" lIns="0" tIns="0" rIns="0" bIns="0">
            <a:spAutoFit/>
          </a:bodyPr>
          <a:lstStyle/>
          <a:p>
            <a:r>
              <a:rPr lang="it-IT" sz="280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</a:rPr>
              <a:t>CONSIDERAZIONI</a:t>
            </a:r>
          </a:p>
          <a:p>
            <a:endParaRPr sz="2700"/>
          </a:p>
          <a:p>
            <a:pPr marL="180340" indent="-180340">
              <a:buSzPct val="100000"/>
              <a:buChar char="-"/>
            </a:pPr>
            <a:r>
              <a:rPr sz="2700"/>
              <a:t>Gli attuali gruppi di alunni delle due sedi sono molto eterogenei per livello di conoscenza della lingua italiana. In entrambi ci sono alunni che non hanno quasi conoscenza della lingua</a:t>
            </a:r>
            <a:r>
              <a:rPr lang="it-IT" sz="2700"/>
              <a:t>;</a:t>
            </a:r>
            <a:endParaRPr lang="it-IT" sz="2700"/>
          </a:p>
          <a:p>
            <a:pPr marL="180340" indent="-180340">
              <a:buSzPct val="100000"/>
              <a:buChar char="-"/>
            </a:pPr>
            <a:endParaRPr sz="2700"/>
          </a:p>
          <a:p>
            <a:pPr marL="180340" indent="-180340">
              <a:buSzPct val="100000"/>
              <a:buChar char="-"/>
            </a:pPr>
            <a:r>
              <a:rPr sz="2700"/>
              <a:t>Gli altri studenti si attestano al momento tra il Livello A2 e B1 e per questi il corso si sta rivelando molto utile per l’apprendimento della lingua dello studio</a:t>
            </a:r>
            <a:r>
              <a:rPr lang="it-IT" sz="2700"/>
              <a:t>;</a:t>
            </a:r>
            <a:endParaRPr lang="it-IT" sz="2700"/>
          </a:p>
          <a:p>
            <a:pPr marL="180340" indent="-180340">
              <a:buSzPct val="100000"/>
              <a:buChar char="-"/>
            </a:pPr>
            <a:endParaRPr sz="2700"/>
          </a:p>
          <a:p>
            <a:pPr marL="180340" indent="-180340">
              <a:buSzPct val="100000"/>
              <a:buChar char="-"/>
            </a:pPr>
            <a:r>
              <a:rPr sz="2700"/>
              <a:t>Buono il riscontro della frequenza in orario antimeridiano, compatibilmente con le scadenze valutative delle materie curricolari</a:t>
            </a:r>
            <a:r>
              <a:rPr lang="it-IT" sz="2700"/>
              <a:t>;</a:t>
            </a:r>
            <a:endParaRPr lang="it-IT" sz="2700"/>
          </a:p>
          <a:p>
            <a:pPr marL="180340" indent="-180340">
              <a:buSzPct val="100000"/>
              <a:buChar char="-"/>
            </a:pPr>
            <a:endParaRPr sz="2700"/>
          </a:p>
          <a:p>
            <a:pPr marL="180340" indent="-180340">
              <a:buSzPct val="100000"/>
              <a:buChar char="-"/>
            </a:pPr>
            <a:r>
              <a:rPr sz="2700"/>
              <a:t>Rimane fondamentale la collaborazione con i docenti dei vari Consigli di classe al fine di motivare e sostenere tali alunni nel percorso di acquisizione e comprensione</a:t>
            </a:r>
            <a:r>
              <a:rPr sz="2800"/>
              <a:t> </a:t>
            </a:r>
            <a:endParaRPr sz="2800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63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>
          <a:xfrm>
            <a:off x="0" y="0"/>
            <a:ext cx="6114288" cy="6766560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 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>
          <a:xfrm>
            <a:off x="6077585" y="118110"/>
            <a:ext cx="6114415" cy="6648450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Area 4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SOSTEGNO ALLO STUDIO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DOCENTE REFERENTE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Prof. Michele Crispino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COMMISSIONE </a:t>
            </a:r>
            <a:endParaRPr lang="it-IT" dirty="0"/>
          </a:p>
          <a:p>
            <a:pPr marL="0" indent="0">
              <a:buNone/>
            </a:pPr>
            <a:r>
              <a:rPr lang="it-IT" dirty="0" err="1"/>
              <a:t>Prof.sse</a:t>
            </a:r>
            <a:r>
              <a:rPr lang="it-IT" dirty="0"/>
              <a:t>: Michela De Marco ed Emilia Raponi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1026" name="Picture 2" descr="Sos Compiti, sostegno online agli alunni in difficoltà - Prima Lecco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32" y="1828800"/>
            <a:ext cx="53340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-56515" y="102870"/>
            <a:ext cx="12270740" cy="426720"/>
          </a:xfrm>
        </p:spPr>
        <p:txBody>
          <a:bodyPr>
            <a:normAutofit fontScale="90000"/>
          </a:bodyPr>
          <a:lstStyle/>
          <a:p>
            <a:r>
              <a:rPr lang="it-IT" sz="4445" dirty="0"/>
              <a:t>Peer tutoring</a:t>
            </a:r>
            <a:endParaRPr lang="it-IT" sz="4445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0" y="-635"/>
            <a:ext cx="12113260" cy="7229475"/>
          </a:xfrm>
        </p:spPr>
        <p:txBody>
          <a:bodyPr>
            <a:normAutofit fontScale="25000"/>
          </a:bodyPr>
          <a:lstStyle/>
          <a:p>
            <a:pPr marL="0" indent="0">
              <a:buNone/>
            </a:pPr>
            <a:endParaRPr lang="it-IT" sz="11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11000" dirty="0">
                <a:solidFill>
                  <a:srgbClr val="FF0000"/>
                </a:solidFill>
              </a:rPr>
              <a:t>Situazione di partenza</a:t>
            </a:r>
            <a:endParaRPr lang="it-IT" sz="11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12800" dirty="0"/>
              <a:t>Il Peer tutoring è un progetto che è giunto al terzo anno e che quest’anno ha preso il via il 22 Ottobre 2024.                </a:t>
            </a:r>
            <a:endParaRPr lang="it-IT" sz="12800" dirty="0"/>
          </a:p>
          <a:p>
            <a:pPr marL="0" indent="0">
              <a:buNone/>
            </a:pPr>
            <a:r>
              <a:rPr lang="it-IT" sz="12800" dirty="0"/>
              <a:t>Possiamo constatare come sia prima che dopo le vacanze di Natale il progetto abbia visto un numero limitato di iscritti per materia sia in sede centrale che in sede succursale.                                                                                                                            </a:t>
            </a:r>
            <a:endParaRPr lang="it-IT" sz="12800" dirty="0"/>
          </a:p>
          <a:p>
            <a:pPr marL="0" indent="0">
              <a:buNone/>
            </a:pPr>
            <a:r>
              <a:rPr lang="it-IT" sz="12800" dirty="0"/>
              <a:t>Per quanto riguarda le materie di </a:t>
            </a:r>
            <a:r>
              <a:rPr lang="it-IT" sz="12800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</a:rPr>
              <a:t>francese </a:t>
            </a:r>
            <a:r>
              <a:rPr lang="it-IT" sz="12800" dirty="0"/>
              <a:t>e </a:t>
            </a:r>
            <a:r>
              <a:rPr lang="it-IT" sz="12800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</a:rPr>
              <a:t>matematica</a:t>
            </a:r>
            <a:r>
              <a:rPr lang="it-IT" sz="12800" dirty="0"/>
              <a:t>, anche se limitate a </a:t>
            </a:r>
            <a:r>
              <a:rPr lang="it-IT" sz="12800" i="1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  <a:latin typeface="Rockwell Italic" panose="02060503020205020403" charset="0"/>
                <a:cs typeface="Rockwell Italic" panose="02060503020205020403" charset="0"/>
              </a:rPr>
              <a:t>due / tre alunni</a:t>
            </a:r>
            <a:r>
              <a:rPr lang="it-IT" sz="12800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</a:rPr>
              <a:t> </a:t>
            </a:r>
            <a:r>
              <a:rPr lang="it-IT" sz="12800" dirty="0"/>
              <a:t>alla volta per sede, si registra una partecipazione regolare; infatti fino a ora ogni settimana vi sono state iscrizioni e le lezioni si sono svolte regolarmente. </a:t>
            </a:r>
            <a:r>
              <a:rPr lang="it-IT" sz="11000" dirty="0"/>
              <a:t> </a:t>
            </a:r>
            <a:r>
              <a:rPr lang="it-IT" dirty="0"/>
              <a:t>                                                                                                                             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" y="0"/>
            <a:ext cx="12191365" cy="6858000"/>
          </a:xfrm>
        </p:spPr>
        <p:txBody>
          <a:bodyPr>
            <a:normAutofit lnSpcReduction="20000"/>
          </a:bodyPr>
          <a:p>
            <a:pPr marL="0" indent="0">
              <a:buNone/>
            </a:pPr>
            <a:r>
              <a:rPr lang="it-IT" sz="3200" dirty="0">
                <a:sym typeface="+mn-ea"/>
              </a:rPr>
              <a:t>Per quanto riguarda </a:t>
            </a:r>
            <a:r>
              <a:rPr lang="it-IT" sz="3200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  <a:sym typeface="+mn-ea"/>
              </a:rPr>
              <a:t>inglese</a:t>
            </a:r>
            <a:r>
              <a:rPr lang="it-IT" sz="3200" dirty="0">
                <a:sym typeface="+mn-ea"/>
              </a:rPr>
              <a:t>, per ambedue le sedi, le iscrizioni sono minime; infatti i </a:t>
            </a:r>
            <a:r>
              <a:rPr lang="it-IT" sz="3200" dirty="0" err="1">
                <a:sym typeface="+mn-ea"/>
              </a:rPr>
              <a:t>tutee</a:t>
            </a:r>
            <a:r>
              <a:rPr lang="it-IT" sz="3200" dirty="0">
                <a:sym typeface="+mn-ea"/>
              </a:rPr>
              <a:t> sono, al momento, </a:t>
            </a:r>
            <a:r>
              <a:rPr lang="it-IT" sz="3200" i="1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  <a:latin typeface="Rockwell Italic" panose="02060503020205020403" charset="0"/>
                <a:cs typeface="Rockwell Italic" panose="02060503020205020403" charset="0"/>
                <a:sym typeface="+mn-ea"/>
              </a:rPr>
              <a:t>due in sede centrale e quattro in sede succursale</a:t>
            </a:r>
            <a:r>
              <a:rPr lang="it-IT" sz="3200" dirty="0">
                <a:sym typeface="+mn-ea"/>
              </a:rPr>
              <a:t>, ma si prenotano sporadicamente.  </a:t>
            </a:r>
            <a:endParaRPr lang="it-IT" sz="3200" dirty="0">
              <a:sym typeface="+mn-ea"/>
            </a:endParaRPr>
          </a:p>
          <a:p>
            <a:pPr marL="0" indent="0">
              <a:buNone/>
            </a:pPr>
            <a:r>
              <a:rPr lang="it-IT" sz="3200" dirty="0">
                <a:sym typeface="+mn-ea"/>
              </a:rPr>
              <a:t>                                                                                                                                                                                         Approfitto di questa occasione per esortare i colleghi a invogliare i nostri ragazzi, consapevole di come il problema sia dovuto anche e soprattutto al convincerli nel rimanere il pomeriggio a scuola.</a:t>
            </a:r>
            <a:endParaRPr lang="it-IT" sz="3200" dirty="0">
              <a:sym typeface="+mn-ea"/>
            </a:endParaRPr>
          </a:p>
          <a:p>
            <a:pPr marL="0" indent="0">
              <a:buNone/>
            </a:pPr>
            <a:endParaRPr lang="en-US" sz="3200"/>
          </a:p>
          <a:p>
            <a:pPr marL="0" indent="0">
              <a:buNone/>
            </a:pPr>
            <a:r>
              <a:rPr lang="it-IT" sz="3200" dirty="0">
                <a:sym typeface="+mn-ea"/>
              </a:rPr>
              <a:t>D’altro canto è d’uopo segnalare come, rispetto ai problemi riscontrati l’anno precedente, i tutors siano  numerosi o comunque sempre presenti e disponibili in ambedue le sedi e per tutte e tre le materie, e di questo ringrazio i miei colleghi che hanno promosso il progetto nelle loro classi.     </a:t>
            </a:r>
            <a:endParaRPr lang="en-US" sz="3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201930"/>
            <a:ext cx="12192000" cy="705993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it-IT" sz="2800" dirty="0">
                <a:sym typeface="+mn-ea"/>
              </a:rPr>
              <a:t>                                                                                                                                 </a:t>
            </a:r>
            <a:r>
              <a:rPr lang="it-IT" sz="3200" dirty="0">
                <a:sym typeface="+mn-ea"/>
              </a:rPr>
              <a:t>Oltre al numero, si segnala come siano collaborativi e come il feedback dei </a:t>
            </a:r>
            <a:r>
              <a:rPr lang="it-IT" sz="3200" dirty="0" err="1">
                <a:sym typeface="+mn-ea"/>
              </a:rPr>
              <a:t>tutee</a:t>
            </a:r>
            <a:r>
              <a:rPr lang="it-IT" sz="3200" dirty="0">
                <a:sym typeface="+mn-ea"/>
              </a:rPr>
              <a:t> sia positivo, dal momento in cui chi si è iscritto dall’inizio continua a frequentare con costanza e, a volte, sprona i propri compagni convincendoli della bontà del progetto. </a:t>
            </a:r>
            <a:endParaRPr lang="it-IT" sz="3200" dirty="0">
              <a:sym typeface="+mn-ea"/>
            </a:endParaRPr>
          </a:p>
          <a:p>
            <a:pPr marL="0" indent="0">
              <a:buNone/>
            </a:pPr>
            <a:r>
              <a:rPr lang="it-IT" sz="3200" dirty="0">
                <a:sym typeface="+mn-ea"/>
              </a:rPr>
              <a:t>Per quanto concerne i numeri dei tutors sono i seguenti:</a:t>
            </a:r>
            <a:endParaRPr lang="it-IT" sz="3200" dirty="0"/>
          </a:p>
          <a:p>
            <a:pPr marL="0" indent="0">
              <a:buNone/>
            </a:pPr>
            <a:r>
              <a:rPr lang="it-IT" sz="3200" dirty="0">
                <a:sym typeface="+mn-ea"/>
              </a:rPr>
              <a:t>*</a:t>
            </a:r>
            <a:r>
              <a:rPr lang="it-IT" sz="3200" i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  <a:latin typeface="Rockwell Italic" panose="02060503020205020403" charset="0"/>
                <a:cs typeface="Rockwell Italic" panose="02060503020205020403" charset="0"/>
                <a:sym typeface="+mn-ea"/>
              </a:rPr>
              <a:t>11 tutors per inglese, 4 per francese e 10 per matematica in centrale;</a:t>
            </a:r>
            <a:endParaRPr lang="it-IT" sz="3200" i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  <a:alpha val="43000"/>
                  </a:srgbClr>
                </a:outerShdw>
              </a:effectLst>
              <a:latin typeface="Rockwell Italic" panose="02060503020205020403" charset="0"/>
              <a:cs typeface="Rockwell Italic" panose="02060503020205020403" charset="0"/>
            </a:endParaRPr>
          </a:p>
          <a:p>
            <a:pPr marL="0" indent="0">
              <a:buNone/>
            </a:pPr>
            <a:r>
              <a:rPr lang="it-IT" sz="3200" i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  <a:latin typeface="Rockwell Italic" panose="02060503020205020403" charset="0"/>
                <a:cs typeface="Rockwell Italic" panose="02060503020205020403" charset="0"/>
                <a:sym typeface="+mn-ea"/>
              </a:rPr>
              <a:t>* 5 tutors per inglese,4 per francese e 4 per matematica in succursale.</a:t>
            </a:r>
            <a:endParaRPr lang="it-IT" sz="3200" dirty="0">
              <a:sym typeface="+mn-ea"/>
            </a:endParaRPr>
          </a:p>
          <a:p>
            <a:pPr marL="0" indent="0">
              <a:buNone/>
            </a:pPr>
            <a:r>
              <a:rPr lang="it-IT" sz="3200" dirty="0">
                <a:sym typeface="+mn-ea"/>
              </a:rPr>
              <a:t>La partecipazione degli studenti si attesta intorno ai</a:t>
            </a:r>
            <a:r>
              <a:rPr lang="it-IT" sz="32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  <a:sym typeface="+mn-ea"/>
              </a:rPr>
              <a:t> 2/3 studenti</a:t>
            </a:r>
            <a:r>
              <a:rPr lang="it-IT" sz="3200" dirty="0">
                <a:sym typeface="+mn-ea"/>
              </a:rPr>
              <a:t> per materia in ambedue le sedi, a esclusione, come detto, di inglese.</a:t>
            </a:r>
            <a:endParaRPr lang="it-IT" sz="3200" dirty="0"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12192000" cy="6935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>
          <a:xfrm>
            <a:off x="6092575" y="-1"/>
            <a:ext cx="6020656" cy="6780943"/>
          </a:xfrm>
        </p:spPr>
        <p:txBody>
          <a:bodyPr/>
          <a:lstStyle/>
          <a:p>
            <a:pPr marL="0" indent="0">
              <a:buNone/>
            </a:pPr>
            <a:r>
              <a:rPr lang="it-IT" b="1" dirty="0"/>
              <a:t>Proposte:</a:t>
            </a:r>
            <a:endParaRPr lang="it-IT" b="1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1. </a:t>
            </a:r>
            <a:r>
              <a:rPr lang="it-IT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alpha val="40000"/>
                    </a:schemeClr>
                  </a:outerShdw>
                </a:effectLst>
              </a:rPr>
              <a:t>Consentire agli studenti del terzo anno del tecnico di iscriversi come </a:t>
            </a:r>
            <a:r>
              <a:rPr lang="it-IT" dirty="0" err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alpha val="40000"/>
                    </a:schemeClr>
                  </a:outerShdw>
                </a:effectLst>
              </a:rPr>
              <a:t>tutee</a:t>
            </a:r>
            <a:r>
              <a:rPr lang="it-IT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alpha val="40000"/>
                    </a:schemeClr>
                  </a:outerShdw>
                </a:effectLst>
              </a:rPr>
              <a:t> per quanto riguarda Inglese e ,in generale, aprire a tutti gli studenti del terzo la possibilità di iscriversi come </a:t>
            </a:r>
            <a:r>
              <a:rPr lang="it-IT" dirty="0" err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alpha val="40000"/>
                    </a:schemeClr>
                  </a:outerShdw>
                </a:effectLst>
              </a:rPr>
              <a:t>tutee</a:t>
            </a:r>
            <a:r>
              <a:rPr lang="it-IT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alpha val="40000"/>
                    </a:schemeClr>
                  </a:outerShdw>
                </a:effectLst>
              </a:rPr>
              <a:t> per inglese, limitatamente ad argomenti di grammatica e non </a:t>
            </a:r>
            <a:r>
              <a:rPr lang="it-IT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alpha val="40000"/>
                    </a:schemeClr>
                  </a:outerShdw>
                </a:effectLst>
              </a:rPr>
              <a:t>di letteratura</a:t>
            </a:r>
            <a:r>
              <a:rPr lang="it-IT"/>
              <a:t>.</a:t>
            </a:r>
            <a:endParaRPr lang="it-IT" dirty="0"/>
          </a:p>
        </p:txBody>
      </p:sp>
      <p:sp>
        <p:nvSpPr>
          <p:cNvPr id="8" name="Titolo 3"/>
          <p:cNvSpPr>
            <a:spLocks noGrp="1"/>
          </p:cNvSpPr>
          <p:nvPr>
            <p:ph sz="half" idx="1"/>
          </p:nvPr>
        </p:nvSpPr>
        <p:spPr>
          <a:xfrm>
            <a:off x="0" y="0"/>
            <a:ext cx="6021388" cy="6780213"/>
          </a:xfrm>
        </p:spPr>
        <p:txBody>
          <a:bodyPr/>
          <a:lstStyle/>
          <a:p>
            <a:pPr marL="0" indent="0">
              <a:buNone/>
            </a:pPr>
            <a:r>
              <a:rPr lang="it-IT" b="1" dirty="0"/>
              <a:t>Problemi riscontrati:</a:t>
            </a:r>
            <a:endParaRPr lang="it-IT" b="1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1. </a:t>
            </a:r>
            <a:r>
              <a:rPr lang="it-IT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alpha val="40000"/>
                    </a:schemeClr>
                  </a:outerShdw>
                </a:effectLst>
              </a:rPr>
              <a:t>Ritrosia di molti studenti nel fermarsi il pomeriggio a scuola;</a:t>
            </a:r>
            <a:endParaRPr lang="it-IT" dirty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it-IT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alpha val="40000"/>
                    </a:schemeClr>
                  </a:outerShdw>
                </a:effectLst>
              </a:rPr>
              <a:t>4. Coincidenza del Peer tutoring con altri progetti dell’Istituto che mettono inevitabilmente gli studenti nella condizione di dover scegliere;</a:t>
            </a:r>
            <a:endParaRPr lang="it-IT" dirty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it-IT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alpha val="40000"/>
                    </a:schemeClr>
                  </a:outerShdw>
                </a:effectLst>
              </a:rPr>
              <a:t>3. Non è stato possibile attivare un tutoraggio per quanto concerne Fisica in quanto non vi sono studenti tutor al momento disponibili;</a:t>
            </a:r>
            <a:endParaRPr lang="it-IT" dirty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r>
              <a:rPr lang="it-IT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alpha val="40000"/>
                    </a:schemeClr>
                  </a:outerShdw>
                </a:effectLst>
              </a:rPr>
              <a:t>4. Non è stato possibile attivare un </a:t>
            </a:r>
            <a:r>
              <a:rPr lang="it-IT" dirty="0" err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alpha val="40000"/>
                    </a:schemeClr>
                  </a:outerShdw>
                </a:effectLst>
              </a:rPr>
              <a:t>tuturoaggio</a:t>
            </a:r>
            <a:r>
              <a:rPr lang="it-IT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  <a:alpha val="40000"/>
                    </a:schemeClr>
                  </a:outerShdw>
                </a:effectLst>
              </a:rPr>
              <a:t> in Informatica, dal momento in cui non si hanno tutor disponibili in sede succursale.</a:t>
            </a:r>
            <a:endParaRPr lang="it-IT" dirty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endParaRPr lang="it-IT" dirty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" y="0"/>
            <a:ext cx="12191365" cy="6858000"/>
          </a:xfrm>
        </p:spPr>
        <p:txBody>
          <a:bodyPr>
            <a:normAutofit/>
          </a:bodyPr>
          <a:p>
            <a:pPr marL="0" indent="0">
              <a:buNone/>
            </a:pPr>
            <a:r>
              <a:rPr lang="it-IT" altLang="en-US" sz="3200">
                <a:solidFill>
                  <a:srgbClr val="FF0000"/>
                </a:solidFill>
              </a:rPr>
              <a:t>SPORTELLI DI RECUPERO</a:t>
            </a:r>
            <a:endParaRPr lang="it-IT" altLang="en-US" sz="3200"/>
          </a:p>
          <a:p>
            <a:pPr marL="0" indent="0">
              <a:buNone/>
            </a:pPr>
            <a:r>
              <a:rPr lang="it-IT" altLang="en-US" sz="3200"/>
              <a:t>Le materie coinvolte saranno </a:t>
            </a:r>
            <a:r>
              <a:rPr lang="it-IT" altLang="en-US" sz="32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</a:rPr>
              <a:t>Fisica, Matematica, Italiano( grammatica e lessico), Francese, Inglese e Spagnolo</a:t>
            </a:r>
            <a:r>
              <a:rPr lang="it-IT" altLang="en-US" sz="3200"/>
              <a:t>, per gli alunni dalle prime alle quarte. </a:t>
            </a:r>
            <a:endParaRPr lang="it-IT" altLang="en-US" sz="3200"/>
          </a:p>
          <a:p>
            <a:pPr marL="0" indent="0">
              <a:buNone/>
            </a:pPr>
            <a:endParaRPr lang="it-IT" altLang="en-US" sz="3200"/>
          </a:p>
          <a:p>
            <a:pPr marL="0" indent="0">
              <a:buNone/>
            </a:pPr>
            <a:r>
              <a:rPr lang="it-IT" altLang="en-US" sz="3200"/>
              <a:t>Per ogni sportello saranno messe a disposizione </a:t>
            </a:r>
            <a:r>
              <a:rPr lang="it-IT" altLang="en-US" sz="32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</a:rPr>
              <a:t>20 ore</a:t>
            </a:r>
            <a:r>
              <a:rPr lang="it-IT" altLang="en-US" sz="3200"/>
              <a:t>, suddivise equamente tra primo e secondo biennio.</a:t>
            </a:r>
            <a:endParaRPr lang="it-IT" altLang="en-US" sz="3200"/>
          </a:p>
          <a:p>
            <a:pPr marL="0" indent="0">
              <a:buNone/>
            </a:pPr>
            <a:endParaRPr lang="it-IT" altLang="en-US" sz="3200"/>
          </a:p>
          <a:p>
            <a:pPr marL="0" indent="0">
              <a:buNone/>
            </a:pPr>
            <a:r>
              <a:rPr lang="it-IT" altLang="en-US" sz="3200"/>
              <a:t>Si svolgeranno in modalità da remoto in due fasce orarie :</a:t>
            </a:r>
            <a:endParaRPr lang="it-IT" altLang="en-US" sz="3200"/>
          </a:p>
          <a:p>
            <a:pPr marL="0" indent="0">
              <a:buNone/>
            </a:pPr>
            <a:r>
              <a:rPr lang="it-IT" altLang="en-US" sz="320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</a:rPr>
              <a:t>*</a:t>
            </a:r>
            <a:r>
              <a:rPr lang="it-IT" altLang="en-US" sz="32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</a:rPr>
              <a:t> 15:00 - 16:30;</a:t>
            </a:r>
            <a:endParaRPr lang="it-IT" altLang="en-US" sz="32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  <a:alpha val="43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it-IT" altLang="en-US" sz="32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</a:rPr>
              <a:t>* 16:30- 18:00.</a:t>
            </a:r>
            <a:endParaRPr lang="it-IT" altLang="en-US" sz="32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  <a:alpha val="43000"/>
                  </a:srgbClr>
                </a:outerShdw>
              </a:effectLst>
            </a:endParaRPr>
          </a:p>
          <a:p>
            <a:pPr marL="0" indent="0">
              <a:buNone/>
            </a:pPr>
            <a:endParaRPr lang="it-IT" altLang="en-US" sz="320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Legn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Legno</Template>
  <TotalTime>0</TotalTime>
  <Words>5759</Words>
  <Application>WPS Spreadsheets</Application>
  <PresentationFormat>Widescreen</PresentationFormat>
  <Paragraphs>112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35" baseType="lpstr">
      <vt:lpstr>Arial</vt:lpstr>
      <vt:lpstr>SimSun</vt:lpstr>
      <vt:lpstr>Wingdings</vt:lpstr>
      <vt:lpstr>Rockwell Extra Bold</vt:lpstr>
      <vt:lpstr>Calibri</vt:lpstr>
      <vt:lpstr>Rockwell Italic</vt:lpstr>
      <vt:lpstr>Rockwell</vt:lpstr>
      <vt:lpstr>Rockwell Condensed</vt:lpstr>
      <vt:lpstr>苹方-简</vt:lpstr>
      <vt:lpstr>Microsoft YaHei</vt:lpstr>
      <vt:lpstr>汉仪旗黑</vt:lpstr>
      <vt:lpstr>Arial Unicode MS</vt:lpstr>
      <vt:lpstr>Helvetica Neue</vt:lpstr>
      <vt:lpstr>Rockwell</vt:lpstr>
      <vt:lpstr>Times New Roman</vt:lpstr>
      <vt:lpstr>Symbol</vt:lpstr>
      <vt:lpstr>Kingsoft Sign</vt:lpstr>
      <vt:lpstr>Times New Roman Bold</vt:lpstr>
      <vt:lpstr>宋体-简</vt:lpstr>
      <vt:lpstr>Legno</vt:lpstr>
      <vt:lpstr>Relazione intermedia funzione strumentale sostegno allo studio </vt:lpstr>
      <vt:lpstr>PowerPoint 演示文稿</vt:lpstr>
      <vt:lpstr>Peer tutoring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Studenti non italofoni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Relazione intermedia funzione strumentale sostegno allo studio </dc:title>
  <dc:creator>Microsoft Office User</dc:creator>
  <cp:lastModifiedBy>michelecrispino</cp:lastModifiedBy>
  <cp:revision>36</cp:revision>
  <dcterms:created xsi:type="dcterms:W3CDTF">2025-01-19T09:59:44Z</dcterms:created>
  <dcterms:modified xsi:type="dcterms:W3CDTF">2025-01-19T09:59:44Z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1033-5.7.2.8094</vt:lpwstr>
  </property>
</Properties>
</file>