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CC33"/>
    <a:srgbClr val="A5002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Progetti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0">
              <a:noFill/>
            </a:ln>
          </c:spPr>
          <c:dPt>
            <c:idx val="0"/>
            <c:bubble3D val="0"/>
            <c:explosion val="9"/>
            <c:spPr>
              <a:solidFill>
                <a:srgbClr val="FFCCFF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BD-491F-99BB-24C8505EB412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9BD-491F-99BB-24C8505EB412}"/>
              </c:ext>
            </c:extLst>
          </c:dPt>
          <c:dLbls>
            <c:dLbl>
              <c:idx val="0"/>
              <c:layout>
                <c:manualLayout>
                  <c:x val="6.3930826581459835E-2"/>
                  <c:y val="-9.2957360593083765E-2"/>
                </c:manualLayout>
              </c:layout>
              <c:tx>
                <c:rich>
                  <a:bodyPr wrap="square"/>
                  <a:lstStyle/>
                  <a:p>
                    <a:pPr>
                      <a:defRPr lang="en-US" sz="1600" b="0" strike="noStrike" spc="-1">
                        <a:solidFill>
                          <a:srgbClr val="000000"/>
                        </a:solidFill>
                        <a:latin typeface="Garamond"/>
                      </a:defRPr>
                    </a:pPr>
                    <a:fld id="{6766B9E0-1F75-458D-9728-8AF35DD74E66}" type="CATEGORYNAME">
                      <a:rPr lang="en-US"/>
                      <a:pPr>
                        <a:defRPr lang="en-US" sz="1600" b="0" strike="noStrike" spc="-1">
                          <a:solidFill>
                            <a:srgbClr val="000000"/>
                          </a:solidFill>
                          <a:latin typeface="Garamond"/>
                        </a:defRPr>
                      </a:pPr>
                      <a:t>[NOME CATEGORIA]</a:t>
                    </a:fld>
                    <a:r>
                      <a:rPr lang="en-US" baseline="0" dirty="0"/>
                      <a:t>
</a:t>
                    </a:r>
                    <a:fld id="{A380D9C1-DC09-4ED5-81CA-4A651A708ECE}" type="VALUE">
                      <a:rPr lang="en-US" baseline="0" smtClean="0"/>
                      <a:pPr>
                        <a:defRPr lang="en-US" sz="1600" b="0" strike="noStrike" spc="-1">
                          <a:solidFill>
                            <a:srgbClr val="000000"/>
                          </a:solidFill>
                          <a:latin typeface="Garamond"/>
                        </a:defRPr>
                      </a:pPr>
                      <a:t>[VALORE]</a:t>
                    </a:fld>
                    <a:endParaRPr lang="en-US" baseline="0" dirty="0"/>
                  </a:p>
                  <a:p>
                    <a:pPr>
                      <a:defRPr lang="en-US" sz="1600" b="0" strike="noStrike" spc="-1">
                        <a:solidFill>
                          <a:srgbClr val="000000"/>
                        </a:solidFill>
                        <a:latin typeface="Garamond"/>
                      </a:defRPr>
                    </a:pPr>
                    <a:r>
                      <a:rPr lang="en-US" baseline="0" dirty="0"/>
                      <a:t>85,3%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BD-491F-99BB-24C8505EB412}"/>
                </c:ext>
              </c:extLst>
            </c:dLbl>
            <c:dLbl>
              <c:idx val="1"/>
              <c:layout>
                <c:manualLayout>
                  <c:x val="-5.244294191486934E-2"/>
                  <c:y val="2.7283234332550536E-2"/>
                </c:manualLayout>
              </c:layout>
              <c:tx>
                <c:rich>
                  <a:bodyPr wrap="square"/>
                  <a:lstStyle/>
                  <a:p>
                    <a:pPr>
                      <a:defRPr sz="1600" b="0" strike="noStrike" spc="-1">
                        <a:solidFill>
                          <a:srgbClr val="000000"/>
                        </a:solidFill>
                        <a:latin typeface="Garamond"/>
                      </a:defRPr>
                    </a:pPr>
                    <a:fld id="{EA6B1FA9-E902-43D7-824B-37332D750FF7}" type="CATEGORYNAME">
                      <a:rPr lang="it-IT"/>
                      <a:pPr>
                        <a:defRPr sz="1600" b="0" strike="noStrike" spc="-1">
                          <a:solidFill>
                            <a:srgbClr val="000000"/>
                          </a:solidFill>
                          <a:latin typeface="Garamond"/>
                        </a:defRPr>
                      </a:pPr>
                      <a:t>[NOME CATEGORIA]</a:t>
                    </a:fld>
                    <a:r>
                      <a:rPr lang="it-IT" baseline="0" dirty="0"/>
                      <a:t>
</a:t>
                    </a:r>
                    <a:fld id="{AC9A438F-0056-44E9-8DAB-A13F3E3E10FC}" type="VALUE">
                      <a:rPr lang="it-IT" baseline="0" smtClean="0"/>
                      <a:pPr>
                        <a:defRPr sz="1600" b="0" strike="noStrike" spc="-1">
                          <a:solidFill>
                            <a:srgbClr val="000000"/>
                          </a:solidFill>
                          <a:latin typeface="Garamond"/>
                        </a:defRPr>
                      </a:pPr>
                      <a:t>[VALORE]</a:t>
                    </a:fld>
                    <a:endParaRPr lang="it-IT" baseline="0" dirty="0"/>
                  </a:p>
                  <a:p>
                    <a:pPr>
                      <a:defRPr sz="1600" b="0" strike="noStrike" spc="-1">
                        <a:solidFill>
                          <a:srgbClr val="000000"/>
                        </a:solidFill>
                        <a:latin typeface="Garamond"/>
                      </a:defRPr>
                    </a:pPr>
                    <a:r>
                      <a:rPr lang="it-IT" baseline="0" dirty="0"/>
                      <a:t>14,7%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5416058047091941"/>
                      <c:h val="0.166666666666666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BD-491F-99BB-24C8505EB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Garamond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Progetti avviati</c:v>
                </c:pt>
                <c:pt idx="1">
                  <c:v>Progetti non avviati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BD-491F-99BB-24C8505EB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solidFill>
          <a:srgbClr val="FFFFFF">
            <a:alpha val="78000"/>
          </a:srgbClr>
        </a:solidFill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Garamond"/>
            </a:defRPr>
          </a:pPr>
          <a:endParaRPr lang="it-IT"/>
        </a:p>
      </c:txPr>
    </c:legend>
    <c:plotVisOnly val="1"/>
    <c:dispBlanksAs val="gap"/>
    <c:showDLblsOverMax val="1"/>
  </c:chart>
  <c:spPr>
    <a:pattFill prst="ltDnDiag">
      <a:fgClr>
        <a:srgbClr val="F2F2F2"/>
      </a:fgClr>
      <a:bgClr>
        <a:srgbClr val="FFFFFF"/>
      </a:bgClr>
    </a:pattFill>
    <a:ln w="9360">
      <a:solidFill>
        <a:srgbClr val="D9D9D9"/>
      </a:solidFill>
      <a:round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56-4291-8B0B-71914DA0DA2E}"/>
              </c:ext>
            </c:extLst>
          </c:dPt>
          <c:dLbls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Garamond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6-4291-8B0B-71914DA0D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Garamond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Foglio1!$A$4:$A$8</c:f>
              <c:strCache>
                <c:ptCount val="5"/>
                <c:pt idx="0">
                  <c:v>Settembre</c:v>
                </c:pt>
                <c:pt idx="1">
                  <c:v>Ottobre</c:v>
                </c:pt>
                <c:pt idx="2">
                  <c:v>Novembre</c:v>
                </c:pt>
                <c:pt idx="3">
                  <c:v>Dicembre</c:v>
                </c:pt>
                <c:pt idx="4">
                  <c:v>Gennaio</c:v>
                </c:pt>
              </c:strCache>
            </c:strRef>
          </c:cat>
          <c:val>
            <c:numRef>
              <c:f>Foglio1!$B$4:$B$8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6-4291-8B0B-71914DA0D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278592"/>
        <c:axId val="179280128"/>
      </c:barChart>
      <c:catAx>
        <c:axId val="17927859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595959"/>
                </a:solidFill>
                <a:latin typeface="Garamond"/>
              </a:defRPr>
            </a:pPr>
            <a:endParaRPr lang="it-IT"/>
          </a:p>
        </c:txPr>
        <c:crossAx val="179280128"/>
        <c:crosses val="autoZero"/>
        <c:auto val="1"/>
        <c:lblAlgn val="ctr"/>
        <c:lblOffset val="100"/>
        <c:noMultiLvlLbl val="0"/>
      </c:catAx>
      <c:valAx>
        <c:axId val="17928012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Garamond"/>
              </a:defRPr>
            </a:pPr>
            <a:endParaRPr lang="it-IT"/>
          </a:p>
        </c:txPr>
        <c:crossAx val="17927859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725360527613806"/>
          <c:y val="3.8132307597612075E-2"/>
          <c:w val="0.52970119822240258"/>
          <c:h val="0.9300907694043778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 1</c:v>
                </c:pt>
              </c:strCache>
            </c:strRef>
          </c:tx>
          <c:spPr>
            <a:solidFill>
              <a:srgbClr val="C9211E"/>
            </a:solidFill>
            <a:ln w="0">
              <a:solidFill>
                <a:srgbClr val="000000"/>
              </a:solidFill>
            </a:ln>
          </c:spPr>
          <c:dPt>
            <c:idx val="0"/>
            <c:bubble3D val="0"/>
            <c:explosion val="1"/>
            <c:spPr>
              <a:solidFill>
                <a:srgbClr val="C00000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D9-4AD8-9DCA-714F0204A80B}"/>
              </c:ext>
            </c:extLst>
          </c:dPt>
          <c:dPt>
            <c:idx val="1"/>
            <c:bubble3D val="0"/>
            <c:explosion val="10"/>
            <c:spPr>
              <a:solidFill>
                <a:srgbClr val="FFFF00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D9-4AD8-9DCA-714F0204A80B}"/>
              </c:ext>
            </c:extLst>
          </c:dPt>
          <c:dPt>
            <c:idx val="2"/>
            <c:bubble3D val="0"/>
            <c:spPr>
              <a:solidFill>
                <a:srgbClr val="FFDE59"/>
              </a:solidFill>
              <a:ln w="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D9-4AD8-9DCA-714F0204A80B}"/>
              </c:ext>
            </c:extLst>
          </c:dPt>
          <c:cat>
            <c:strRef>
              <c:f>Foglio1!$A$2:$A$3</c:f>
              <c:strCache>
                <c:ptCount val="2"/>
                <c:pt idx="0">
                  <c:v>Il progetto avrà inizio dopo il 15 gennaio</c:v>
                </c:pt>
                <c:pt idx="1">
                  <c:v>Problemi di orario, autorizzazione, spazi ecc.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9-4AD8-9DCA-714F0204A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Arial"/>
            </a:defRPr>
          </a:pPr>
          <a:endParaRPr lang="it-IT"/>
        </a:p>
      </c:txPr>
    </c:legend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0.29526</cdr:x>
      <cdr:y>0.04182</cdr:y>
    </cdr:from>
    <cdr:to>
      <cdr:x>0.33816</cdr:x>
      <cdr:y>0.15219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1715F011-CBFA-D2E8-4D7A-428CD148AA72}"/>
            </a:ext>
          </a:extLst>
        </cdr:cNvPr>
        <cdr:cNvSpPr txBox="1"/>
      </cdr:nvSpPr>
      <cdr:spPr>
        <a:xfrm xmlns:a="http://schemas.openxmlformats.org/drawingml/2006/main">
          <a:off x="2504555" y="167147"/>
          <a:ext cx="363869" cy="441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2000" b="1" kern="1200" dirty="0"/>
            <a:t>1</a:t>
          </a:r>
        </a:p>
      </cdr:txBody>
    </cdr:sp>
  </cdr:relSizeAnchor>
  <cdr:relSizeAnchor xmlns:cdr="http://schemas.openxmlformats.org/drawingml/2006/chartDrawing">
    <cdr:from>
      <cdr:x>0.47618</cdr:x>
      <cdr:y>0.62775</cdr:y>
    </cdr:from>
    <cdr:to>
      <cdr:x>0.52382</cdr:x>
      <cdr:y>0.71631</cdr:y>
    </cdr:to>
    <cdr:sp macro="" textlink="">
      <cdr:nvSpPr>
        <cdr:cNvPr id="4" name="CasellaDiTesto 1">
          <a:extLst xmlns:a="http://schemas.openxmlformats.org/drawingml/2006/main">
            <a:ext uri="{FF2B5EF4-FFF2-40B4-BE49-F238E27FC236}">
              <a16:creationId xmlns:a16="http://schemas.microsoft.com/office/drawing/2014/main" id="{748E44B5-F607-006D-A0B5-2CDB7FBB1923}"/>
            </a:ext>
          </a:extLst>
        </cdr:cNvPr>
        <cdr:cNvSpPr txBox="1"/>
      </cdr:nvSpPr>
      <cdr:spPr>
        <a:xfrm xmlns:a="http://schemas.openxmlformats.org/drawingml/2006/main">
          <a:off x="4039241" y="2508864"/>
          <a:ext cx="404086" cy="353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000" b="1" kern="1200" dirty="0"/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3F419-92F1-43B1-B530-6855C39D1ADB}" type="datetimeFigureOut">
              <a:rPr lang="it-IT" smtClean="0"/>
              <a:t>16/01/2025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B2B5-85EB-4E88-AC9C-528D58723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66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CB2B5-85EB-4E88-AC9C-528D587234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8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7723E7-F3A9-4FE5-B41B-11DB803E2863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61B58E-C32E-4FCC-AC82-F5993EE3A483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DBC83D-DFE3-4565-A1A3-FFE6EBC8DBA3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0949AF-01CE-4B95-AAC3-1CF1AF652DCF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0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35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8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1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17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540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4F4C9D-7D0C-4010-8CB6-C67CABEA7DEF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57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67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2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2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51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78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38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26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1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E35ACA-3078-4505-8EDA-A2BB6B9F2CB3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5ECC6BF-41B3-430F-8AEA-BF42C96875E7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AB9E9D0-DD17-4E88-B815-B3391DDCAFBE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AE2F98-21AF-4D37-9147-4E68A13F1025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BC42EC-53E4-48C2-A8E5-53ED3DF67BE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265E48-1C50-4B44-83F4-F4B8A6AC7FF0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641F14-5B62-442B-99F3-DAEAAB5914B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-15480" y="0"/>
            <a:ext cx="12228480" cy="6854760"/>
            <a:chOff x="-15480" y="0"/>
            <a:chExt cx="12228480" cy="685476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14"/>
            <a:stretch/>
          </p:blipFill>
          <p:spPr>
            <a:xfrm>
              <a:off x="36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Rectangle 8"/>
            <p:cNvSpPr/>
            <p:nvPr/>
          </p:nvSpPr>
          <p:spPr>
            <a:xfrm>
              <a:off x="60840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5" name="Picture 9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-1548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15"/>
            <a:stretch/>
          </p:blipFill>
          <p:spPr>
            <a:xfrm>
              <a:off x="1143720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57" name="Straight Connector 6"/>
          <p:cNvCxnSpPr/>
          <p:nvPr/>
        </p:nvCxnSpPr>
        <p:spPr>
          <a:xfrm>
            <a:off x="1396080" y="2421360"/>
            <a:ext cx="9408600" cy="144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58" name="PlaceHolder 1"/>
          <p:cNvSpPr>
            <a:spLocks noGrp="1"/>
          </p:cNvSpPr>
          <p:nvPr>
            <p:ph type="ftr" idx="4"/>
          </p:nvPr>
        </p:nvSpPr>
        <p:spPr>
          <a:xfrm>
            <a:off x="1294920" y="5969160"/>
            <a:ext cx="730440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sldNum" idx="5"/>
          </p:nvPr>
        </p:nvSpPr>
        <p:spPr>
          <a:xfrm>
            <a:off x="10353600" y="5969160"/>
            <a:ext cx="54108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it-IT" sz="1000" b="0" strike="noStrike" spc="-1">
                <a:solidFill>
                  <a:schemeClr val="dk1"/>
                </a:solidFill>
                <a:latin typeface="Garamond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31EE513-93C2-4FF5-A030-210D464EA9F0}" type="slidenum">
              <a:rPr lang="it-IT" sz="1000" b="0" strike="noStrike" spc="-1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6"/>
          </p:nvPr>
        </p:nvSpPr>
        <p:spPr>
          <a:xfrm>
            <a:off x="8677080" y="5969160"/>
            <a:ext cx="1598760" cy="27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235C65-06F0-4E39-B9F7-7387AAC80397}" type="slidenum">
              <a:rPr lang="it-IT" sz="1000" b="0" strike="noStrike" spc="-1" smtClean="0">
                <a:solidFill>
                  <a:schemeClr val="dk1"/>
                </a:solidFill>
                <a:latin typeface="Garamond"/>
              </a:rPr>
              <a:t>‹N›</a:t>
            </a:fld>
            <a:endParaRPr lang="it-IT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52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84902" y="3315656"/>
            <a:ext cx="459166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indent="0">
              <a:lnSpc>
                <a:spcPct val="90000"/>
              </a:lnSpc>
              <a:tabLst>
                <a:tab pos="0" algn="l"/>
              </a:tabLst>
            </a:pPr>
            <a:r>
              <a:rPr lang="en-US" sz="3400" b="1" strike="noStrike" spc="-1" dirty="0" err="1">
                <a:solidFill>
                  <a:srgbClr val="262626"/>
                </a:solidFill>
              </a:rPr>
              <a:t>Funzione</a:t>
            </a:r>
            <a:r>
              <a:rPr lang="en-US" sz="3400" b="1" strike="noStrike" spc="-1" dirty="0">
                <a:solidFill>
                  <a:srgbClr val="262626"/>
                </a:solidFill>
              </a:rPr>
              <a:t> </a:t>
            </a:r>
            <a:r>
              <a:rPr lang="en-US" sz="3400" b="1" strike="noStrike" spc="-1" dirty="0" err="1">
                <a:solidFill>
                  <a:srgbClr val="262626"/>
                </a:solidFill>
              </a:rPr>
              <a:t>Strumentale</a:t>
            </a:r>
            <a:r>
              <a:rPr lang="en-US" sz="3400" b="1" strike="noStrike" spc="-1" dirty="0">
                <a:solidFill>
                  <a:srgbClr val="262626"/>
                </a:solidFill>
              </a:rPr>
              <a:t> Area 1</a:t>
            </a:r>
            <a:br>
              <a:rPr lang="en-US" sz="3400" b="1" strike="noStrike" spc="-1" dirty="0">
                <a:solidFill>
                  <a:srgbClr val="262626"/>
                </a:solidFill>
              </a:rPr>
            </a:br>
            <a:br>
              <a:rPr lang="en-US" sz="3400" b="1" strike="noStrike" spc="-1" dirty="0">
                <a:solidFill>
                  <a:srgbClr val="262626"/>
                </a:solidFill>
              </a:rPr>
            </a:br>
            <a:br>
              <a:rPr lang="en-US" sz="3400" b="1" strike="noStrike" spc="-1" dirty="0">
                <a:solidFill>
                  <a:srgbClr val="262626"/>
                </a:solidFill>
              </a:rPr>
            </a:br>
            <a:r>
              <a:rPr lang="en-US" sz="3000" spc="-1" dirty="0" err="1">
                <a:solidFill>
                  <a:srgbClr val="262626"/>
                </a:solidFill>
              </a:rPr>
              <a:t>Commissione</a:t>
            </a:r>
            <a:r>
              <a:rPr lang="en-US" sz="3000" spc="-1" dirty="0">
                <a:solidFill>
                  <a:srgbClr val="262626"/>
                </a:solidFill>
              </a:rPr>
              <a:t> </a:t>
            </a:r>
            <a:r>
              <a:rPr lang="en-US" sz="3000" spc="-1" dirty="0" err="1">
                <a:solidFill>
                  <a:srgbClr val="262626"/>
                </a:solidFill>
              </a:rPr>
              <a:t>Ptof</a:t>
            </a:r>
            <a:r>
              <a:rPr lang="en-US" sz="3000" strike="noStrike" spc="-1" dirty="0">
                <a:solidFill>
                  <a:srgbClr val="262626"/>
                </a:solidFill>
              </a:rPr>
              <a:t>-Rav-</a:t>
            </a:r>
            <a:r>
              <a:rPr lang="en-US" sz="3000" strike="noStrike" spc="-1" dirty="0" err="1">
                <a:solidFill>
                  <a:srgbClr val="262626"/>
                </a:solidFill>
              </a:rPr>
              <a:t>Pdm</a:t>
            </a:r>
            <a:br>
              <a:rPr lang="en-US" sz="3000" strike="noStrike" spc="-1" dirty="0">
                <a:solidFill>
                  <a:srgbClr val="262626"/>
                </a:solidFill>
              </a:rPr>
            </a:br>
            <a:br>
              <a:rPr lang="en-US" sz="3000" strike="noStrike" spc="-1" dirty="0">
                <a:solidFill>
                  <a:srgbClr val="262626"/>
                </a:solidFill>
              </a:rPr>
            </a:br>
            <a:r>
              <a:rPr lang="en-US" sz="3000" spc="-1" dirty="0" err="1">
                <a:solidFill>
                  <a:srgbClr val="262626"/>
                </a:solidFill>
              </a:rPr>
              <a:t>Nucleo</a:t>
            </a:r>
            <a:r>
              <a:rPr lang="en-US" sz="3000" spc="-1" dirty="0">
                <a:solidFill>
                  <a:srgbClr val="262626"/>
                </a:solidFill>
              </a:rPr>
              <a:t> </a:t>
            </a:r>
            <a:r>
              <a:rPr lang="en-US" sz="3000" spc="-1" dirty="0" err="1">
                <a:solidFill>
                  <a:srgbClr val="262626"/>
                </a:solidFill>
              </a:rPr>
              <a:t>Interno</a:t>
            </a:r>
            <a:r>
              <a:rPr lang="en-US" sz="3000" spc="-1" dirty="0">
                <a:solidFill>
                  <a:srgbClr val="262626"/>
                </a:solidFill>
              </a:rPr>
              <a:t> di </a:t>
            </a:r>
            <a:r>
              <a:rPr lang="en-US" sz="3000" spc="-1" dirty="0" err="1">
                <a:solidFill>
                  <a:srgbClr val="262626"/>
                </a:solidFill>
              </a:rPr>
              <a:t>Valutazione</a:t>
            </a:r>
            <a:endParaRPr lang="en-US" sz="3000" strike="noStrike" spc="-1" dirty="0">
              <a:solidFill>
                <a:srgbClr val="262626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7B5F2E-81AA-8706-5BC0-D6164D0B2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896" y="5095842"/>
            <a:ext cx="4702821" cy="547877"/>
          </a:xfrm>
        </p:spPr>
        <p:txBody>
          <a:bodyPr/>
          <a:lstStyle/>
          <a:p>
            <a:r>
              <a:rPr lang="en-US" sz="2400" b="1" spc="-1" dirty="0">
                <a:solidFill>
                  <a:srgbClr val="000000"/>
                </a:solidFill>
              </a:rPr>
              <a:t>IIS Via </a:t>
            </a:r>
            <a:r>
              <a:rPr lang="en-US" sz="2400" b="1" spc="-1" dirty="0" err="1">
                <a:solidFill>
                  <a:srgbClr val="000000"/>
                </a:solidFill>
              </a:rPr>
              <a:t>dei</a:t>
            </a:r>
            <a:r>
              <a:rPr lang="en-US" sz="2400" b="1" spc="-1" dirty="0">
                <a:solidFill>
                  <a:srgbClr val="000000"/>
                </a:solidFill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</a:rPr>
              <a:t>Papareschi</a:t>
            </a:r>
            <a:endParaRPr lang="en-US" sz="2400" b="1" spc="-1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pic>
        <p:nvPicPr>
          <p:cNvPr id="3" name="Immagine 2" descr="Immagine che contiene aria aperta, cielo, albero&#10;&#10;Descrizione generata automaticamente">
            <a:extLst>
              <a:ext uri="{FF2B5EF4-FFF2-40B4-BE49-F238E27FC236}">
                <a16:creationId xmlns:a16="http://schemas.microsoft.com/office/drawing/2014/main" id="{1B1BB12C-26A4-AAE6-978C-50C260CC6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25" y="991073"/>
            <a:ext cx="4702821" cy="39370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C12E6D-6BF1-AB27-5C69-E28FA2D5557E}"/>
              </a:ext>
            </a:extLst>
          </p:cNvPr>
          <p:cNvSpPr txBox="1"/>
          <p:nvPr/>
        </p:nvSpPr>
        <p:spPr>
          <a:xfrm>
            <a:off x="1160206" y="5093109"/>
            <a:ext cx="4109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sz="2200" strike="noStrike" kern="1200" cap="none" spc="-1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Prof. Francesco Di Filippo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57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avviati, periodo avvio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2" name="Segnaposto contenuto 5"/>
          <p:cNvGraphicFramePr/>
          <p:nvPr>
            <p:extLst>
              <p:ext uri="{D42A27DB-BD31-4B8C-83A1-F6EECF244321}">
                <p14:modId xmlns:p14="http://schemas.microsoft.com/office/powerpoint/2010/main" val="584320857"/>
              </p:ext>
            </p:extLst>
          </p:nvPr>
        </p:nvGraphicFramePr>
        <p:xfrm>
          <a:off x="1294920" y="1679400"/>
          <a:ext cx="9599760" cy="419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rafico 212"/>
          <p:cNvGraphicFramePr/>
          <p:nvPr>
            <p:extLst>
              <p:ext uri="{D42A27DB-BD31-4B8C-83A1-F6EECF244321}">
                <p14:modId xmlns:p14="http://schemas.microsoft.com/office/powerpoint/2010/main" val="3028437272"/>
              </p:ext>
            </p:extLst>
          </p:nvPr>
        </p:nvGraphicFramePr>
        <p:xfrm>
          <a:off x="1939625" y="1879309"/>
          <a:ext cx="8482568" cy="399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4" name="PlaceHolder 3"/>
          <p:cNvSpPr txBox="1"/>
          <p:nvPr/>
        </p:nvSpPr>
        <p:spPr>
          <a:xfrm>
            <a:off x="1294920" y="982080"/>
            <a:ext cx="9599760" cy="77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non avviati motivi</a:t>
            </a: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1061280" y="973394"/>
            <a:ext cx="10333800" cy="449334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30120"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1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L’offerta progettuale è stata organizzata per aree disciplinari</a:t>
            </a:r>
          </a:p>
          <a:p>
            <a:pPr marL="330120"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endParaRPr lang="it-IT" sz="11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 dirty="0">
                <a:solidFill>
                  <a:schemeClr val="dk1"/>
                </a:solidFill>
                <a:latin typeface="Garamond"/>
              </a:rPr>
              <a:t>Area Inclusione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 dirty="0">
                <a:solidFill>
                  <a:schemeClr val="dk1"/>
                </a:solidFill>
                <a:latin typeface="Garamond"/>
              </a:rPr>
              <a:t>Area Benessere e Apprendimento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 dirty="0">
                <a:solidFill>
                  <a:schemeClr val="dk1"/>
                </a:solidFill>
                <a:latin typeface="Garamond"/>
              </a:rPr>
              <a:t>Area Orientamento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 dirty="0">
                <a:solidFill>
                  <a:schemeClr val="dk1"/>
                </a:solidFill>
                <a:latin typeface="Garamond"/>
              </a:rPr>
              <a:t>Area Extracurricolare Scientifica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2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800" b="0" strike="noStrike" spc="-1" dirty="0">
                <a:solidFill>
                  <a:schemeClr val="dk1"/>
                </a:solidFill>
                <a:latin typeface="Garamond"/>
              </a:rPr>
              <a:t>Area Extracurricolare Linguistica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76800" y="580102"/>
            <a:ext cx="8595360" cy="45228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Inclusione</a:t>
            </a:r>
            <a:endParaRPr lang="it-IT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7" name="Tabella 4"/>
          <p:cNvGraphicFramePr/>
          <p:nvPr>
            <p:extLst>
              <p:ext uri="{D42A27DB-BD31-4B8C-83A1-F6EECF244321}">
                <p14:modId xmlns:p14="http://schemas.microsoft.com/office/powerpoint/2010/main" val="248479831"/>
              </p:ext>
            </p:extLst>
          </p:nvPr>
        </p:nvGraphicFramePr>
        <p:xfrm>
          <a:off x="810120" y="1005423"/>
          <a:ext cx="10571760" cy="5216427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83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96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PROGETTO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REFERENTE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TEMPI/DURATA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ALUNNI ISCRITTI/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FREQUENTANTI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18">
                <a:tc>
                  <a:txBody>
                    <a:bodyPr/>
                    <a:lstStyle/>
                    <a:p>
                      <a:r>
                        <a:rPr lang="it-IT" sz="1400" b="1" dirty="0"/>
                        <a:t>WE DEBATE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PONZIO</a:t>
                      </a:r>
                    </a:p>
                    <a:p>
                      <a:r>
                        <a:rPr lang="it-IT" sz="1400" dirty="0"/>
                        <a:t>MATTEINI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16 settembre, conclusione prevista 07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5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6 Studenti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30-40 a febbraio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47">
                <a:tc>
                  <a:txBody>
                    <a:bodyPr/>
                    <a:lstStyle/>
                    <a:p>
                      <a:r>
                        <a:rPr lang="it-IT" sz="1400" b="1" dirty="0"/>
                        <a:t>AUTONOMA «MENTE» INSIEME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CARLESCHI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01 luglio, conclusione prevista 30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15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20/20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668">
                <a:tc>
                  <a:txBody>
                    <a:bodyPr/>
                    <a:lstStyle/>
                    <a:p>
                      <a:r>
                        <a:rPr lang="it-IT" sz="1400" b="1" dirty="0"/>
                        <a:t>BAND D’ISTITUTO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CATARINOZZI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06 novembre, conclusione prevista 31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6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15/12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635">
                <a:tc>
                  <a:txBody>
                    <a:bodyPr/>
                    <a:lstStyle/>
                    <a:p>
                      <a:r>
                        <a:rPr lang="it-IT" sz="1400" b="1" dirty="0"/>
                        <a:t>PROGETTO ACCOGLIENZA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 CARLO ORIOLO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09 settembre, conclusione prevista 30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4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Studenti classi prime, seconde e terze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64">
                <a:tc>
                  <a:txBody>
                    <a:bodyPr/>
                    <a:lstStyle/>
                    <a:p>
                      <a:r>
                        <a:rPr lang="it-IT" sz="1400" b="1" dirty="0"/>
                        <a:t>TI PORTO CON ME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OLIVIERO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02 dicembre, conclusione prevista 05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10/10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682">
                <a:tc>
                  <a:txBody>
                    <a:bodyPr/>
                    <a:lstStyle/>
                    <a:p>
                      <a:r>
                        <a:rPr lang="it-IT" sz="1400" b="1" dirty="0"/>
                        <a:t>PROGETTO STUDENTI ATLETI DI ALTO LIVELLO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DI CECCA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01 ottobre, conclusione prevista 08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Non sono previsti incontri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54/54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610">
                <a:tc>
                  <a:txBody>
                    <a:bodyPr/>
                    <a:lstStyle/>
                    <a:p>
                      <a:r>
                        <a:rPr lang="it-IT" sz="1400" b="1" dirty="0"/>
                        <a:t>PEER TUTORING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CRISPINO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22 ottobre, conclusione prevista 30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10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Studenti biennio e 3 anno tecnico 15-20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084">
                <a:tc>
                  <a:txBody>
                    <a:bodyPr/>
                    <a:lstStyle/>
                    <a:p>
                      <a:r>
                        <a:rPr lang="it-IT" sz="1400" b="1" dirty="0"/>
                        <a:t>PROGETTO «CLASSI APERTE»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FALBO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07 gennaio, conclusione prevista 07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60/60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987">
                <a:tc>
                  <a:txBody>
                    <a:bodyPr/>
                    <a:lstStyle/>
                    <a:p>
                      <a:r>
                        <a:rPr lang="it-IT" sz="1400" b="1" dirty="0"/>
                        <a:t>ITALIANO L2 PER STUDENTI NON ITALOFONI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RAPONI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15 ottobre, conclusione prevista 27 febbraio.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13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33/26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/>
                </a:tc>
                <a:extLst>
                  <a:ext uri="{0D108BD9-81ED-4DB2-BD59-A6C34878D82A}">
                    <a16:rowId xmlns:a16="http://schemas.microsoft.com/office/drawing/2014/main" val="1307296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76800" y="638976"/>
            <a:ext cx="8595360" cy="54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Benessere e Apprendimento</a:t>
            </a:r>
            <a:endParaRPr lang="it-IT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9" name="Tabella 4"/>
          <p:cNvGraphicFramePr/>
          <p:nvPr>
            <p:extLst>
              <p:ext uri="{D42A27DB-BD31-4B8C-83A1-F6EECF244321}">
                <p14:modId xmlns:p14="http://schemas.microsoft.com/office/powerpoint/2010/main" val="633875715"/>
              </p:ext>
            </p:extLst>
          </p:nvPr>
        </p:nvGraphicFramePr>
        <p:xfrm>
          <a:off x="732120" y="1188100"/>
          <a:ext cx="10783080" cy="46784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33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bg1"/>
                          </a:solidFill>
                        </a:rPr>
                        <a:t>PROGETTO</a:t>
                      </a:r>
                      <a:endParaRPr lang="it-IT" sz="1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bg1"/>
                          </a:solidFill>
                        </a:rPr>
                        <a:t>REFERENTE</a:t>
                      </a:r>
                      <a:endParaRPr lang="it-IT" sz="1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bg1"/>
                          </a:solidFill>
                        </a:rPr>
                        <a:t>TEMPI/DURATA</a:t>
                      </a:r>
                      <a:endParaRPr lang="it-IT" sz="1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bg1"/>
                          </a:solidFill>
                        </a:rPr>
                        <a:t>ALUNNI ISCRITTI/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bg1"/>
                          </a:solidFill>
                        </a:rPr>
                        <a:t>FREQUENTANTI</a:t>
                      </a:r>
                      <a:endParaRPr lang="it-IT" sz="1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r>
                        <a:rPr lang="it-IT" sz="1400" b="1" dirty="0"/>
                        <a:t>CLASSI CAMBRIDGE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CHIARALUCE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12 settembre, conclusione prevista 07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3 ore a settimana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20/19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GLOBAL WEALTH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LORENZINI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18 ottobre, conclusione prevista 31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12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Tutti gli studenti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«VICINI ALLA SCUOLA, VICINI AI RAGAZZI"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POLDIALLAI</a:t>
                      </a:r>
                    </a:p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BIONDI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18 novembre, conclusione prevista 29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 incontri effettuati per classe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41/40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CITTADINI DI PACE CITTADINI DEL MONDO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MATTEINI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Il progetto avrà inizio nel periodo successivo alla seconda metà di gennaio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CENTRO SPORTIVO STUDENTESCO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FALBO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20 novembre, conclusione prevista 30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6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40/40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SPORTELLO DI ASCOLTO GRAFOLOGICO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POLDIALLAI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07 novembre, conclusione prevista 15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3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10/10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IL DIGITALE IN TASCA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LABARILE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01 ottobre, conclusione prevista 30 maggio. Incontri giornalieri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102/102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LABORATORIO TEATRALE INTEGRATO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POLDIALLAI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27 novembre, conclusione prevista 30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3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22/21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76800" y="638976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Orientamento</a:t>
            </a:r>
            <a:endParaRPr lang="it-IT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ella 4"/>
          <p:cNvGraphicFramePr/>
          <p:nvPr>
            <p:extLst>
              <p:ext uri="{D42A27DB-BD31-4B8C-83A1-F6EECF244321}">
                <p14:modId xmlns:p14="http://schemas.microsoft.com/office/powerpoint/2010/main" val="1528373341"/>
              </p:ext>
            </p:extLst>
          </p:nvPr>
        </p:nvGraphicFramePr>
        <p:xfrm>
          <a:off x="686632" y="1228880"/>
          <a:ext cx="10783080" cy="260580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5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PROGETTO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REFERENTE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TEMPI/DURATA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ALUNNI ISCRITTI/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FREQUENTANTI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ORIENTAMENTO IN ENTRATA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TARANTINO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23 novembre, conclusione prevista 18 gennaio.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4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86/86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PAPARESCHI CONTRO LE MAFIE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MARRESE</a:t>
                      </a:r>
                    </a:p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APUZZO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Inizio 09 dicembre, conclusione prevista 23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4 incontri effettuati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89/89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UN (?) ALBERO IN PIU’ AL «GIARDINO DEI GIUSTI»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ANGIOLINI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Il progetto avrà inizio nel periodo successivo alla seconda metà di gennaio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EPAS SCUOLA AMBASCIATRICE DEL PARLAMENTO EUROPEO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CATARINOZZI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Il progetto avrà inizio nel periodo successivo alla seconda metà di gennaio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76800" y="609480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Extracurriculare Scientifica</a:t>
            </a:r>
            <a:endParaRPr lang="it-IT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5" name="Tabella 4"/>
          <p:cNvGraphicFramePr/>
          <p:nvPr>
            <p:extLst>
              <p:ext uri="{D42A27DB-BD31-4B8C-83A1-F6EECF244321}">
                <p14:modId xmlns:p14="http://schemas.microsoft.com/office/powerpoint/2010/main" val="548185848"/>
              </p:ext>
            </p:extLst>
          </p:nvPr>
        </p:nvGraphicFramePr>
        <p:xfrm>
          <a:off x="719640" y="1162800"/>
          <a:ext cx="10799640" cy="42328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81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PROGETTO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REFERENTE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TEMPI/DURATA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ALUNNI ISCRITTI/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lt1"/>
                          </a:solidFill>
                        </a:rPr>
                        <a:t>FREQUENTANTI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CAMPIONATI DELLE SCIENZE NATURALI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APUZZO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Inizio 10 gennaio, conclusione prevista 15 marzo.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2 incontri effettuati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12/10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OLIMPIADI DI INFORMATICA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LABARILE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Inizio 05 novembre, conclusione prevista 30 aprile.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19 incontri effettuati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21/17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INFARTO QUOTIDIANO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PATTI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Inizio 01 dicembre, conclusione prevista 07 giugno.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2 incontri effettuati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4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OLIMPIADI DELLE NEUROSCIENZE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APUZZO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Inizio 16 dicembre, conclusione prevista 07 febbraio.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2 incontri effettuati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8/7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IL MERAVIGLIOSO MONDO DELL’ACQUA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MANICO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Problemi di orario, autorizzazione, spazi ecc.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STUDIAMO COSA SONO LO SPAZIO E IL TEMPO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CANNATA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Inizio 06 novembre, conclusione prevista 15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5 incontri effettuati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Studenti 3DS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76800" y="638976"/>
            <a:ext cx="859536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area Extracurricolare Linguistica</a:t>
            </a:r>
            <a:endParaRPr lang="it-IT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9" name="Tabella 4"/>
          <p:cNvGraphicFramePr/>
          <p:nvPr>
            <p:extLst>
              <p:ext uri="{D42A27DB-BD31-4B8C-83A1-F6EECF244321}">
                <p14:modId xmlns:p14="http://schemas.microsoft.com/office/powerpoint/2010/main" val="4217219156"/>
              </p:ext>
            </p:extLst>
          </p:nvPr>
        </p:nvGraphicFramePr>
        <p:xfrm>
          <a:off x="822180" y="1222384"/>
          <a:ext cx="10547640" cy="488160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04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93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chemeClr val="lt1"/>
                          </a:solidFill>
                        </a:rPr>
                        <a:t>PROGETTO</a:t>
                      </a:r>
                      <a:endParaRPr lang="it-IT" sz="1400" b="0" strike="noStrike" kern="1200" spc="-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chemeClr val="lt1"/>
                          </a:solidFill>
                        </a:rPr>
                        <a:t>REFERENTE</a:t>
                      </a:r>
                      <a:endParaRPr lang="it-IT" sz="1400" b="0" strike="noStrike" kern="1200" spc="-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chemeClr val="lt1"/>
                          </a:solidFill>
                        </a:rPr>
                        <a:t>TEMPI/DURATA</a:t>
                      </a:r>
                      <a:endParaRPr lang="it-IT" sz="1400" b="0" strike="noStrike" kern="1200" spc="-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chemeClr val="lt1"/>
                          </a:solidFill>
                        </a:rPr>
                        <a:t>ALUNNI ISCRITTI/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chemeClr val="lt1"/>
                          </a:solidFill>
                        </a:rPr>
                        <a:t>FREQUENTANTI</a:t>
                      </a:r>
                      <a:endParaRPr lang="it-IT" sz="1400" b="0" strike="noStrike" kern="1200" spc="-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CERTIFICAZIONE DELF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TARANTINO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23 gennaio, conclusione prevista 05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Incontri non ancora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PROFESSIONE REPORTER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CRISPINO</a:t>
                      </a:r>
                    </a:p>
                    <a:p>
                      <a:pPr algn="l"/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BIONDI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Dati non inviati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it-IT" sz="1400" b="0" strike="noStrike" spc="-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CERTIFICAZIONI LINGUISTICHE CAMBRIDGE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FAVARA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18 novembre, conclusione prevista 22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6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97/97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CAMPIONATI DI ITALIANO (EX OLIMPIADI DI ITALIANO)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PONZIO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23 dicembre, conclusione prevista 27 marzo.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12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Max 50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Presenti gare del 3/2/25</a:t>
                      </a: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ERASMUS+ KA121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MINGHETTI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01 giugno, conclusione prevista 31 agosto.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Non sono previsti incontri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22/22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CERTIFICAZIONI DELE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COVACCIOLI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09 gennaio, conclusione prevista 15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 incontri effettuati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23/23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LA BIBLIOTECA 4.0 PER L’ALTERNANZA SCUOLA LAVORO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CRISPINO BIONDI GIORGIO PAOLETTI ANGIOLINI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Inizio 05 novembre, conclusione prevista 29 maggio.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30 incontri effettuati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</a:rPr>
                        <a:t>115/105</a:t>
                      </a:r>
                      <a:endParaRPr lang="it-IT" sz="14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87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dk1"/>
                          </a:solidFill>
                        </a:rPr>
                        <a:t>LA FESTA DELLA LINGUA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kern="1200" dirty="0">
                          <a:solidFill>
                            <a:schemeClr val="dk1"/>
                          </a:solidFill>
                        </a:rPr>
                        <a:t>TARANTINO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strike="noStrike" kern="1200" spc="-1" dirty="0">
                          <a:solidFill>
                            <a:srgbClr val="000000"/>
                          </a:solidFill>
                        </a:rPr>
                        <a:t>Il progetto avrà inizio nel periodo successivo alla seconda metà di gennaio</a:t>
                      </a:r>
                      <a:endParaRPr lang="it-IT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20" marR="15840" anchor="ctr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0320" marR="1584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294920" y="814320"/>
            <a:ext cx="9599760" cy="14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Piano di Miglioramento</a:t>
            </a:r>
            <a:br>
              <a:rPr sz="4400"/>
            </a:br>
            <a:r>
              <a:rPr lang="it-IT" sz="4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Percorso n° 1: Per il successo formativo</a:t>
            </a:r>
            <a:endParaRPr lang="it-IT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129492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A50021"/>
                </a:solidFill>
                <a:latin typeface="+mj-lt"/>
              </a:rPr>
              <a:t>Attività prevista nel percorso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Progettazione condivisa della didattica disciplinare per competenze e attività di formazione per l’acquisizione di metodologie inclusive, innovative e digitali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di sostegno allo studio: esercitazioni prove INVALSI, corsi per l'acquisizione di un metodo di studio efficace e sportelli didattici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Attuazione di progetti di consolidamento/potenziamento delle competenze chiave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/>
          </p:nvPr>
        </p:nvSpPr>
        <p:spPr>
          <a:xfrm>
            <a:off x="129492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A50021"/>
                </a:solidFill>
                <a:latin typeface="+mj-lt"/>
              </a:rPr>
              <a:t>Attività prevista nel percorso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Attuazione dei progetti di potenziamento delle competenze di cittadinanza attiva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Educazione alla cittadinanza digitale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Competenze sociali e relazionali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title"/>
          </p:nvPr>
        </p:nvSpPr>
        <p:spPr>
          <a:xfrm>
            <a:off x="1294920" y="814320"/>
            <a:ext cx="9599760" cy="1426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Piano di Miglioramento</a:t>
            </a:r>
            <a:br>
              <a:rPr sz="4400"/>
            </a:br>
            <a:r>
              <a:rPr lang="it-IT" sz="4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Percorso n° 2: Per una cittadinanza attiva</a:t>
            </a:r>
            <a:endParaRPr lang="it-IT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</a:t>
            </a:r>
            <a:br>
              <a:rPr lang="it-IT" sz="4400" dirty="0"/>
            </a:br>
            <a:r>
              <a:rPr lang="it-IT" sz="4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Funzione Strumentale Area 1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1063799" y="2398680"/>
            <a:ext cx="10318903" cy="361866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200" b="0" strike="noStrike" spc="-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Raccolta e </a:t>
            </a:r>
            <a:r>
              <a:rPr lang="it-IT" sz="2200" spc="-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analisi dei progetti didattici da inserire nel PTOF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200" spc="-1" dirty="0">
                <a:solidFill>
                  <a:schemeClr val="accent4"/>
                </a:solidFill>
                <a:latin typeface="Garamond"/>
              </a:rPr>
              <a:t>Collaborazione al controllo della compatibilità finanziaria dei progetti e delle attività inserite nel PTOF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2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Analisi, validazione ed eventuale standardizzazione dei singoli progetti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200" spc="-1" dirty="0">
                <a:solidFill>
                  <a:schemeClr val="accent4"/>
                </a:solidFill>
                <a:latin typeface="Garamond"/>
              </a:rPr>
              <a:t>Confronto tra gli obiettivi del </a:t>
            </a:r>
            <a:r>
              <a:rPr lang="it-IT" sz="2200" spc="-1" dirty="0" err="1">
                <a:solidFill>
                  <a:schemeClr val="accent4"/>
                </a:solidFill>
                <a:latin typeface="Garamond"/>
              </a:rPr>
              <a:t>PdM</a:t>
            </a:r>
            <a:r>
              <a:rPr lang="it-IT" sz="2200" spc="-1" dirty="0">
                <a:solidFill>
                  <a:schemeClr val="accent4"/>
                </a:solidFill>
                <a:latin typeface="Garamond"/>
              </a:rPr>
              <a:t> e le effettive risultanze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2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dei dati emersi dal Rapporto di Autovalutazione (</a:t>
            </a:r>
            <a:r>
              <a:rPr lang="it-IT" sz="2200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RaV</a:t>
            </a:r>
            <a:r>
              <a:rPr lang="it-IT" sz="22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)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200" spc="-1" dirty="0">
                <a:solidFill>
                  <a:schemeClr val="accent4"/>
                </a:solidFill>
                <a:latin typeface="Garamond"/>
              </a:rPr>
              <a:t>Analisi e pubblicazione del Rapporto di Autovalutazione (</a:t>
            </a:r>
            <a:r>
              <a:rPr lang="it-IT" sz="2200" spc="-1" dirty="0" err="1">
                <a:solidFill>
                  <a:schemeClr val="accent4"/>
                </a:solidFill>
                <a:latin typeface="Garamond"/>
              </a:rPr>
              <a:t>RaV</a:t>
            </a:r>
            <a:r>
              <a:rPr lang="it-IT" sz="2200" spc="-1" dirty="0">
                <a:solidFill>
                  <a:schemeClr val="accent4"/>
                </a:solidFill>
                <a:latin typeface="Garamond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Grazie per l’attenzione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29492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6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Commissione </a:t>
            </a:r>
            <a:r>
              <a:rPr lang="it-IT" sz="3600" b="0" strike="noStrike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Ptof</a:t>
            </a:r>
            <a:r>
              <a:rPr lang="it-IT" sz="36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 </a:t>
            </a:r>
            <a:r>
              <a:rPr lang="it-IT" sz="3600" b="0" strike="noStrike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Rav</a:t>
            </a:r>
            <a:r>
              <a:rPr lang="it-IT" sz="36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 </a:t>
            </a:r>
            <a:r>
              <a:rPr lang="it-IT" sz="3600" b="0" strike="noStrike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Pdm</a:t>
            </a:r>
            <a:endParaRPr lang="it-IT" sz="3600" b="0" strike="noStrike" spc="-1" dirty="0">
              <a:solidFill>
                <a:schemeClr val="dk1">
                  <a:lumMod val="85000"/>
                  <a:lumOff val="15000"/>
                </a:schemeClr>
              </a:solidFill>
              <a:latin typeface="Garamond"/>
            </a:endParaRPr>
          </a:p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6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Nucleo Interno di Valutazione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6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De Maggi, Oliviero, Razzi, Di Filippo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29492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Attività svolte</a:t>
            </a:r>
            <a:br>
              <a:rPr sz="4400" dirty="0"/>
            </a:br>
            <a:r>
              <a:rPr lang="it-IT" sz="4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Funzione Strumentale Area 1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991939" y="2414952"/>
            <a:ext cx="10393816" cy="357289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PTOF </a:t>
            </a:r>
            <a:r>
              <a:rPr lang="it-IT" sz="2400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a.s.</a:t>
            </a: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 2024-2025 e valutazione del Piano di Miglioramento (</a:t>
            </a:r>
            <a:r>
              <a:rPr lang="it-IT" sz="2400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PdM</a:t>
            </a: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)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Predisposizione PTOF triennio 2025-2028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Monitoraggio del PTOF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Pubblicazione dell’aggiornamento del PTOF </a:t>
            </a:r>
            <a:r>
              <a:rPr lang="it-IT" sz="2400" spc="-1" dirty="0" err="1">
                <a:solidFill>
                  <a:schemeClr val="accent4"/>
                </a:solidFill>
                <a:latin typeface="Garamond"/>
              </a:rPr>
              <a:t>a.s.</a:t>
            </a: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 2024-2025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Pubblicazione predisposizione PTOF triennio 2025-2028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Aggiornamento Scuola in Chiaro</a:t>
            </a: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dati ed elaborazione report monitoraggio intermedio dei progetti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06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+mj-lt"/>
              </a:rPr>
              <a:t>Attività svolte Settembre</a:t>
            </a:r>
            <a:endParaRPr lang="it-IT" sz="3400" b="0" strike="noStrike" spc="-1" dirty="0">
              <a:solidFill>
                <a:srgbClr val="000000"/>
              </a:solidFill>
              <a:latin typeface="+mj-lt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Progetti didattici da inserire nel PTOF</a:t>
            </a:r>
            <a:endParaRPr lang="it-IT" sz="31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Raccolta delle schede dei progetti proposti dai docenti e contributo alla valutazione delle attività più significative con riferimento alle esigenze degli alunni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Analisi e standardizzazione dei singoli progetti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Riorganizzazione dei progetti e delle attività integrative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Elaborazione del report sui progetti didattici (inviato a DS e DSGA)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del report sulla rendicontazione finanziaria (inviato a DS e DSGA)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06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+mj-lt"/>
              </a:rPr>
              <a:t>Attività svolte Ottobre</a:t>
            </a:r>
            <a:endParaRPr lang="it-IT" sz="3400" b="0" strike="noStrike" spc="-1" dirty="0">
              <a:solidFill>
                <a:srgbClr val="000000"/>
              </a:solidFill>
              <a:latin typeface="+mj-lt"/>
            </a:endParaRPr>
          </a:p>
          <a:p>
            <a:pPr indent="0" algn="ctr" defTabSz="45720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+mj-lt"/>
              </a:rPr>
              <a:t>Aggiornamento PTOF anno scolastico 2024-2025 e predisposizione PTOF triennio 2025-2028</a:t>
            </a:r>
            <a:endParaRPr lang="it-IT" sz="3100" b="0" strike="noStrike" spc="-1" dirty="0">
              <a:solidFill>
                <a:srgbClr val="000000"/>
              </a:solidFill>
              <a:latin typeface="+mj-lt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e pubblicazione Rapporto di Autovalutazione (</a:t>
            </a:r>
            <a:r>
              <a:rPr lang="it-IT" sz="2400" b="0" strike="noStrike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RaV</a:t>
            </a: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)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Elaborazione dell’aggiornamento del PTOF </a:t>
            </a:r>
            <a:r>
              <a:rPr lang="it-IT" sz="2400" spc="-1" dirty="0" err="1">
                <a:solidFill>
                  <a:schemeClr val="accent4"/>
                </a:solidFill>
                <a:latin typeface="Garamond"/>
              </a:rPr>
              <a:t>a.s.</a:t>
            </a: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 2024-2025 e valutazione del Piano di Miglioramento (</a:t>
            </a:r>
            <a:r>
              <a:rPr lang="it-IT" sz="2400" spc="-1" dirty="0" err="1">
                <a:solidFill>
                  <a:schemeClr val="accent4"/>
                </a:solidFill>
                <a:latin typeface="Garamond"/>
              </a:rPr>
              <a:t>PdM</a:t>
            </a: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)</a:t>
            </a:r>
          </a:p>
          <a:p>
            <a:pPr marL="285840" indent="-285840" defTabSz="457200">
              <a:lnSpc>
                <a:spcPct val="100000"/>
              </a:lnSpc>
              <a:spcBef>
                <a:spcPts val="51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400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Predisposizione PTOF triennio 2025-2028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518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+mj-lt"/>
              </a:rPr>
              <a:t>Attività svolte Novembre</a:t>
            </a:r>
            <a:endParaRPr lang="it-IT" sz="3400" b="0" strike="noStrike" spc="-1" dirty="0">
              <a:solidFill>
                <a:srgbClr val="000000"/>
              </a:solidFill>
              <a:latin typeface="+mj-lt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Realizzazione PTOF triennio 2022-2025</a:t>
            </a:r>
            <a:endParaRPr lang="it-IT" sz="31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3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Elaborazione dell’aggiornamento del PTOF </a:t>
            </a:r>
            <a:r>
              <a:rPr lang="it-IT" sz="2400" b="0" strike="noStrike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a.s.</a:t>
            </a: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 2024-2025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Predisposizione PTOF triennio 2025-2028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  <a:ea typeface="Microsoft YaHei"/>
              </a:rPr>
              <a:t>Pubblicazione dell’aggiornamento del PTOF </a:t>
            </a:r>
            <a:r>
              <a:rPr lang="it-IT" sz="2400" b="0" strike="noStrike" spc="-1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  <a:ea typeface="Microsoft YaHei"/>
              </a:rPr>
              <a:t>a.s.</a:t>
            </a: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  <a:ea typeface="Microsoft YaHei"/>
              </a:rPr>
              <a:t> 2024-2025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Pubblicazione della predisposizione PTOF triennio 2025-2028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  <a:ea typeface="Microsoft YaHei"/>
              </a:rPr>
              <a:t>Aggiornamento Scuola in Chiaro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974160" y="809640"/>
            <a:ext cx="10236960" cy="478491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+mj-lt"/>
              </a:rPr>
              <a:t>Attività svolte Dicembre e Gennaio</a:t>
            </a:r>
            <a:endParaRPr lang="it-IT" sz="3400" b="0" strike="noStrike" spc="-1" dirty="0">
              <a:solidFill>
                <a:srgbClr val="000000"/>
              </a:solidFill>
              <a:latin typeface="+mj-lt"/>
            </a:endParaRPr>
          </a:p>
          <a:p>
            <a:pPr indent="0" algn="ctr" defTabSz="457200">
              <a:lnSpc>
                <a:spcPct val="100000"/>
              </a:lnSpc>
              <a:spcBef>
                <a:spcPts val="62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31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Monitoraggio intermedio dei progetti</a:t>
            </a:r>
            <a:endParaRPr lang="it-IT" sz="3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endParaRPr lang="it-IT" sz="2400" b="0" strike="noStrike" spc="-1" dirty="0">
              <a:solidFill>
                <a:schemeClr val="dk1">
                  <a:lumMod val="85000"/>
                  <a:lumOff val="15000"/>
                </a:schemeClr>
              </a:solidFill>
              <a:latin typeface="Garamond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Realizzazione questionario di monitoraggio intermedio dei progetti inseriti nel PTOF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spc="-1" dirty="0">
                <a:solidFill>
                  <a:schemeClr val="accent4"/>
                </a:solidFill>
                <a:latin typeface="Garamond"/>
              </a:rPr>
              <a:t>Link inviato per raccolta dei questionari sul monitoraggio intermedio dei progetti inseriti nel PTOF</a:t>
            </a:r>
          </a:p>
          <a:p>
            <a:pPr marL="285840" indent="-285840" algn="just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Analisi dei dati e realizzazione report sul monitoraggio intermedio dei progetti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1294920" y="884520"/>
            <a:ext cx="9599760" cy="498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457200">
              <a:lnSpc>
                <a:spcPct val="100000"/>
              </a:lnSpc>
              <a:spcBef>
                <a:spcPts val="108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5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+mj-lt"/>
              </a:rPr>
              <a:t>Report</a:t>
            </a:r>
            <a:endParaRPr lang="it-IT" sz="5400" b="1" strike="noStrike" spc="-1" dirty="0">
              <a:solidFill>
                <a:srgbClr val="000000"/>
              </a:solidFill>
              <a:latin typeface="+mj-lt"/>
            </a:endParaRPr>
          </a:p>
          <a:p>
            <a:pPr indent="0" algn="ctr" defTabSz="457200">
              <a:lnSpc>
                <a:spcPct val="100000"/>
              </a:lnSpc>
              <a:spcBef>
                <a:spcPts val="38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it-IT" sz="19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8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5400" b="0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Monitoraggio intermedio dei progetti</a:t>
            </a:r>
            <a:endParaRPr lang="it-IT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294920" y="756000"/>
            <a:ext cx="9599760" cy="72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4444"/>
          </a:bodyPr>
          <a:lstStyle/>
          <a:p>
            <a:pPr indent="0" algn="ctr" defTabSz="457200">
              <a:buNone/>
              <a:tabLst>
                <a:tab pos="0" algn="l"/>
              </a:tabLst>
            </a:pPr>
            <a:r>
              <a:rPr lang="it-IT" sz="44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Garamond"/>
              </a:rPr>
              <a:t>Progetti avviati e non avviati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0" name="Segnaposto contenuto 6"/>
          <p:cNvGraphicFramePr/>
          <p:nvPr>
            <p:extLst>
              <p:ext uri="{D42A27DB-BD31-4B8C-83A1-F6EECF244321}">
                <p14:modId xmlns:p14="http://schemas.microsoft.com/office/powerpoint/2010/main" val="2981562779"/>
              </p:ext>
            </p:extLst>
          </p:nvPr>
        </p:nvGraphicFramePr>
        <p:xfrm>
          <a:off x="837720" y="1532520"/>
          <a:ext cx="1051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</a:majorFont>
      <a:minorFont>
        <a:latin typeface="Garamond" panose="02020404030301010803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1"/>
          <a:srcRect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/>
        </a:gradFill>
        <a:blipFill rotWithShape="0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1338</TotalTime>
  <Words>1258</Words>
  <Application>Microsoft Office PowerPoint</Application>
  <PresentationFormat>Widescreen</PresentationFormat>
  <Paragraphs>281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Aptos</vt:lpstr>
      <vt:lpstr>Arial</vt:lpstr>
      <vt:lpstr>Garamond</vt:lpstr>
      <vt:lpstr>Symbol</vt:lpstr>
      <vt:lpstr>Times New Roman</vt:lpstr>
      <vt:lpstr>Wingdings</vt:lpstr>
      <vt:lpstr>Organico</vt:lpstr>
      <vt:lpstr>1_Organico</vt:lpstr>
      <vt:lpstr>Funzione Strumentale Area 1   Commissione Ptof-Rav-Pdm  Nucleo Interno di Valutazione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avviati e non avviati</vt:lpstr>
      <vt:lpstr>Progetti avviati, periodo avvio</vt:lpstr>
      <vt:lpstr>Presentazione standard di PowerPoint</vt:lpstr>
      <vt:lpstr>Presentazione standard di PowerPoint</vt:lpstr>
      <vt:lpstr>Progetti area Inclusione</vt:lpstr>
      <vt:lpstr>Progetti area Benessere e Apprendimento</vt:lpstr>
      <vt:lpstr>Progetti area Orientamento</vt:lpstr>
      <vt:lpstr>Progetti area Extracurriculare Scientifica</vt:lpstr>
      <vt:lpstr>Progetti area Extracurricolare Linguistica</vt:lpstr>
      <vt:lpstr>Piano di Miglioramento Percorso n° 1: Per il successo formativo</vt:lpstr>
      <vt:lpstr>Piano di Miglioramento Percorso n° 2: Per una cittadinanza attiva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Funzione strumentale Area 1 Coordinamento Ptof – Rav – Rendicontazione sociale</dc:title>
  <dc:creator>docente</dc:creator>
  <cp:lastModifiedBy>Francesco Rossi</cp:lastModifiedBy>
  <cp:revision>89</cp:revision>
  <dcterms:created xsi:type="dcterms:W3CDTF">2022-01-18T10:06:58Z</dcterms:created>
  <dcterms:modified xsi:type="dcterms:W3CDTF">2025-01-16T19:23:16Z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21</vt:i4>
  </property>
</Properties>
</file>