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59B46-9DBE-DF53-0766-76CB87622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20456"/>
            <a:ext cx="7766936" cy="2430380"/>
          </a:xfrm>
        </p:spPr>
        <p:txBody>
          <a:bodyPr/>
          <a:lstStyle/>
          <a:p>
            <a:pPr algn="ctr"/>
            <a:r>
              <a:rPr lang="it-IT" sz="4400" b="1" dirty="0"/>
              <a:t>REPORT INTERMEDIO PROGETTO DI </a:t>
            </a:r>
            <a:r>
              <a:rPr lang="it-IT" b="1" dirty="0"/>
              <a:t>EDUCAZIONE CIVICA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4686CA-BB14-16F9-0C4C-53353CC41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5423" y="4757194"/>
            <a:ext cx="3773347" cy="1203767"/>
          </a:xfrm>
        </p:spPr>
        <p:txBody>
          <a:bodyPr>
            <a:normAutofit fontScale="77500" lnSpcReduction="20000"/>
          </a:bodyPr>
          <a:lstStyle/>
          <a:p>
            <a:endParaRPr lang="it-IT" dirty="0"/>
          </a:p>
          <a:p>
            <a:endParaRPr lang="it-IT" dirty="0"/>
          </a:p>
          <a:p>
            <a:pPr algn="l"/>
            <a:r>
              <a:rPr lang="it-IT" sz="3000" dirty="0"/>
              <a:t>Prof.ssa Sabrina Marrese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F91E90-6F3E-DE42-5BCE-6CCEF252607E}"/>
              </a:ext>
            </a:extLst>
          </p:cNvPr>
          <p:cNvSpPr txBox="1"/>
          <p:nvPr/>
        </p:nvSpPr>
        <p:spPr>
          <a:xfrm>
            <a:off x="5833641" y="5197033"/>
            <a:ext cx="38659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/>
              <a:t>Collegio</a:t>
            </a:r>
            <a:r>
              <a:rPr lang="it-IT" sz="2000" dirty="0"/>
              <a:t> docenti del 23.1.2025</a:t>
            </a:r>
          </a:p>
        </p:txBody>
      </p:sp>
    </p:spTree>
    <p:extLst>
      <p:ext uri="{BB962C8B-B14F-4D97-AF65-F5344CB8AC3E}">
        <p14:creationId xmlns:p14="http://schemas.microsoft.com/office/powerpoint/2010/main" val="330235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B6AFB-C5AC-FFFE-D3C6-EDCBEB9F1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3059"/>
            <a:ext cx="8596668" cy="1964725"/>
          </a:xfrm>
        </p:spPr>
        <p:txBody>
          <a:bodyPr>
            <a:normAutofit/>
          </a:bodyPr>
          <a:lstStyle/>
          <a:p>
            <a:pPr algn="just"/>
            <a:r>
              <a:rPr lang="it-IT" dirty="0" err="1"/>
              <a:t>Attivita’</a:t>
            </a:r>
            <a:r>
              <a:rPr lang="it-IT" dirty="0"/>
              <a:t> del Referente d’Istituto</a:t>
            </a:r>
            <a:br>
              <a:rPr lang="it-IT" dirty="0"/>
            </a:br>
            <a:endParaRPr lang="it-IT" sz="27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6AD49A-D460-8635-EF3B-F817E7B4C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21397"/>
            <a:ext cx="8596668" cy="4813035"/>
          </a:xfrm>
        </p:spPr>
        <p:txBody>
          <a:bodyPr>
            <a:noAutofit/>
          </a:bodyPr>
          <a:lstStyle/>
          <a:p>
            <a:r>
              <a:rPr lang="it-IT" sz="2400" dirty="0"/>
              <a:t>Collaborazione con i referenti delle varie aree previste nell’organigramma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Promozione di percorsi formativi e di progettualità proposte da soggetti qualificati esterni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Supporto ai colleghi per la realizzazione di progetti che siano trasversali alle discipline e che coinvolgano studenti di tutti gli indirizzi di studio e di entrambe le sedi dell’Istituto</a:t>
            </a:r>
          </a:p>
        </p:txBody>
      </p:sp>
    </p:spTree>
    <p:extLst>
      <p:ext uri="{BB962C8B-B14F-4D97-AF65-F5344CB8AC3E}">
        <p14:creationId xmlns:p14="http://schemas.microsoft.com/office/powerpoint/2010/main" val="180673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9000A-C022-8F3E-771B-BFB8EB87D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44843"/>
            <a:ext cx="8596668" cy="1421027"/>
          </a:xfrm>
        </p:spPr>
        <p:txBody>
          <a:bodyPr/>
          <a:lstStyle/>
          <a:p>
            <a:r>
              <a:rPr lang="it-IT" dirty="0"/>
              <a:t>Cosa è stato realizzato finora: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BCD834-7412-A62A-F092-777B953C7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35260"/>
            <a:ext cx="8515645" cy="5422739"/>
          </a:xfrm>
        </p:spPr>
        <p:txBody>
          <a:bodyPr>
            <a:normAutofit/>
          </a:bodyPr>
          <a:lstStyle/>
          <a:p>
            <a:r>
              <a:rPr lang="it-IT" sz="2200" b="1" dirty="0"/>
              <a:t>Revisione del curricolo di Istituto </a:t>
            </a:r>
            <a:r>
              <a:rPr lang="it-IT" sz="2200" dirty="0"/>
              <a:t>sulla base delle nuove linee guida</a:t>
            </a:r>
          </a:p>
          <a:p>
            <a:r>
              <a:rPr lang="it-IT" sz="2200" dirty="0"/>
              <a:t>Proposta di visite didattiche gratuite e gioco di ruolo simulazione del Parlamento europeo: «</a:t>
            </a:r>
            <a:r>
              <a:rPr lang="it-IT" sz="2200" b="1" dirty="0"/>
              <a:t>Esperienza Europa</a:t>
            </a:r>
            <a:r>
              <a:rPr lang="it-IT" sz="2200" dirty="0"/>
              <a:t>» promossa dalla Commissione europea</a:t>
            </a:r>
          </a:p>
          <a:p>
            <a:r>
              <a:rPr lang="it-IT" sz="2200" dirty="0"/>
              <a:t>I ragazzi delle quinte incontrano le istituzioni: Senato, Camera dei Deputati, Corte Costituzionale, Quirinale, T.A.R. </a:t>
            </a:r>
          </a:p>
          <a:p>
            <a:r>
              <a:rPr lang="it-IT" sz="2200" dirty="0"/>
              <a:t>Progetto di legalità a cura delle Camere penali: i principi del processo penale</a:t>
            </a:r>
          </a:p>
          <a:p>
            <a:r>
              <a:rPr lang="it-IT" sz="2200" dirty="0"/>
              <a:t>Proposta per la formazione: seconda edizione </a:t>
            </a:r>
            <a:r>
              <a:rPr lang="it-IT" sz="2200" b="1" dirty="0"/>
              <a:t>Master gratuito di I livello «Educazione civica europea e multilivello</a:t>
            </a:r>
            <a:r>
              <a:rPr lang="it-IT" sz="2200" dirty="0"/>
              <a:t>» organizzato nell’ambito del progetto </a:t>
            </a:r>
            <a:r>
              <a:rPr lang="it-IT" sz="2200" dirty="0" err="1"/>
              <a:t>Eulink</a:t>
            </a:r>
            <a:r>
              <a:rPr lang="it-IT" sz="2200" dirty="0"/>
              <a:t> </a:t>
            </a:r>
            <a:r>
              <a:rPr lang="it-IT" sz="2200" dirty="0" err="1"/>
              <a:t>European</a:t>
            </a:r>
            <a:r>
              <a:rPr lang="it-IT" sz="2200" dirty="0"/>
              <a:t> </a:t>
            </a:r>
            <a:r>
              <a:rPr lang="it-IT" sz="2200" dirty="0" err="1"/>
              <a:t>civic</a:t>
            </a:r>
            <a:r>
              <a:rPr lang="it-IT" sz="2200" dirty="0"/>
              <a:t> </a:t>
            </a:r>
            <a:r>
              <a:rPr lang="it-IT" sz="2200" dirty="0" err="1"/>
              <a:t>education</a:t>
            </a:r>
            <a:r>
              <a:rPr lang="it-IT" sz="2200" dirty="0"/>
              <a:t>, cofinanziato dall’U.E.</a:t>
            </a:r>
          </a:p>
          <a:p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endParaRPr lang="it-IT" sz="2600" dirty="0"/>
          </a:p>
          <a:p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65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48BBA-99D7-17EA-8626-EB7C14F0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Tanti progetti a livello di istituto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01FB9-0CCD-C33A-B162-CAD37F02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28" y="5729287"/>
            <a:ext cx="2171699" cy="71781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200" dirty="0"/>
              <a:t>Sportello grafologico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2C71892-87B4-48AE-22CD-A404E1905E5D}"/>
              </a:ext>
            </a:extLst>
          </p:cNvPr>
          <p:cNvSpPr txBox="1"/>
          <p:nvPr/>
        </p:nvSpPr>
        <p:spPr>
          <a:xfrm>
            <a:off x="677334" y="1736203"/>
            <a:ext cx="1509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Peer to peer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6341D4-26F4-DD62-B34F-E303213AE685}"/>
              </a:ext>
            </a:extLst>
          </p:cNvPr>
          <p:cNvSpPr txBox="1"/>
          <p:nvPr/>
        </p:nvSpPr>
        <p:spPr>
          <a:xfrm>
            <a:off x="3541854" y="1930400"/>
            <a:ext cx="165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Ti porto con      me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502AF49-21B5-81A9-A559-9315CE8B2F5A}"/>
              </a:ext>
            </a:extLst>
          </p:cNvPr>
          <p:cNvSpPr txBox="1"/>
          <p:nvPr/>
        </p:nvSpPr>
        <p:spPr>
          <a:xfrm>
            <a:off x="6096000" y="2963118"/>
            <a:ext cx="1523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Il giardino dei Giusti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2F41D12-58BD-3EBD-D158-CB717418DD3E}"/>
              </a:ext>
            </a:extLst>
          </p:cNvPr>
          <p:cNvSpPr txBox="1"/>
          <p:nvPr/>
        </p:nvSpPr>
        <p:spPr>
          <a:xfrm>
            <a:off x="7619286" y="1940917"/>
            <a:ext cx="165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teatro integrato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121D586-C3FA-81AF-D724-F99E76D20BE6}"/>
              </a:ext>
            </a:extLst>
          </p:cNvPr>
          <p:cNvSpPr txBox="1"/>
          <p:nvPr/>
        </p:nvSpPr>
        <p:spPr>
          <a:xfrm>
            <a:off x="428625" y="3424783"/>
            <a:ext cx="2171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Global </a:t>
            </a:r>
            <a:r>
              <a:rPr lang="it-IT" dirty="0" err="1"/>
              <a:t>wealth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62CB43B-0426-D799-DBDC-08B0E0644A5F}"/>
              </a:ext>
            </a:extLst>
          </p:cNvPr>
          <p:cNvSpPr txBox="1"/>
          <p:nvPr/>
        </p:nvSpPr>
        <p:spPr>
          <a:xfrm>
            <a:off x="2757488" y="4573457"/>
            <a:ext cx="1943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Erasmus+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BCC5E39-E81B-4CAB-6936-EE956A640059}"/>
              </a:ext>
            </a:extLst>
          </p:cNvPr>
          <p:cNvSpPr txBox="1"/>
          <p:nvPr/>
        </p:nvSpPr>
        <p:spPr>
          <a:xfrm>
            <a:off x="6357938" y="5407228"/>
            <a:ext cx="1654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Papareschi</a:t>
            </a:r>
            <a:r>
              <a:rPr lang="it-IT" dirty="0"/>
              <a:t> contro le mafie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D9EC9C4-0D13-D161-EC7F-9383F261710F}"/>
              </a:ext>
            </a:extLst>
          </p:cNvPr>
          <p:cNvSpPr txBox="1"/>
          <p:nvPr/>
        </p:nvSpPr>
        <p:spPr>
          <a:xfrm>
            <a:off x="4700588" y="5281343"/>
            <a:ext cx="10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coro</a:t>
            </a:r>
          </a:p>
        </p:txBody>
      </p:sp>
    </p:spTree>
    <p:extLst>
      <p:ext uri="{BB962C8B-B14F-4D97-AF65-F5344CB8AC3E}">
        <p14:creationId xmlns:p14="http://schemas.microsoft.com/office/powerpoint/2010/main" val="56876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059D68-2C59-183D-E4F8-ADDD9970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il futuro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458CA5-7C1B-195E-6576-36576BE7A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4709"/>
            <a:ext cx="8596668" cy="45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algn="just"/>
            <a:r>
              <a:rPr lang="it-IT" sz="2400" dirty="0"/>
              <a:t>IIS </a:t>
            </a:r>
            <a:r>
              <a:rPr lang="it-IT" sz="2400" dirty="0" err="1"/>
              <a:t>Papareschi</a:t>
            </a:r>
            <a:r>
              <a:rPr lang="it-IT" sz="2400" dirty="0"/>
              <a:t> </a:t>
            </a:r>
            <a:r>
              <a:rPr lang="it-IT" sz="2400" b="1" dirty="0"/>
              <a:t>scuola ambasciatrice dell’U.E.</a:t>
            </a:r>
          </a:p>
          <a:p>
            <a:pPr algn="just"/>
            <a:r>
              <a:rPr lang="it-IT" sz="2400" dirty="0"/>
              <a:t>Su proposta del DIP Dir. ed economia: organizzazione </a:t>
            </a:r>
            <a:r>
              <a:rPr lang="it-IT" sz="2400" b="1" dirty="0"/>
              <a:t>giornata «gli articoli della nostra Costituzione»</a:t>
            </a:r>
            <a:r>
              <a:rPr lang="it-IT" sz="2400" dirty="0"/>
              <a:t> (ultima settimana di maggio)</a:t>
            </a:r>
          </a:p>
          <a:p>
            <a:pPr algn="just"/>
            <a:r>
              <a:rPr lang="it-IT" sz="2400" dirty="0"/>
              <a:t>Partecipazione ad </a:t>
            </a:r>
            <a:r>
              <a:rPr lang="it-IT" sz="2400" b="1" dirty="0"/>
              <a:t>attività sociali in un bene confiscato </a:t>
            </a:r>
            <a:r>
              <a:rPr lang="it-IT" sz="2400" dirty="0"/>
              <a:t>nelle vicinanze della scuola </a:t>
            </a:r>
          </a:p>
          <a:p>
            <a:pPr algn="just"/>
            <a:r>
              <a:rPr lang="it-IT" sz="2400" dirty="0"/>
              <a:t>Partecipazione a concorsi di economia e finanza</a:t>
            </a:r>
          </a:p>
          <a:p>
            <a:pPr algn="just"/>
            <a:r>
              <a:rPr lang="it-IT" sz="2400" dirty="0"/>
              <a:t>Condivisione di proposte che si presenteranno</a:t>
            </a: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2934960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945</TotalTime>
  <Words>273</Words>
  <Application>Microsoft Macintosh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Sfaccettatura</vt:lpstr>
      <vt:lpstr>REPORT INTERMEDIO PROGETTO DI EDUCAZIONE CIVICA</vt:lpstr>
      <vt:lpstr>Attivita’ del Referente d’Istituto </vt:lpstr>
      <vt:lpstr>Cosa è stato realizzato finora:</vt:lpstr>
      <vt:lpstr>Tanti progetti a livello di istituto</vt:lpstr>
      <vt:lpstr>Per il futuro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Giu_ _</dc:creator>
  <cp:lastModifiedBy>Giu_ _</cp:lastModifiedBy>
  <cp:revision>21</cp:revision>
  <cp:lastPrinted>2024-01-16T23:25:06Z</cp:lastPrinted>
  <dcterms:created xsi:type="dcterms:W3CDTF">2024-01-16T20:47:12Z</dcterms:created>
  <dcterms:modified xsi:type="dcterms:W3CDTF">2025-01-20T22:28:01Z</dcterms:modified>
</cp:coreProperties>
</file>