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8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61" r:id="rId6"/>
    <p:sldId id="29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3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ndara" panose="020E0502030303020204" pitchFamily="34" charset="0"/>
      <p:regular r:id="rId42"/>
      <p:bold r:id="rId43"/>
      <p:italic r:id="rId44"/>
      <p:boldItalic r:id="rId45"/>
    </p:embeddedFont>
    <p:embeddedFont>
      <p:font typeface="Garamond" panose="02020404030301010803" pitchFamily="18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3pTZ/ypQiZBMuqzDThVxIe7hM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80A485-A666-44C3-B61A-B7C6A2FEB917}">
  <a:tblStyle styleId="{CE80A485-A666-44C3-B61A-B7C6A2FEB917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FE7"/>
          </a:solidFill>
        </a:fill>
      </a:tcStyle>
    </a:wholeTbl>
    <a:band1H>
      <a:tcTxStyle/>
      <a:tcStyle>
        <a:tcBdr/>
        <a:fill>
          <a:solidFill>
            <a:srgbClr val="D8DD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DD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5176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e1f2cdf9b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2e1f2cdf9b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1f2cdf9b6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e1f2cdf9b6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e1f2cdf9b6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e1f2cdf9b6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e1f2cdf9b6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2e1f2cdf9b6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e1f2cdf9b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2e1f2cdf9b6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 txBox="1">
            <a:spLocks noGrp="1"/>
          </p:cNvSpPr>
          <p:nvPr>
            <p:ph type="ctrTitle"/>
          </p:nvPr>
        </p:nvSpPr>
        <p:spPr>
          <a:xfrm>
            <a:off x="1401089" y="945931"/>
            <a:ext cx="9468464" cy="186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5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RELAZIONE</a:t>
            </a:r>
            <a:b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</a:b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Funzione Strumentale Area 1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5" name="Google Shape;155;p1"/>
          <p:cNvSpPr txBox="1">
            <a:spLocks noGrp="1"/>
          </p:cNvSpPr>
          <p:nvPr>
            <p:ph type="subTitle" idx="1"/>
          </p:nvPr>
        </p:nvSpPr>
        <p:spPr>
          <a:xfrm>
            <a:off x="2536724" y="3732755"/>
            <a:ext cx="7090751" cy="104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335"/>
              <a:buNone/>
            </a:pPr>
            <a:r>
              <a:rPr lang="it-IT" sz="3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Prof. Francesco Di Filippo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335"/>
              <a:buNone/>
            </a:pPr>
            <a:r>
              <a:rPr lang="it-IT" sz="3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Funzione strumentale Area 1</a:t>
            </a:r>
            <a:endParaRPr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idx="1"/>
          </p:nvPr>
        </p:nvSpPr>
        <p:spPr>
          <a:xfrm>
            <a:off x="974361" y="809469"/>
            <a:ext cx="10238282" cy="506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it-IT" sz="4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Attività svolte Febbraio, Marzo e Aprile</a:t>
            </a:r>
            <a:endParaRPr/>
          </a:p>
          <a:p>
            <a:pPr marL="0" lvl="0" indent="0" algn="ctr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r>
              <a:rPr lang="it-IT" sz="3100"/>
              <a:t>Monitoraggio finale dei progetti</a:t>
            </a:r>
            <a:endParaRPr/>
          </a:p>
          <a:p>
            <a:pPr marL="0" lvl="0" indent="0" algn="just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endParaRPr sz="3100"/>
          </a:p>
          <a:p>
            <a:pPr marL="285750" lvl="0" indent="-285750" algn="just" rtl="0">
              <a:spcBef>
                <a:spcPts val="16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Predisposizione/aggiornamento schede di monitoraggio finale dei progetti di ampliamento dell’offerta formativa</a:t>
            </a:r>
            <a:endParaRPr/>
          </a:p>
          <a:p>
            <a:pPr marL="285750" lvl="0" indent="-285750" algn="just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Predisposizione/aggiornamento del modello della relazione finale dei progetti</a:t>
            </a:r>
            <a:endParaRPr/>
          </a:p>
          <a:p>
            <a:pPr marL="285750" lvl="0" indent="-285750" algn="just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Monitoraggio progetti e PdM</a:t>
            </a:r>
            <a:endParaRPr/>
          </a:p>
          <a:p>
            <a:pPr marL="285750" lvl="0" indent="-110490" algn="just" rtl="0"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>
            <a:spLocks noGrp="1"/>
          </p:cNvSpPr>
          <p:nvPr>
            <p:ph idx="1"/>
          </p:nvPr>
        </p:nvSpPr>
        <p:spPr>
          <a:xfrm>
            <a:off x="974361" y="809469"/>
            <a:ext cx="10238282" cy="506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it-IT" sz="4000" b="1" dirty="0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Attività svolte Maggio, Giugno e Luglio</a:t>
            </a:r>
            <a:endParaRPr dirty="0"/>
          </a:p>
          <a:p>
            <a:pPr marL="0" lvl="0" indent="0" algn="ctr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r>
              <a:rPr lang="it-IT" sz="3100" dirty="0"/>
              <a:t>Monitoraggio finale dei progetti</a:t>
            </a:r>
            <a:endParaRPr dirty="0"/>
          </a:p>
          <a:p>
            <a:pPr marL="0" lvl="0" indent="0" algn="just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endParaRPr sz="3100" dirty="0"/>
          </a:p>
          <a:p>
            <a:pPr marL="285750" lvl="0" indent="-285750" algn="just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2760"/>
              <a:buChar char="•"/>
            </a:pPr>
            <a:r>
              <a:rPr lang="it-IT" dirty="0"/>
              <a:t>Raccolta, organizzazione e invio schede di rendicontazione finanziaria dei progetti di ampliamento dell’offerta formativa</a:t>
            </a:r>
            <a:endParaRPr dirty="0"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 dirty="0"/>
              <a:t>Analisi dei dati e realizzazione del report relativo al monitoraggio finale dei progetti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 dirty="0"/>
              <a:t>Raccolta dati, organizzazione e realizzazione del report sul Modello compensi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>
            <a:spLocks noGrp="1"/>
          </p:cNvSpPr>
          <p:nvPr>
            <p:ph idx="1"/>
          </p:nvPr>
        </p:nvSpPr>
        <p:spPr>
          <a:xfrm>
            <a:off x="1295401" y="884420"/>
            <a:ext cx="9601196" cy="499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10"/>
              <a:buNone/>
            </a:pPr>
            <a:r>
              <a:rPr lang="it-IT" sz="4400" b="1" dirty="0">
                <a:solidFill>
                  <a:srgbClr val="980000"/>
                </a:solidFill>
              </a:rPr>
              <a:t>Report</a:t>
            </a:r>
            <a:endParaRPr sz="4400" b="1" dirty="0">
              <a:solidFill>
                <a:srgbClr val="98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SzPts val="2185"/>
              <a:buNone/>
            </a:pPr>
            <a:endParaRPr sz="1900" dirty="0"/>
          </a:p>
          <a:p>
            <a:pPr marL="0" lvl="0" indent="0" algn="ctr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6210"/>
              <a:buNone/>
            </a:pPr>
            <a:r>
              <a:rPr lang="it-IT" sz="5400" dirty="0"/>
              <a:t>Monitoraggio finale dei progetti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1f2cdf9b6_1_0"/>
          <p:cNvSpPr txBox="1">
            <a:spLocks noGrp="1"/>
          </p:cNvSpPr>
          <p:nvPr>
            <p:ph type="title"/>
          </p:nvPr>
        </p:nvSpPr>
        <p:spPr>
          <a:xfrm>
            <a:off x="1295400" y="778124"/>
            <a:ext cx="96012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Progetti avviati e non avviati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1" name="Google Shape;231;g2e1f2cdf9b6_1_0" descr="Grafico delle risposte di Moduli. Titolo della domanda: Il progetto è stato avviato?&#10;. Numero di risposte: 39 risposte." title="Il progetto è stato avviato?&#10;"/>
          <p:cNvPicPr preferRelativeResize="0"/>
          <p:nvPr/>
        </p:nvPicPr>
        <p:blipFill rotWithShape="1">
          <a:blip r:embed="rId3">
            <a:alphaModFix/>
          </a:blip>
          <a:srcRect l="687" t="3670" r="5088"/>
          <a:stretch/>
        </p:blipFill>
        <p:spPr>
          <a:xfrm>
            <a:off x="960475" y="1647425"/>
            <a:ext cx="10004275" cy="42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1295400" y="778124"/>
            <a:ext cx="96012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Progetti e obiettivi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7" name="Google Shape;237;p14" descr="Grafico delle risposte di Moduli. Titolo della domanda: Gli obiettivi previsti sono stati raggiunti&#10;. Numero di risposte: 38 risposte." title="Gli obiettivi previsti sono stati raggiunti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925" y="1611475"/>
            <a:ext cx="10446648" cy="43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>
            <a:spLocks noGrp="1"/>
          </p:cNvSpPr>
          <p:nvPr>
            <p:ph type="title"/>
          </p:nvPr>
        </p:nvSpPr>
        <p:spPr>
          <a:xfrm>
            <a:off x="1295400" y="772400"/>
            <a:ext cx="96012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it-IT" sz="4000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Progetti e percezione gradimento alunni</a:t>
            </a:r>
            <a:endParaRPr sz="4000"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3" name="Google Shape;243;p15" descr="Grafico delle risposte di Moduli. Titolo della domanda: Gradimento/interesse da parte degli allievi&#10;. Numero di risposte: 38 risposte." title="Gradimento/interesse da parte degli allievi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925" y="1658700"/>
            <a:ext cx="10504648" cy="442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1295400" y="7597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Progetti e comportamento degli alunni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9" name="Google Shape;249;p16" descr="Grafico delle risposte di Moduli. Titolo della domanda: Comportamento degli allievi&#10;. Numero di risposte: 38 risposte." title="Comportamento degli allievi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625" y="1651725"/>
            <a:ext cx="10562324" cy="444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1f2cdf9b6_1_16"/>
          <p:cNvSpPr txBox="1">
            <a:spLocks noGrp="1"/>
          </p:cNvSpPr>
          <p:nvPr>
            <p:ph type="title"/>
          </p:nvPr>
        </p:nvSpPr>
        <p:spPr>
          <a:xfrm>
            <a:off x="1295400" y="7597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Progetti giudizio alunni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5" name="Google Shape;255;g2e1f2cdf9b6_1_16" descr="Grafico delle risposte di Moduli. Titolo della domanda: Giudizio prevalente degli allievi&#10;. Numero di risposte: 38 risposte." title="Giudizio prevalente degli allievi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25" y="1621050"/>
            <a:ext cx="10526249" cy="44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"/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Metodologia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1" name="Google Shape;261;p17" descr="Grafico delle risposte di Moduli. Titolo della domanda: Tipo di intervento didattico. Numero di risposte: 38 risposte." title="Tipo di intervento didatt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550" y="1509750"/>
            <a:ext cx="10507223" cy="458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>
            <a:spLocks noGrp="1"/>
          </p:cNvSpPr>
          <p:nvPr>
            <p:ph idx="1"/>
          </p:nvPr>
        </p:nvSpPr>
        <p:spPr>
          <a:xfrm>
            <a:off x="1040629" y="422675"/>
            <a:ext cx="10335300" cy="531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0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it-IT" sz="4400" b="1" dirty="0">
                <a:solidFill>
                  <a:srgbClr val="980000"/>
                </a:solidFill>
              </a:rPr>
              <a:t>L’offerta progettuale è stata organizzata per aree disciplinari</a:t>
            </a:r>
            <a:endParaRPr sz="4400" b="1" dirty="0">
              <a:solidFill>
                <a:srgbClr val="980000"/>
              </a:solidFill>
            </a:endParaRPr>
          </a:p>
          <a:p>
            <a:pPr marL="330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lang="it-IT" sz="1900" dirty="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30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lang="it-IT" sz="1900" dirty="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30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lang="it-IT" sz="1900" dirty="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30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1900" dirty="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 dirty="0">
                <a:solidFill>
                  <a:schemeClr val="dk1"/>
                </a:solidFill>
              </a:rPr>
              <a:t>Area Inclusione</a:t>
            </a:r>
            <a:endParaRPr sz="2800" b="1" dirty="0">
              <a:solidFill>
                <a:schemeClr val="dk1"/>
              </a:solidFill>
            </a:endParaRPr>
          </a:p>
          <a:p>
            <a:pPr marL="28575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 dirty="0">
                <a:solidFill>
                  <a:schemeClr val="dk1"/>
                </a:solidFill>
              </a:rPr>
              <a:t>Area Benessere e Apprendimento</a:t>
            </a:r>
            <a:endParaRPr sz="2800" b="1" dirty="0">
              <a:solidFill>
                <a:schemeClr val="dk1"/>
              </a:solidFill>
            </a:endParaRPr>
          </a:p>
          <a:p>
            <a:pPr marL="28575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 dirty="0">
                <a:solidFill>
                  <a:schemeClr val="dk1"/>
                </a:solidFill>
              </a:rPr>
              <a:t>Area Orientamento</a:t>
            </a:r>
            <a:endParaRPr sz="2800" b="1" dirty="0">
              <a:solidFill>
                <a:schemeClr val="dk1"/>
              </a:solidFill>
            </a:endParaRPr>
          </a:p>
          <a:p>
            <a:pPr marL="28575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 dirty="0">
                <a:solidFill>
                  <a:schemeClr val="dk1"/>
                </a:solidFill>
              </a:rPr>
              <a:t>Area Scientifica</a:t>
            </a:r>
            <a:endParaRPr sz="2800" b="1" dirty="0">
              <a:solidFill>
                <a:schemeClr val="dk1"/>
              </a:solidFill>
            </a:endParaRPr>
          </a:p>
          <a:p>
            <a:pPr marL="28575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 dirty="0">
                <a:solidFill>
                  <a:schemeClr val="dk1"/>
                </a:solidFill>
              </a:rPr>
              <a:t>Area Linguistica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idx="1"/>
          </p:nvPr>
        </p:nvSpPr>
        <p:spPr>
          <a:xfrm>
            <a:off x="809550" y="2504700"/>
            <a:ext cx="10572900" cy="3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Revisione del PTOF</a:t>
            </a:r>
            <a:endParaRPr sz="2600">
              <a:solidFill>
                <a:schemeClr val="dk1"/>
              </a:solidFill>
            </a:endParaRPr>
          </a:p>
          <a:p>
            <a:pPr marL="285750" marR="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Raccolta ed analisi dei Progetti didattici</a:t>
            </a:r>
            <a:endParaRPr sz="2600">
              <a:solidFill>
                <a:schemeClr val="dk1"/>
              </a:solidFill>
            </a:endParaRPr>
          </a:p>
          <a:p>
            <a:pPr marL="285750" marR="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Collaborazione al controllo della compatibilità finanziaria dei progetti e delle attività del PTOF</a:t>
            </a:r>
            <a:endParaRPr sz="2600">
              <a:solidFill>
                <a:schemeClr val="dk1"/>
              </a:solidFill>
            </a:endParaRPr>
          </a:p>
          <a:p>
            <a:pPr marL="285750" marR="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Predisposizione della modulistica relativa alla sintesi e monitoraggio dei progetti</a:t>
            </a:r>
            <a:endParaRPr sz="2600">
              <a:solidFill>
                <a:schemeClr val="dk1"/>
              </a:solidFill>
            </a:endParaRPr>
          </a:p>
          <a:p>
            <a:pPr marL="285750" marR="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Analisi, validazione ed eventuale standardizzazione dei singoli progetti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61" name="Google Shape;161;p2"/>
          <p:cNvSpPr txBox="1">
            <a:spLocks noGrp="1"/>
          </p:cNvSpPr>
          <p:nvPr>
            <p:ph type="title"/>
          </p:nvPr>
        </p:nvSpPr>
        <p:spPr>
          <a:xfrm>
            <a:off x="698281" y="409610"/>
            <a:ext cx="108585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950" b="1" dirty="0">
                <a:solidFill>
                  <a:srgbClr val="980000"/>
                </a:solidFill>
              </a:rPr>
              <a:t>Attività previste</a:t>
            </a:r>
            <a:endParaRPr sz="3950" b="1" dirty="0">
              <a:solidFill>
                <a:srgbClr val="98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950" b="1" dirty="0">
                <a:solidFill>
                  <a:srgbClr val="DAB000"/>
                </a:solidFill>
              </a:rPr>
              <a:t>Funzione strumentale Area 1</a:t>
            </a:r>
            <a:endParaRPr sz="3950" b="1" dirty="0">
              <a:solidFill>
                <a:srgbClr val="DAB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8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Progetti area Inclusione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2" name="Google Shape;27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8425" y="2656019"/>
            <a:ext cx="5127175" cy="31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p20"/>
          <p:cNvGraphicFramePr/>
          <p:nvPr/>
        </p:nvGraphicFramePr>
        <p:xfrm>
          <a:off x="708174" y="588584"/>
          <a:ext cx="10781475" cy="5512475"/>
        </p:xfrm>
        <a:graphic>
          <a:graphicData uri="http://schemas.openxmlformats.org/drawingml/2006/table">
            <a:tbl>
              <a:tblPr firstRow="1" bandRow="1">
                <a:noFill/>
                <a:tableStyleId>{CE80A485-A666-44C3-B61A-B7C6A2FEB917}</a:tableStyleId>
              </a:tblPr>
              <a:tblGrid>
                <a:gridCol w="292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PROGETTO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REFERENTE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TEMPI/DURATA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ALUNNI ISCRITTI/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FREQUENTANTI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 DEBATE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D’ALESSANDRI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 ottobre 2023. Incontri di gara 5. Conclusione 8 giugno 2024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48/48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AUTONOMA</a:t>
                      </a: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-MENTE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FARINA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</a:t>
                      </a: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</a:t>
                      </a: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settembre 202</a:t>
                      </a: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Incontri ogni giorno Conclusione </a:t>
                      </a: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giugno 202</a:t>
                      </a: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19/19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BAND DI ISTITUTO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CATARINOZZI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22 novembre 2023. Incontri di gara 19. Conclusione 29 maggio 2024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16/16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PROGETTO PONTE</a:t>
                      </a:r>
                      <a:endParaRPr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LORENZINI</a:t>
                      </a:r>
                      <a:endParaRPr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2 febbraio 2024. Incontri 4.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Conclusione 8 maggio 2024</a:t>
                      </a:r>
                      <a:endParaRPr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4/1</a:t>
                      </a:r>
                      <a:endParaRPr/>
                    </a:p>
                  </a:txBody>
                  <a:tcPr marL="40650" marR="15875" marT="12075" marB="82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CENTRO SPORTIVO STUDENTESCO</a:t>
                      </a:r>
                      <a:endParaRPr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FALBO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22 novembre 2023. Incontri 24. Conclusione 22 maggio 2024</a:t>
                      </a:r>
                      <a:endParaRPr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73/73</a:t>
                      </a:r>
                      <a:endParaRPr/>
                    </a:p>
                  </a:txBody>
                  <a:tcPr marL="40650" marR="15875" marT="12075" marB="8250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PROGETTO ACCOGLIENZA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 CARLO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ORIOLO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11 settembre 2023. Incontri 2 (classi 1 e 2) e 3 di restituzione. Conclusione 30 maggio 2024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600/560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 PORTO CON ME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OLIVIERO</a:t>
                      </a:r>
                      <a:endParaRPr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30 novembre 2023. Incontri 16. Conclusione 6 giugno 2024</a:t>
                      </a:r>
                      <a:endParaRPr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24/24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INDEX E INCLUSIONE I.I IDENTIFICARE INSIEME PER ORIENTARCI E RIPARTIRE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CARLESCHI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2 novembre 2023. Incontri tre al mese. Conclusione 30 giugno 2024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1200/894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ct val="45454"/>
              <a:buFont typeface="Garamond"/>
              <a:buNone/>
            </a:pPr>
            <a:r>
              <a:rPr lang="it-IT" b="1" dirty="0">
                <a:solidFill>
                  <a:srgbClr val="A61C00"/>
                </a:solidFill>
              </a:rPr>
              <a:t>Progetti area Benessere e Apprendimento</a:t>
            </a:r>
            <a:endParaRPr b="1" dirty="0">
              <a:solidFill>
                <a:srgbClr val="A61C00"/>
              </a:solidFill>
            </a:endParaRPr>
          </a:p>
        </p:txBody>
      </p:sp>
      <p:pic>
        <p:nvPicPr>
          <p:cNvPr id="283" name="Google Shape;28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9225" y="2558125"/>
            <a:ext cx="3527001" cy="35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" name="Google Shape;288;p22"/>
          <p:cNvGraphicFramePr/>
          <p:nvPr/>
        </p:nvGraphicFramePr>
        <p:xfrm>
          <a:off x="597821" y="601093"/>
          <a:ext cx="10865300" cy="5656100"/>
        </p:xfrm>
        <a:graphic>
          <a:graphicData uri="http://schemas.openxmlformats.org/drawingml/2006/table">
            <a:tbl>
              <a:tblPr firstRow="1" bandRow="1">
                <a:noFill/>
                <a:tableStyleId>{CE80A485-A666-44C3-B61A-B7C6A2FEB917}</a:tableStyleId>
              </a:tblPr>
              <a:tblGrid>
                <a:gridCol w="413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PROGETTO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REFERENTE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TEMPI/DURATA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ALUNNI ISCRITTI/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FREQUENTANTI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CLASSI CAMBRIDGE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CHIARALUCE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12 settembre 2023. Incontri tutti i giorni. Conclusione 7 giugno 2024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40/40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SALUTE È PROMOSSA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LORENZINI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26 ottobre 2023. Incontri  circa 100. Conclusione 14 maggio 2024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Tutti gli alunni</a:t>
                      </a:r>
                      <a:endParaRPr/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 SPECCHI A FINESTRE PERCORSI FORMATIVI PER UNO SGUARDO SUL MONDO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MATTEINI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5 febbraio 2024. Incontri 5. Conclusione 8 maggio 2024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88/88</a:t>
                      </a:r>
                      <a:endParaRPr/>
                    </a:p>
                  </a:txBody>
                  <a:tcPr marL="40650" marR="15875" marT="12075" marB="8250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CREAZIONE ORTO ERBE AROMATICHE E PIANTE ARBUSTIVE OFFICINALI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MANICO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avviato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SPORTELLI DI ASCOLTO GRAFOLOGICO E PSICOLOGICO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POLDIALLAI</a:t>
                      </a:r>
                      <a:endParaRPr/>
                    </a:p>
                  </a:txBody>
                  <a:tcPr marL="40650" marR="15875" marT="12075" marB="825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6 dicembre 2023. Incontri 25. Conclusione 22 maggio 2024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18/18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ECCIDI E ACCADIMENTI IN ITALIA DURANTE LA SECONDA GUERRA MONDIALE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MATTEINI</a:t>
                      </a:r>
                      <a:endParaRPr/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13 dicembre 2023. Incontri 5. Conclusione 20 maggio 2024</a:t>
                      </a:r>
                      <a:endParaRPr/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22/22</a:t>
                      </a:r>
                      <a:endParaRPr/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CLASSE DIGITALE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8D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LABARILE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8D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 gennaio 2024. Incontri 190. Conclusione 8 giugno 2024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83/83</a:t>
                      </a:r>
                      <a:endParaRPr/>
                    </a:p>
                  </a:txBody>
                  <a:tcPr marL="40650" marR="15875" marT="12075" marB="8250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" name="Google Shape;293;g2e1f2cdf9b6_1_28"/>
          <p:cNvGraphicFramePr/>
          <p:nvPr/>
        </p:nvGraphicFramePr>
        <p:xfrm>
          <a:off x="597821" y="601093"/>
          <a:ext cx="10865300" cy="5652080"/>
        </p:xfrm>
        <a:graphic>
          <a:graphicData uri="http://schemas.openxmlformats.org/drawingml/2006/table">
            <a:tbl>
              <a:tblPr firstRow="1" bandRow="1">
                <a:noFill/>
                <a:tableStyleId>{CE80A485-A666-44C3-B61A-B7C6A2FEB917}</a:tableStyleId>
              </a:tblPr>
              <a:tblGrid>
                <a:gridCol w="399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PROGETTO</a:t>
                      </a:r>
                      <a:endParaRPr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REFERENTE</a:t>
                      </a:r>
                      <a:endParaRPr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TEMPI/DURATA</a:t>
                      </a:r>
                      <a:endParaRPr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ALUNNI ISCRITTI/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FREQUENTANTI</a:t>
                      </a:r>
                      <a:endParaRPr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LABORATORIO TEATRALE INTEGRATO “PIETRO GABRIELLI”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POLDIALLAI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20 ottobre 2023. Incontri 6. Conclusione 18 dicembre 2023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26/26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LABORATORIO TEATRALE INTEGRATO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POLDIALLAI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17 novembre 2023. Incontri 30. Conclusione 29 maggio 2024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27/18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SARA DALLA PARTE DELLE VITTIME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RENDINA</a:t>
                      </a:r>
                      <a:endParaRPr/>
                    </a:p>
                  </a:txBody>
                  <a:tcPr marL="40650" marR="15875" marT="12075" marB="825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15 aprile 2024. Incontri 1. Conclusione 15 aprile 2024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classi/100</a:t>
                      </a:r>
                      <a:endParaRPr/>
                    </a:p>
                  </a:txBody>
                  <a:tcPr marL="91450" marR="91450" marT="45725" marB="45725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TUTTO IN UN CLICK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BIONDI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26 febbraio 2024. Incontri 30. Conclusione 28 maggio 2024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10/10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TUTORING PEER TO PEER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VILLANI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15 novembre 2023. Incontri 31. Conclusione 29 maggio 2024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18/2 o 3 studenti per tre discipline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PROGETTO “SULLE REGOLE”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CREA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5 febbraio 2024. Incontri 6. Conclusione 17 aprile 2024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104/98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SCAMBIO CULTURALE ISTANBUL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RUSSO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MELIDDO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15 aprile 2024. Incontri 61. Conclusione 12 maggio 2024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16/14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800"/>
              <a:buFont typeface="Garamond"/>
              <a:buNone/>
            </a:pPr>
            <a:r>
              <a:rPr lang="it-IT" b="1">
                <a:solidFill>
                  <a:srgbClr val="A61C00"/>
                </a:solidFill>
              </a:rPr>
              <a:t>Progetti area Orientamento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299" name="Google Shape;29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212" y="2536425"/>
            <a:ext cx="5297075" cy="33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" name="Google Shape;304;p24"/>
          <p:cNvGraphicFramePr/>
          <p:nvPr>
            <p:extLst>
              <p:ext uri="{D42A27DB-BD31-4B8C-83A1-F6EECF244321}">
                <p14:modId xmlns:p14="http://schemas.microsoft.com/office/powerpoint/2010/main" val="3153233743"/>
              </p:ext>
            </p:extLst>
          </p:nvPr>
        </p:nvGraphicFramePr>
        <p:xfrm>
          <a:off x="788504" y="1086679"/>
          <a:ext cx="10634875" cy="3167370"/>
        </p:xfrm>
        <a:graphic>
          <a:graphicData uri="http://schemas.openxmlformats.org/drawingml/2006/table">
            <a:tbl>
              <a:tblPr firstRow="1" bandRow="1">
                <a:noFill/>
                <a:tableStyleId>{CE80A485-A666-44C3-B61A-B7C6A2FEB917}</a:tableStyleId>
              </a:tblPr>
              <a:tblGrid>
                <a:gridCol w="333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 dirty="0"/>
                        <a:t>PROGETTO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/>
                        <a:t>REFERENTE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TEMPI/DURATA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/>
                        <a:t>ALUNNI ISCRITTI/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/>
                        <a:t>FREQUENTANTI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 MI ORIENTO SCELGO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PETRASSI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 settembre 2023. Incontri 0. Conclusione 31 agosto 2024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Classi 3, 4 e 5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ORIENTAMENTO IN ENTRATA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TARANTINO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15 ottobre 2023. Incontri 4 open day, 5 eurroma2, open day e orientamento presso scuole. Conclusione 17 gennaio 2024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63/63</a:t>
                      </a:r>
                      <a:endParaRPr/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800"/>
              <a:buFont typeface="Garamond"/>
              <a:buNone/>
            </a:pPr>
            <a:r>
              <a:rPr lang="it-IT" b="1">
                <a:solidFill>
                  <a:srgbClr val="A61C00"/>
                </a:solidFill>
              </a:rPr>
              <a:t>Progetti area Scientifica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310" name="Google Shape;31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600" y="2522800"/>
            <a:ext cx="4713526" cy="35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Google Shape;315;p26"/>
          <p:cNvGraphicFramePr/>
          <p:nvPr/>
        </p:nvGraphicFramePr>
        <p:xfrm>
          <a:off x="722241" y="689598"/>
          <a:ext cx="10793900" cy="4394200"/>
        </p:xfrm>
        <a:graphic>
          <a:graphicData uri="http://schemas.openxmlformats.org/drawingml/2006/table">
            <a:tbl>
              <a:tblPr firstRow="1" bandRow="1">
                <a:noFill/>
                <a:tableStyleId>{CE80A485-A666-44C3-B61A-B7C6A2FEB917}</a:tableStyleId>
              </a:tblPr>
              <a:tblGrid>
                <a:gridCol w="283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PROGETTO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REFERENTE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TEMPI/DURATA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ALUNNI ISCRITTI/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FREQUENTANTI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GIOCHI DELLA CHIMICA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TOMASSETTI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17 gennaio 2024. Incontri 5. Conclusione 27 febbraio 2024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40/17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CAMPIONATI (EX </a:t>
                      </a: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OLIMPIADI) DI SCIENZE NATURALI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APUZZO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9 gennaio 2024. Incontri 8. Conclusione 28 febbraio 2024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10/7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PAPARESCHI AL CINEMAT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PATTI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30 novembre 2023. Incontri 2. Conclusione 14 dicembre 2023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20/3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MATEMATICA OLIMPICA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PATTI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 dicembre 2023. Incontri 14. Conclusione 13 febbraio 2024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40/20</a:t>
                      </a:r>
                      <a:endParaRPr/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" name="Google Shape;320;g2e1f2cdf9b6_1_32"/>
          <p:cNvGraphicFramePr/>
          <p:nvPr/>
        </p:nvGraphicFramePr>
        <p:xfrm>
          <a:off x="722241" y="689598"/>
          <a:ext cx="10793900" cy="4677940"/>
        </p:xfrm>
        <a:graphic>
          <a:graphicData uri="http://schemas.openxmlformats.org/drawingml/2006/table">
            <a:tbl>
              <a:tblPr firstRow="1" bandRow="1">
                <a:noFill/>
                <a:tableStyleId>{CE80A485-A666-44C3-B61A-B7C6A2FEB917}</a:tableStyleId>
              </a:tblPr>
              <a:tblGrid>
                <a:gridCol w="283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PROGETTO</a:t>
                      </a:r>
                      <a:endParaRPr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REFERENTE</a:t>
                      </a:r>
                      <a:endParaRPr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TEMPI/DURATA</a:t>
                      </a:r>
                      <a:endParaRPr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ALUNNI ISCRITTI/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FREQUENTANTI</a:t>
                      </a:r>
                      <a:endParaRPr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OLIMPIADI DI INFORMATICA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LABARILE</a:t>
                      </a:r>
                      <a:endParaRPr/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12 ottobre 2023. Incontri 20. Conclusione 11 marzo 2024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11/9</a:t>
                      </a:r>
                      <a:endParaRPr/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GUARDA COME TI PROGRAMMO IL DRONE</a:t>
                      </a:r>
                      <a:endParaRPr/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LABARILE</a:t>
                      </a:r>
                      <a:endParaRPr/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6 dicembre 2023. Incontri 11. Conclusione 17 aprile 2024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15/11</a:t>
                      </a:r>
                      <a:endParaRPr/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OLIMPIADI DELLE NEUROSCIENZE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APUZZO</a:t>
                      </a:r>
                      <a:endParaRPr/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11 gennaio 2024. Incontri 2. Conclusione 24 gennaio 2024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7/7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GIRLS GO CIRCULAR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TOMASSETTI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18 dicembre 2023. Incontri 2. Conclusione 21 dicembre 2023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20/8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>
            <a:spLocks noGrp="1"/>
          </p:cNvSpPr>
          <p:nvPr>
            <p:ph idx="1"/>
          </p:nvPr>
        </p:nvSpPr>
        <p:spPr>
          <a:xfrm>
            <a:off x="809550" y="2557701"/>
            <a:ext cx="10572900" cy="27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Monitoraggio del PTOF</a:t>
            </a:r>
            <a:endParaRPr sz="2600">
              <a:solidFill>
                <a:schemeClr val="dk1"/>
              </a:solidFill>
            </a:endParaRPr>
          </a:p>
          <a:p>
            <a:pPr marL="28575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Collaborazione al processo di valutazione ed autovalutazione</a:t>
            </a:r>
            <a:endParaRPr sz="2600">
              <a:solidFill>
                <a:schemeClr val="dk1"/>
              </a:solidFill>
            </a:endParaRPr>
          </a:p>
          <a:p>
            <a:pPr marL="28575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Confronto tra gli obiettivi del PdM e le effettive risultanze</a:t>
            </a:r>
            <a:endParaRPr sz="2600">
              <a:solidFill>
                <a:schemeClr val="dk1"/>
              </a:solidFill>
            </a:endParaRPr>
          </a:p>
          <a:p>
            <a:pPr marL="28575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Analisi dei dati emersi dal RaV</a:t>
            </a:r>
            <a:endParaRPr sz="2600">
              <a:solidFill>
                <a:schemeClr val="dk1"/>
              </a:solidFill>
            </a:endParaRPr>
          </a:p>
          <a:p>
            <a:pPr marL="28575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Predisposizione della Rendicontazione Sociale</a:t>
            </a:r>
            <a:endParaRPr sz="26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None/>
            </a:pPr>
            <a:endParaRPr sz="2600"/>
          </a:p>
        </p:txBody>
      </p:sp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698282" y="409607"/>
            <a:ext cx="108585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950" b="1" dirty="0">
                <a:solidFill>
                  <a:srgbClr val="980000"/>
                </a:solidFill>
              </a:rPr>
              <a:t>Attività previste</a:t>
            </a:r>
            <a:endParaRPr sz="3950" b="1" dirty="0">
              <a:solidFill>
                <a:srgbClr val="98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950" b="1" dirty="0">
                <a:solidFill>
                  <a:srgbClr val="DAB000"/>
                </a:solidFill>
              </a:rPr>
              <a:t>Funzione strumentale Area 1</a:t>
            </a:r>
            <a:endParaRPr sz="3950" b="1" dirty="0">
              <a:solidFill>
                <a:srgbClr val="DAB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800"/>
              <a:buFont typeface="Garamond"/>
              <a:buNone/>
            </a:pPr>
            <a:r>
              <a:rPr lang="it-IT" b="1">
                <a:solidFill>
                  <a:srgbClr val="A61C00"/>
                </a:solidFill>
              </a:rPr>
              <a:t>Progetti area Linguistica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326" name="Google Shape;32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601" y="2585350"/>
            <a:ext cx="6245674" cy="333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" name="Google Shape;331;p28"/>
          <p:cNvGraphicFramePr/>
          <p:nvPr>
            <p:extLst>
              <p:ext uri="{D42A27DB-BD31-4B8C-83A1-F6EECF244321}">
                <p14:modId xmlns:p14="http://schemas.microsoft.com/office/powerpoint/2010/main" val="2048261128"/>
              </p:ext>
            </p:extLst>
          </p:nvPr>
        </p:nvGraphicFramePr>
        <p:xfrm>
          <a:off x="689101" y="675083"/>
          <a:ext cx="10813775" cy="5669140"/>
        </p:xfrm>
        <a:graphic>
          <a:graphicData uri="http://schemas.openxmlformats.org/drawingml/2006/table">
            <a:tbl>
              <a:tblPr firstRow="1" bandRow="1">
                <a:noFill/>
                <a:tableStyleId>{CE80A485-A666-44C3-B61A-B7C6A2FEB917}</a:tableStyleId>
              </a:tblPr>
              <a:tblGrid>
                <a:gridCol w="404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/>
                        <a:t>PROGETTO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REFERENTE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TEMPI/DURATA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ALUNNI ISCRITTI/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FREQUENTANTI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CERTIFICAZION</a:t>
                      </a: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 </a:t>
                      </a: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DELF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TARANTINO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19 gennaio 2024. Incontri 12. Conclusione 3 maggio 2024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13/12</a:t>
                      </a:r>
                      <a:endParaRPr/>
                    </a:p>
                  </a:txBody>
                  <a:tcPr marL="40650" marR="15875" marT="12075" marB="8250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CAMPIONATI DI ITALIANO (EX </a:t>
                      </a: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OLIMPIADI DI ITALIANO)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D’ALESSANDRI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 dicembre 2023. Incontri 3. Conclusione 21 marzo 2024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35/35</a:t>
                      </a:r>
                      <a:endParaRPr/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CERTIFICAZIONI LINGUISTICHE CAMBRIDGE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CICCHELLI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5 ottobre 2023. Incontri diversi. Conclusione 9 maggio 2024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106/93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ERASMUS+ KA</a:t>
                      </a: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121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CATARINOZZI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 settembre 2023. Incontri 0. Conclusione 31 agosto 2024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24/24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DELE (DIPLOMA ESPANOL LENGUA EXSTRAN</a:t>
                      </a: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</a:t>
                      </a: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ERA)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COVACCIOLI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16 gennaio 2024. Incontri 14. Conclusione 14 maggio 2024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31/31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L2 CORSO DI ALFABETIZZAZIONE PER ALUNNI STRANIERI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VILLANI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18 ottobre 2023. Incontri 29. Conclusione 25 marzo 2024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27/8</a:t>
                      </a:r>
                      <a:endParaRPr/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8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 “GIARDINO DEI GIUSTI” AL PAPARESCHI</a:t>
                      </a: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ANGIOLINI</a:t>
                      </a: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 febbraio 2024. Incontri 5. Conclusione 23 maggio 2024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140/140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 txBox="1">
            <a:spLocks noGrp="1"/>
          </p:cNvSpPr>
          <p:nvPr>
            <p:ph idx="1"/>
          </p:nvPr>
        </p:nvSpPr>
        <p:spPr>
          <a:xfrm>
            <a:off x="1047750" y="2521226"/>
            <a:ext cx="10178100" cy="23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480"/>
              </a:spcBef>
              <a:spcAft>
                <a:spcPts val="0"/>
              </a:spcAft>
              <a:buSzPts val="2760"/>
              <a:buChar char="•"/>
            </a:pPr>
            <a:r>
              <a:rPr lang="it-IT" sz="2400"/>
              <a:t>Tutti i progetti presentati sono stati avviati e conclusi, tranne uno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I progetti hanno ottenuto un buon feedback da parte dei referenti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Si ricorda al Collegio che nel PTOF, nel PdM si è stabilito come obiettivo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7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36" name="Google Shape;336;p29"/>
          <p:cNvSpPr txBox="1">
            <a:spLocks noGrp="1"/>
          </p:cNvSpPr>
          <p:nvPr>
            <p:ph type="title"/>
          </p:nvPr>
        </p:nvSpPr>
        <p:spPr>
          <a:xfrm>
            <a:off x="1295400" y="807375"/>
            <a:ext cx="9601200" cy="74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40909"/>
              <a:buFont typeface="Garamond"/>
              <a:buNone/>
            </a:pPr>
            <a:r>
              <a:rPr lang="it-IT" b="1" dirty="0">
                <a:solidFill>
                  <a:srgbClr val="A61C00"/>
                </a:solidFill>
              </a:rPr>
              <a:t>Conclusioni</a:t>
            </a:r>
            <a:endParaRPr b="1" dirty="0"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"/>
          <p:cNvSpPr txBox="1">
            <a:spLocks noGrp="1"/>
          </p:cNvSpPr>
          <p:nvPr>
            <p:ph idx="1"/>
          </p:nvPr>
        </p:nvSpPr>
        <p:spPr>
          <a:xfrm>
            <a:off x="689113" y="1840329"/>
            <a:ext cx="10800600" cy="399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42"/>
              </a:spcBef>
              <a:spcAft>
                <a:spcPts val="0"/>
              </a:spcAft>
              <a:buSzPts val="2990"/>
              <a:buNone/>
            </a:pPr>
            <a:r>
              <a:rPr lang="it-IT" sz="2600" b="1" dirty="0"/>
              <a:t>Percorso n° 1: Per il successo formativo</a:t>
            </a:r>
            <a:endParaRPr dirty="0"/>
          </a:p>
          <a:p>
            <a:pPr marL="285750" lvl="0" indent="-314229" algn="l" rtl="0">
              <a:spcBef>
                <a:spcPts val="1042"/>
              </a:spcBef>
              <a:spcAft>
                <a:spcPts val="0"/>
              </a:spcAft>
              <a:buSzPts val="2990"/>
              <a:buChar char="•"/>
            </a:pPr>
            <a:r>
              <a:rPr lang="it-IT" sz="2600" dirty="0"/>
              <a:t>Progettazione condivisa della didattica disciplinare per competenze e attività di formazione per l’acquisizione di metodologie inclusive, innovative e digitali</a:t>
            </a:r>
            <a:endParaRPr dirty="0"/>
          </a:p>
          <a:p>
            <a:pPr marL="285750" lvl="0" indent="-314229" algn="l" rtl="0">
              <a:spcBef>
                <a:spcPts val="1042"/>
              </a:spcBef>
              <a:spcAft>
                <a:spcPts val="0"/>
              </a:spcAft>
              <a:buSzPts val="2990"/>
              <a:buChar char="•"/>
            </a:pPr>
            <a:r>
              <a:rPr lang="it-IT" sz="2600" dirty="0"/>
              <a:t>Attività di sostegno allo studio: esercitazioni prove INVALSI, corsi per l'acquisizione di un metodo di studio efficace e sportelli didattici</a:t>
            </a:r>
            <a:endParaRPr dirty="0"/>
          </a:p>
          <a:p>
            <a:pPr marL="285750" lvl="0" indent="-314229" algn="l" rtl="0">
              <a:spcBef>
                <a:spcPts val="1042"/>
              </a:spcBef>
              <a:spcAft>
                <a:spcPts val="0"/>
              </a:spcAft>
              <a:buSzPts val="2990"/>
              <a:buChar char="•"/>
            </a:pPr>
            <a:r>
              <a:rPr lang="it-IT" sz="2600" dirty="0"/>
              <a:t>Attuazione di progetti di consolidamento/potenziamento delle competenze chiave</a:t>
            </a:r>
            <a:endParaRPr dirty="0"/>
          </a:p>
        </p:txBody>
      </p:sp>
      <p:sp>
        <p:nvSpPr>
          <p:cNvPr id="342" name="Google Shape;342;p30"/>
          <p:cNvSpPr txBox="1">
            <a:spLocks noGrp="1"/>
          </p:cNvSpPr>
          <p:nvPr>
            <p:ph type="title"/>
          </p:nvPr>
        </p:nvSpPr>
        <p:spPr>
          <a:xfrm>
            <a:off x="1295400" y="807400"/>
            <a:ext cx="9601200" cy="78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rPr lang="it-IT" b="1" dirty="0">
                <a:solidFill>
                  <a:srgbClr val="A61C00"/>
                </a:solidFill>
              </a:rPr>
              <a:t>Conclusioni</a:t>
            </a:r>
            <a:endParaRPr b="1" dirty="0"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e1f2cdf9b6_1_36"/>
          <p:cNvSpPr txBox="1">
            <a:spLocks noGrp="1"/>
          </p:cNvSpPr>
          <p:nvPr>
            <p:ph idx="1"/>
          </p:nvPr>
        </p:nvSpPr>
        <p:spPr>
          <a:xfrm>
            <a:off x="689125" y="1931255"/>
            <a:ext cx="10800600" cy="266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435"/>
              <a:buNone/>
            </a:pPr>
            <a:r>
              <a:rPr lang="it-IT" sz="2600" b="1" dirty="0"/>
              <a:t>Percorso n° 2: Per una cittadinanza attiva</a:t>
            </a:r>
            <a:endParaRPr dirty="0"/>
          </a:p>
          <a:p>
            <a:pPr marL="285750" lvl="0" indent="-314229" algn="l" rtl="0">
              <a:spcBef>
                <a:spcPts val="442"/>
              </a:spcBef>
              <a:spcAft>
                <a:spcPts val="0"/>
              </a:spcAft>
              <a:buSzPts val="2990"/>
              <a:buChar char="•"/>
            </a:pPr>
            <a:r>
              <a:rPr lang="it-IT" sz="2600" dirty="0"/>
              <a:t>Attuazione dei progetti di potenziamento delle competenze di cittadinanza attiva</a:t>
            </a:r>
            <a:endParaRPr dirty="0"/>
          </a:p>
          <a:p>
            <a:pPr marL="285750" lvl="0" indent="-314229" algn="l" rtl="0">
              <a:spcBef>
                <a:spcPts val="1042"/>
              </a:spcBef>
              <a:spcAft>
                <a:spcPts val="0"/>
              </a:spcAft>
              <a:buSzPts val="2990"/>
              <a:buChar char="•"/>
            </a:pPr>
            <a:r>
              <a:rPr lang="it-IT" sz="2600" dirty="0"/>
              <a:t>Educazione alla cittadinanza digitale</a:t>
            </a:r>
            <a:endParaRPr dirty="0"/>
          </a:p>
          <a:p>
            <a:pPr marL="285750" lvl="0" indent="-314229" algn="l" rtl="0">
              <a:spcBef>
                <a:spcPts val="1042"/>
              </a:spcBef>
              <a:spcAft>
                <a:spcPts val="600"/>
              </a:spcAft>
              <a:buSzPts val="2990"/>
              <a:buChar char="•"/>
            </a:pPr>
            <a:r>
              <a:rPr lang="it-IT" sz="2600" dirty="0"/>
              <a:t>Competenze sociali e relazionali</a:t>
            </a:r>
            <a:endParaRPr dirty="0"/>
          </a:p>
        </p:txBody>
      </p:sp>
      <p:sp>
        <p:nvSpPr>
          <p:cNvPr id="348" name="Google Shape;348;g2e1f2cdf9b6_1_36"/>
          <p:cNvSpPr txBox="1">
            <a:spLocks noGrp="1"/>
          </p:cNvSpPr>
          <p:nvPr>
            <p:ph type="title"/>
          </p:nvPr>
        </p:nvSpPr>
        <p:spPr>
          <a:xfrm>
            <a:off x="1295400" y="807400"/>
            <a:ext cx="96012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262626"/>
              </a:buClr>
              <a:buSzPts val="1800"/>
            </a:pPr>
            <a:r>
              <a:rPr lang="it-IT" b="1" dirty="0">
                <a:solidFill>
                  <a:srgbClr val="A61C00"/>
                </a:solidFill>
              </a:rPr>
              <a:t>Conclusioni</a:t>
            </a:r>
            <a:endParaRPr b="1" dirty="0"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rgbClr val="980000"/>
              </a:buClr>
              <a:buSzPct val="100000"/>
            </a:pPr>
            <a:r>
              <a:rPr lang="it-IT" dirty="0"/>
              <a:t>Grazie per l’attenzione</a:t>
            </a:r>
            <a:endParaRPr dirty="0"/>
          </a:p>
        </p:txBody>
      </p:sp>
      <p:grpSp>
        <p:nvGrpSpPr>
          <p:cNvPr id="174" name="Google Shape;174;p4"/>
          <p:cNvGrpSpPr/>
          <p:nvPr/>
        </p:nvGrpSpPr>
        <p:grpSpPr>
          <a:xfrm>
            <a:off x="1295400" y="1605526"/>
            <a:ext cx="9601200" cy="4248735"/>
            <a:chOff x="0" y="0"/>
            <a:chExt cx="9601200" cy="3828350"/>
          </a:xfrm>
        </p:grpSpPr>
        <p:sp>
          <p:nvSpPr>
            <p:cNvPr id="175" name="Google Shape;175;p4"/>
            <p:cNvSpPr/>
            <p:nvPr/>
          </p:nvSpPr>
          <p:spPr>
            <a:xfrm>
              <a:off x="0" y="0"/>
              <a:ext cx="9601200" cy="822777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20000"/>
              </a:srgbClr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40165" y="40165"/>
              <a:ext cx="9520870" cy="742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aramond"/>
                <a:buNone/>
              </a:pPr>
              <a:r>
                <a:rPr lang="it-IT" sz="35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Il lavoro è stato svolto dalla Commissione Ptof</a:t>
              </a:r>
              <a:endParaRPr sz="35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0" y="823170"/>
              <a:ext cx="9601200" cy="2563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0" y="823158"/>
              <a:ext cx="9601200" cy="3005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825" tIns="13950" rIns="78225" bIns="13950" anchor="t" anchorCtr="0">
              <a:noAutofit/>
            </a:bodyPr>
            <a:lstStyle/>
            <a:p>
              <a:pPr marL="5715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aramond"/>
                <a:buNone/>
              </a:pPr>
              <a:endParaRPr sz="11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22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Garamond"/>
                <a:buChar char="•"/>
              </a:pPr>
              <a:r>
                <a:rPr lang="it-IT" sz="3800" b="0" i="0" u="none" strike="noStrike" cap="none" dirty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Prof.ssa Daniela FORTINI</a:t>
              </a:r>
              <a:endParaRPr dirty="0"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76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Garamond"/>
                <a:buChar char="•"/>
              </a:pPr>
              <a:r>
                <a:rPr lang="it-IT" sz="3800" b="0" i="0" u="none" strike="noStrike" cap="none" dirty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Prof.ssa Carla DE MAGGI</a:t>
              </a:r>
              <a:endParaRPr sz="3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76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Garamond"/>
                <a:buChar char="•"/>
              </a:pPr>
              <a:r>
                <a:rPr lang="it-IT" sz="3800" dirty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Prof.ssa Valentina RAZZI</a:t>
              </a:r>
              <a:endParaRPr sz="3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76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Garamond"/>
                <a:buChar char="•"/>
              </a:pPr>
              <a:r>
                <a:rPr lang="it-IT" sz="3800" b="0" i="0" u="none" strike="noStrike" cap="none" dirty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Prof.ssa Antonella OLIVIERO</a:t>
              </a: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76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Garamond"/>
                <a:buChar char="•"/>
              </a:pPr>
              <a:r>
                <a:rPr lang="it-IT" sz="3800" dirty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Prof. Francesco DI FILIPPO</a:t>
              </a:r>
              <a:endParaRPr sz="3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69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>
            <a:spLocks noGrp="1"/>
          </p:cNvSpPr>
          <p:nvPr>
            <p:ph idx="1"/>
          </p:nvPr>
        </p:nvSpPr>
        <p:spPr>
          <a:xfrm>
            <a:off x="1064300" y="2551050"/>
            <a:ext cx="102084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990"/>
              <a:buChar char="•"/>
            </a:pPr>
            <a:r>
              <a:rPr lang="it-IT" sz="2600"/>
              <a:t>Raccolta e analisi dei progetti didattici da inserire nel PTOF 2023-2024</a:t>
            </a:r>
            <a:endParaRPr/>
          </a:p>
          <a:p>
            <a:pPr marL="285750" lvl="0" indent="-285750" algn="l" rtl="0">
              <a:spcBef>
                <a:spcPts val="1120"/>
              </a:spcBef>
              <a:spcAft>
                <a:spcPts val="0"/>
              </a:spcAft>
              <a:buSzPts val="2990"/>
              <a:buChar char="•"/>
            </a:pPr>
            <a:r>
              <a:rPr lang="it-IT" sz="2600"/>
              <a:t>Elaborazione PTOF anno scolastico 2023-2024, triennio 2022-2025</a:t>
            </a:r>
            <a:endParaRPr sz="2600"/>
          </a:p>
          <a:p>
            <a:pPr marL="285750" lvl="0" indent="-260984" algn="l" rtl="0"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Considerazione delle priorità del Rapporto di Autovalutazione (RaV) e degli obiettivi di processo</a:t>
            </a:r>
            <a:endParaRPr sz="2600"/>
          </a:p>
          <a:p>
            <a:pPr marL="285750" lvl="0" indent="-260984" algn="l" rtl="0"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Analisi del Piano di Miglioramento (PdM)</a:t>
            </a:r>
            <a:endParaRPr/>
          </a:p>
        </p:txBody>
      </p:sp>
      <p:sp>
        <p:nvSpPr>
          <p:cNvPr id="183" name="Google Shape;183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Garamond"/>
              <a:buNone/>
            </a:pPr>
            <a:r>
              <a:rPr lang="it-IT" b="1">
                <a:solidFill>
                  <a:srgbClr val="980000"/>
                </a:solidFill>
              </a:rPr>
              <a:t>Attività svolte</a:t>
            </a:r>
            <a:br>
              <a:rPr lang="it-IT" b="1"/>
            </a:br>
            <a:r>
              <a:rPr lang="it-IT" b="1">
                <a:solidFill>
                  <a:srgbClr val="DAB000"/>
                </a:solidFill>
              </a:rPr>
              <a:t>Funzione Strumentale Area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>
            <a:spLocks noGrp="1"/>
          </p:cNvSpPr>
          <p:nvPr>
            <p:ph idx="1"/>
          </p:nvPr>
        </p:nvSpPr>
        <p:spPr>
          <a:xfrm>
            <a:off x="913149" y="2490105"/>
            <a:ext cx="10351199" cy="3507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344169" algn="l" rtl="0">
              <a:spcBef>
                <a:spcPts val="1120"/>
              </a:spcBef>
              <a:spcAft>
                <a:spcPts val="0"/>
              </a:spcAft>
              <a:buSzPts val="2990"/>
              <a:buChar char="•"/>
            </a:pPr>
            <a:r>
              <a:rPr lang="it-IT" sz="2600"/>
              <a:t>Collaborazione al controllo della compatibilità finanziaria dei progetti e delle attività del PTOF</a:t>
            </a:r>
            <a:endParaRPr sz="2600"/>
          </a:p>
          <a:p>
            <a:pPr marL="285750" lvl="0" indent="-319405" algn="l" rtl="0"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Analisi, validazione e standardizzazione dei singoli progetti</a:t>
            </a:r>
            <a:endParaRPr sz="26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990"/>
              <a:buChar char="•"/>
            </a:pPr>
            <a:r>
              <a:rPr lang="it-IT" sz="2600"/>
              <a:t>Raccolta dati ed elaborazione report monitoraggio intermedio e finale dei progetti</a:t>
            </a:r>
            <a:endParaRPr/>
          </a:p>
          <a:p>
            <a:pPr marL="285750" lvl="0" indent="-285750" algn="l" rtl="0">
              <a:spcBef>
                <a:spcPts val="1120"/>
              </a:spcBef>
              <a:spcAft>
                <a:spcPts val="0"/>
              </a:spcAft>
              <a:buSzPts val="2990"/>
              <a:buChar char="•"/>
            </a:pPr>
            <a:r>
              <a:rPr lang="it-IT" sz="2600"/>
              <a:t>Aggiornamento Scuola in Chiaro</a:t>
            </a:r>
            <a:endParaRPr sz="2600"/>
          </a:p>
        </p:txBody>
      </p:sp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Garamond"/>
              <a:buNone/>
            </a:pPr>
            <a:r>
              <a:rPr lang="it-IT" b="1">
                <a:solidFill>
                  <a:srgbClr val="980000"/>
                </a:solidFill>
              </a:rPr>
              <a:t>Attività svolte</a:t>
            </a:r>
            <a:br>
              <a:rPr lang="it-IT" b="1"/>
            </a:br>
            <a:r>
              <a:rPr lang="it-IT" b="1">
                <a:solidFill>
                  <a:srgbClr val="DAB000"/>
                </a:solidFill>
              </a:rPr>
              <a:t>Funzione Strumentale Area 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5;p7"/>
          <p:cNvSpPr txBox="1">
            <a:spLocks noGrp="1"/>
          </p:cNvSpPr>
          <p:nvPr>
            <p:ph idx="1"/>
          </p:nvPr>
        </p:nvSpPr>
        <p:spPr>
          <a:xfrm>
            <a:off x="974361" y="809469"/>
            <a:ext cx="10238282" cy="508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it-IT" sz="4300" b="1" dirty="0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Attività svolte Settembre</a:t>
            </a:r>
            <a:endParaRPr dirty="0"/>
          </a:p>
          <a:p>
            <a:pPr marL="0" lvl="0" indent="0" algn="ctr" rtl="0">
              <a:spcBef>
                <a:spcPts val="1173"/>
              </a:spcBef>
              <a:spcAft>
                <a:spcPts val="0"/>
              </a:spcAft>
              <a:buSzPct val="115000"/>
              <a:buNone/>
            </a:pPr>
            <a:r>
              <a:rPr lang="it-IT" sz="3100" dirty="0"/>
              <a:t>Progetti di ampliamento dell’offerta formativa da inserire nel PTOF</a:t>
            </a:r>
            <a:endParaRPr dirty="0"/>
          </a:p>
          <a:p>
            <a:pPr marL="0" lvl="0" indent="0" algn="ctr" rtl="0">
              <a:spcBef>
                <a:spcPts val="988"/>
              </a:spcBef>
              <a:spcAft>
                <a:spcPts val="0"/>
              </a:spcAft>
              <a:buSzPct val="115000"/>
              <a:buNone/>
            </a:pPr>
            <a:endParaRPr sz="2100" dirty="0"/>
          </a:p>
          <a:p>
            <a:pPr marL="285750" lvl="0" indent="-285750" algn="just" rtl="0">
              <a:spcBef>
                <a:spcPts val="1081"/>
              </a:spcBef>
              <a:spcAft>
                <a:spcPts val="0"/>
              </a:spcAft>
              <a:buSzPct val="115000"/>
              <a:buChar char="•"/>
            </a:pPr>
            <a:r>
              <a:rPr lang="it-IT" sz="2600" dirty="0"/>
              <a:t>Raccolta delle schede dei progetti proposti dai docenti e contributo alla valutazione delle attività più significative con riferimento alle esigenze degli alunni</a:t>
            </a:r>
            <a:endParaRPr dirty="0"/>
          </a:p>
          <a:p>
            <a:pPr marL="285750" lvl="0" indent="-285750" algn="just" rtl="0">
              <a:spcBef>
                <a:spcPts val="1081"/>
              </a:spcBef>
              <a:spcAft>
                <a:spcPts val="0"/>
              </a:spcAft>
              <a:buSzPct val="115000"/>
              <a:buChar char="•"/>
            </a:pPr>
            <a:r>
              <a:rPr lang="it-IT" sz="2600" dirty="0"/>
              <a:t>Analisi e standardizzazione dei singoli progetti</a:t>
            </a:r>
            <a:endParaRPr dirty="0"/>
          </a:p>
          <a:p>
            <a:pPr marL="285750" lvl="0" indent="-285750" algn="just" rtl="0">
              <a:spcBef>
                <a:spcPts val="1081"/>
              </a:spcBef>
              <a:spcAft>
                <a:spcPts val="0"/>
              </a:spcAft>
              <a:buSzPct val="115000"/>
              <a:buChar char="•"/>
            </a:pPr>
            <a:r>
              <a:rPr lang="it-IT" sz="2600" dirty="0"/>
              <a:t>Riorganizzazione dei progetti e delle attività integrative</a:t>
            </a:r>
            <a:endParaRPr dirty="0"/>
          </a:p>
          <a:p>
            <a:pPr marL="285750" lvl="0" indent="-285750" algn="just" rtl="0">
              <a:spcBef>
                <a:spcPts val="1081"/>
              </a:spcBef>
              <a:spcAft>
                <a:spcPts val="0"/>
              </a:spcAft>
              <a:buSzPct val="115000"/>
              <a:buChar char="•"/>
            </a:pPr>
            <a:r>
              <a:rPr lang="it-IT" sz="2600" dirty="0"/>
              <a:t>Elaborazione del report sui progetti didattici (inviato a DS e DSGA)</a:t>
            </a:r>
            <a:endParaRPr dirty="0"/>
          </a:p>
          <a:p>
            <a:pPr marL="285750" lvl="0" indent="-285750" algn="just" rtl="0">
              <a:spcBef>
                <a:spcPts val="1081"/>
              </a:spcBef>
              <a:spcAft>
                <a:spcPts val="0"/>
              </a:spcAft>
              <a:buSzPct val="115000"/>
              <a:buChar char="•"/>
            </a:pPr>
            <a:r>
              <a:rPr lang="it-IT" sz="2600" dirty="0"/>
              <a:t>Elaborazione del report sulla rendicontazione finanziaria (inviato a DS e DSGA)</a:t>
            </a:r>
            <a:endParaRPr dirty="0"/>
          </a:p>
          <a:p>
            <a:pPr marL="0" lvl="0" indent="0" algn="just" rtl="0">
              <a:spcBef>
                <a:spcPts val="988"/>
              </a:spcBef>
              <a:spcAft>
                <a:spcPts val="0"/>
              </a:spcAft>
              <a:buSzPct val="115000"/>
              <a:buNone/>
            </a:pP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222203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>
            <a:spLocks noGrp="1"/>
          </p:cNvSpPr>
          <p:nvPr>
            <p:ph idx="1"/>
          </p:nvPr>
        </p:nvSpPr>
        <p:spPr>
          <a:xfrm>
            <a:off x="974361" y="809469"/>
            <a:ext cx="10238282" cy="506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it-IT" sz="4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Attività svolte Ottobre</a:t>
            </a:r>
            <a:endParaRPr/>
          </a:p>
          <a:p>
            <a:pPr marL="0" lvl="0" indent="0" algn="ctr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it-IT" sz="3200"/>
              <a:t>Aggiornamento PTOF 2023-2024</a:t>
            </a:r>
            <a:endParaRPr sz="3100" b="1"/>
          </a:p>
          <a:p>
            <a:pPr marL="0" lvl="0" indent="0" algn="just" rtl="0">
              <a:spcBef>
                <a:spcPts val="1080"/>
              </a:spcBef>
              <a:spcAft>
                <a:spcPts val="0"/>
              </a:spcAft>
              <a:buNone/>
            </a:pPr>
            <a:endParaRPr/>
          </a:p>
          <a:p>
            <a:pPr marL="285750" lvl="0" indent="-285750" algn="just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Aggiornamento PTOF anno scolastico 2023-2024, triennio 2022-2025</a:t>
            </a:r>
            <a:endParaRPr/>
          </a:p>
          <a:p>
            <a:pPr marL="285750" lvl="0" indent="-319405" algn="l" rtl="0"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Considerazione delle priorità del Rapporto di Autovalutazione (RaV) e degli obiettivi di processo</a:t>
            </a:r>
            <a:endParaRPr sz="2600"/>
          </a:p>
          <a:p>
            <a:pPr marL="285750" lvl="0" indent="-319405" algn="l" rtl="0"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Analisi del Piano di Miglioramento (PdM)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idx="1"/>
          </p:nvPr>
        </p:nvSpPr>
        <p:spPr>
          <a:xfrm>
            <a:off x="974361" y="809469"/>
            <a:ext cx="10238282" cy="518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it-IT" sz="4000" b="1" dirty="0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Attività svolte Novembre</a:t>
            </a:r>
            <a:endParaRPr dirty="0"/>
          </a:p>
          <a:p>
            <a:pPr marL="0" lvl="0" indent="0" algn="ctr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r>
              <a:rPr lang="it-IT" sz="3100" dirty="0"/>
              <a:t>Realizzazione PTOF 2023-2024</a:t>
            </a:r>
            <a:endParaRPr dirty="0"/>
          </a:p>
          <a:p>
            <a:pPr marL="0" lvl="0" indent="0" algn="just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endParaRPr sz="3100" dirty="0"/>
          </a:p>
          <a:p>
            <a:pPr marL="285750" lvl="0" indent="-285750" algn="just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 dirty="0"/>
              <a:t>Pubblicazione del PTOF 2023-2024, triennio 2022-2025</a:t>
            </a:r>
            <a:endParaRPr dirty="0"/>
          </a:p>
          <a:p>
            <a:pPr marL="285750" lvl="0" indent="-285750" algn="just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 dirty="0"/>
              <a:t>Aggiornamento Scuola in Chiaro</a:t>
            </a:r>
            <a:endParaRPr dirty="0"/>
          </a:p>
          <a:p>
            <a:pPr marL="285750" lvl="0" indent="-285750" algn="just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 dirty="0"/>
              <a:t>Analisi </a:t>
            </a:r>
            <a:r>
              <a:rPr lang="it-IT" dirty="0" err="1"/>
              <a:t>PdM</a:t>
            </a:r>
            <a:r>
              <a:rPr lang="it-IT" dirty="0"/>
              <a:t> per realizzazione nel triennio. Con progetti e attività di formazione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>
            <a:spLocks noGrp="1"/>
          </p:cNvSpPr>
          <p:nvPr>
            <p:ph idx="1"/>
          </p:nvPr>
        </p:nvSpPr>
        <p:spPr>
          <a:xfrm>
            <a:off x="974361" y="809469"/>
            <a:ext cx="10238282" cy="506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it-IT" sz="4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Attività svolte Dicembre e Gennaio</a:t>
            </a:r>
            <a:endParaRPr/>
          </a:p>
          <a:p>
            <a:pPr marL="0" lvl="0" indent="0" algn="ctr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r>
              <a:rPr lang="it-IT" sz="3100"/>
              <a:t>Monitoraggio intermedio dei progetti</a:t>
            </a:r>
            <a:endParaRPr/>
          </a:p>
          <a:p>
            <a:pPr marL="0" lvl="0" indent="0" algn="just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endParaRPr sz="3100"/>
          </a:p>
          <a:p>
            <a:pPr marL="285750" lvl="0" indent="-285750" algn="just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Link inviato per raccolta dei questionari sul monitoraggio intermedio dei progetti inseriti nel PTOF</a:t>
            </a:r>
            <a:endParaRPr/>
          </a:p>
          <a:p>
            <a:pPr marL="285750" lvl="0" indent="-285750" algn="just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Analisi dei dati e realizzazione report sul monitoraggio intermedio dei progetti</a:t>
            </a:r>
            <a:endParaRPr/>
          </a:p>
          <a:p>
            <a:pPr marL="285750" lvl="0" indent="-285750" algn="just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Compatibilità tra gli obiettivi dei progetti e il PdM</a:t>
            </a:r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188</TotalTime>
  <Words>1520</Words>
  <Application>Microsoft Office PowerPoint</Application>
  <PresentationFormat>Widescreen</PresentationFormat>
  <Paragraphs>329</Paragraphs>
  <Slides>35</Slides>
  <Notes>35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</vt:lpstr>
      <vt:lpstr>Calibri</vt:lpstr>
      <vt:lpstr>Candara</vt:lpstr>
      <vt:lpstr>Garamond</vt:lpstr>
      <vt:lpstr>Symbol</vt:lpstr>
      <vt:lpstr>Times New Roman</vt:lpstr>
      <vt:lpstr>Onde</vt:lpstr>
      <vt:lpstr>RELAZIONE Funzione Strumentale Area 1</vt:lpstr>
      <vt:lpstr>Attività previste Funzione strumentale Area 1</vt:lpstr>
      <vt:lpstr>Attività previste Funzione strumentale Area 1</vt:lpstr>
      <vt:lpstr>Attività svolte Funzione Strumentale Area 1</vt:lpstr>
      <vt:lpstr>Attività svolte Funzione Strumentale Area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Progetti avviati e non avviati</vt:lpstr>
      <vt:lpstr>Progetti e obiettivi</vt:lpstr>
      <vt:lpstr>Progetti e percezione gradimento alunni</vt:lpstr>
      <vt:lpstr>Progetti e comportamento degli alunni</vt:lpstr>
      <vt:lpstr>Progetti giudizio alunni</vt:lpstr>
      <vt:lpstr>Metodologia</vt:lpstr>
      <vt:lpstr>Presentazione standard di PowerPoint</vt:lpstr>
      <vt:lpstr>Progetti area Inclusione</vt:lpstr>
      <vt:lpstr>Presentazione standard di PowerPoint</vt:lpstr>
      <vt:lpstr>Progetti area Benessere e Apprendimento</vt:lpstr>
      <vt:lpstr>Presentazione standard di PowerPoint</vt:lpstr>
      <vt:lpstr>Presentazione standard di PowerPoint</vt:lpstr>
      <vt:lpstr>Progetti area Orientamento</vt:lpstr>
      <vt:lpstr>Presentazione standard di PowerPoint</vt:lpstr>
      <vt:lpstr>Progetti area Scientifica</vt:lpstr>
      <vt:lpstr>Presentazione standard di PowerPoint</vt:lpstr>
      <vt:lpstr>Presentazione standard di PowerPoint</vt:lpstr>
      <vt:lpstr>Progetti area Linguistica</vt:lpstr>
      <vt:lpstr>Presentazione standard di PowerPoint</vt:lpstr>
      <vt:lpstr>Conclusioni</vt:lpstr>
      <vt:lpstr>Conclusioni</vt:lpstr>
      <vt:lpstr>Conclusioni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Funzione Strumentale Area 1</dc:title>
  <dc:creator>docente</dc:creator>
  <cp:lastModifiedBy>User05</cp:lastModifiedBy>
  <cp:revision>10</cp:revision>
  <dcterms:created xsi:type="dcterms:W3CDTF">2022-01-18T10:06:58Z</dcterms:created>
  <dcterms:modified xsi:type="dcterms:W3CDTF">2024-06-05T06:07:04Z</dcterms:modified>
</cp:coreProperties>
</file>