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87" r:id="rId3"/>
    <p:sldId id="293" r:id="rId4"/>
    <p:sldId id="295" r:id="rId5"/>
    <p:sldId id="296" r:id="rId6"/>
    <p:sldId id="294" r:id="rId7"/>
    <p:sldId id="290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F8"/>
    <a:srgbClr val="2765B2"/>
    <a:srgbClr val="E4E155"/>
    <a:srgbClr val="BDBD21"/>
    <a:srgbClr val="B2CB7F"/>
    <a:srgbClr val="D08806"/>
    <a:srgbClr val="F9B233"/>
    <a:srgbClr val="F1EFA3"/>
    <a:srgbClr val="F29D92"/>
    <a:srgbClr val="E7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C0A6-175E-46F7-B789-B8182D5BC986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E9B2F-FB45-4DAB-8944-B1B71F7A42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3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E9B2F-FB45-4DAB-8944-B1B71F7A42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9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E9B2F-FB45-4DAB-8944-B1B71F7A42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3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E9B2F-FB45-4DAB-8944-B1B71F7A42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277637-40B8-4169-A120-B5C6D4EEE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BD30865-6E64-4E69-9FB6-DF3B97962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F9B9D57-2AAE-4437-903C-F48AE766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850106"/>
          </a:xfrm>
        </p:spPr>
        <p:txBody>
          <a:bodyPr>
            <a:noAutofit/>
          </a:bodyPr>
          <a:lstStyle/>
          <a:p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PROGETTI EUROPEI</a:t>
            </a:r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580D8AC-46FD-40BB-B48E-9C74B3545E22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Collegio dei Docenti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14/06/2024</a:t>
            </a:r>
          </a:p>
        </p:txBody>
      </p:sp>
    </p:spTree>
    <p:extLst>
      <p:ext uri="{BB962C8B-B14F-4D97-AF65-F5344CB8AC3E}">
        <p14:creationId xmlns:p14="http://schemas.microsoft.com/office/powerpoint/2010/main" val="211401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1EEBFD-FBCD-4A42-9E0C-BB5E1B935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5DA2B3-A0E0-4828-B359-4958556F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grpSp>
        <p:nvGrpSpPr>
          <p:cNvPr id="13" name="Group 54">
            <a:extLst>
              <a:ext uri="{FF2B5EF4-FFF2-40B4-BE49-F238E27FC236}">
                <a16:creationId xmlns:a16="http://schemas.microsoft.com/office/drawing/2014/main" id="{F1D4EF76-9160-49B0-9AC1-9115E3993CA8}"/>
              </a:ext>
            </a:extLst>
          </p:cNvPr>
          <p:cNvGrpSpPr/>
          <p:nvPr/>
        </p:nvGrpSpPr>
        <p:grpSpPr>
          <a:xfrm flipH="1">
            <a:off x="1089345" y="1864756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42">
              <a:extLst>
                <a:ext uri="{FF2B5EF4-FFF2-40B4-BE49-F238E27FC236}">
                  <a16:creationId xmlns:a16="http://schemas.microsoft.com/office/drawing/2014/main" id="{35FD3B20-9496-45FA-BC4A-A6210D3A737F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PROGETTO ERASMUS</a:t>
              </a:r>
            </a:p>
            <a:p>
              <a:pPr algn="ctr"/>
              <a:r>
                <a:rPr lang="it-IT" sz="2000" dirty="0"/>
                <a:t>ACCREDITAMENTO 2023/2027</a:t>
              </a:r>
              <a:endParaRPr lang="it-IT" sz="2000" i="1" dirty="0"/>
            </a:p>
          </p:txBody>
        </p:sp>
        <p:sp>
          <p:nvSpPr>
            <p:cNvPr id="15" name="Isosceles Triangle 43">
              <a:extLst>
                <a:ext uri="{FF2B5EF4-FFF2-40B4-BE49-F238E27FC236}">
                  <a16:creationId xmlns:a16="http://schemas.microsoft.com/office/drawing/2014/main" id="{8B8D9B0F-AAB3-4050-83D9-CA6D086BFD6A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BDB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4ED03970-5DC7-D5AC-F56D-C69DF2EF2E8F}"/>
              </a:ext>
            </a:extLst>
          </p:cNvPr>
          <p:cNvGrpSpPr/>
          <p:nvPr/>
        </p:nvGrpSpPr>
        <p:grpSpPr>
          <a:xfrm>
            <a:off x="1691680" y="3398975"/>
            <a:ext cx="6462600" cy="1155991"/>
            <a:chOff x="1763688" y="3967739"/>
            <a:chExt cx="6462600" cy="1155991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BEC34C1E-B693-49AD-91B7-65724230EBD7}"/>
                </a:ext>
              </a:extLst>
            </p:cNvPr>
            <p:cNvGrpSpPr/>
            <p:nvPr/>
          </p:nvGrpSpPr>
          <p:grpSpPr>
            <a:xfrm>
              <a:off x="1763688" y="3967739"/>
              <a:ext cx="6462600" cy="1025506"/>
              <a:chOff x="1853816" y="3106233"/>
              <a:chExt cx="6462600" cy="1025506"/>
            </a:xfrm>
          </p:grpSpPr>
          <p:grpSp>
            <p:nvGrpSpPr>
              <p:cNvPr id="10" name="Group 54">
                <a:extLst>
                  <a:ext uri="{FF2B5EF4-FFF2-40B4-BE49-F238E27FC236}">
                    <a16:creationId xmlns:a16="http://schemas.microsoft.com/office/drawing/2014/main" id="{A87D4CA2-272C-43B6-B45A-763EA09558DE}"/>
                  </a:ext>
                </a:extLst>
              </p:cNvPr>
              <p:cNvGrpSpPr/>
              <p:nvPr/>
            </p:nvGrpSpPr>
            <p:grpSpPr>
              <a:xfrm>
                <a:off x="1853816" y="3106233"/>
                <a:ext cx="6462600" cy="1025506"/>
                <a:chOff x="1000539" y="1200920"/>
                <a:chExt cx="3495261" cy="1046980"/>
              </a:xfrm>
              <a:solidFill>
                <a:srgbClr val="E3EC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Rounded Rectangle 42">
                  <a:extLst>
                    <a:ext uri="{FF2B5EF4-FFF2-40B4-BE49-F238E27FC236}">
                      <a16:creationId xmlns:a16="http://schemas.microsoft.com/office/drawing/2014/main" id="{9190A840-2474-4094-91DD-5AD1733316CB}"/>
                    </a:ext>
                  </a:extLst>
                </p:cNvPr>
                <p:cNvSpPr/>
                <p:nvPr/>
              </p:nvSpPr>
              <p:spPr>
                <a:xfrm>
                  <a:off x="1000539" y="1200920"/>
                  <a:ext cx="3495261" cy="1046980"/>
                </a:xfrm>
                <a:prstGeom prst="roundRect">
                  <a:avLst>
                    <a:gd name="adj" fmla="val 2986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 sz="2000" i="1" dirty="0"/>
                </a:p>
              </p:txBody>
            </p:sp>
            <p:sp>
              <p:nvSpPr>
                <p:cNvPr id="12" name="Isosceles Triangle 43">
                  <a:extLst>
                    <a:ext uri="{FF2B5EF4-FFF2-40B4-BE49-F238E27FC236}">
                      <a16:creationId xmlns:a16="http://schemas.microsoft.com/office/drawing/2014/main" id="{92BE354C-A3B9-4370-88E6-84B24C44FEEF}"/>
                    </a:ext>
                  </a:extLst>
                </p:cNvPr>
                <p:cNvSpPr/>
                <p:nvPr/>
              </p:nvSpPr>
              <p:spPr>
                <a:xfrm rot="16200000">
                  <a:off x="4271371" y="1643241"/>
                  <a:ext cx="286520" cy="16233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9" name="Isosceles Triangle 43">
                <a:extLst>
                  <a:ext uri="{FF2B5EF4-FFF2-40B4-BE49-F238E27FC236}">
                    <a16:creationId xmlns:a16="http://schemas.microsoft.com/office/drawing/2014/main" id="{5E603CD2-C487-402D-8688-893B6B76DA35}"/>
                  </a:ext>
                </a:extLst>
              </p:cNvPr>
              <p:cNvSpPr/>
              <p:nvPr/>
            </p:nvSpPr>
            <p:spPr>
              <a:xfrm rot="16200000">
                <a:off x="8026015" y="3468907"/>
                <a:ext cx="280643" cy="300157"/>
              </a:xfrm>
              <a:prstGeom prst="triangle">
                <a:avLst/>
              </a:prstGeom>
              <a:solidFill>
                <a:srgbClr val="F9B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3C11107-71E8-A743-33BC-0232199F5985}"/>
                </a:ext>
              </a:extLst>
            </p:cNvPr>
            <p:cNvSpPr txBox="1"/>
            <p:nvPr/>
          </p:nvSpPr>
          <p:spPr>
            <a:xfrm>
              <a:off x="2036597" y="4108067"/>
              <a:ext cx="561662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b="1" dirty="0">
                  <a:solidFill>
                    <a:schemeClr val="dk1"/>
                  </a:solidFill>
                </a:rPr>
                <a:t>PROGETTO ERASMUS VET CON FORMA CAMERA</a:t>
              </a:r>
            </a:p>
            <a:p>
              <a:pPr algn="ctr"/>
              <a:r>
                <a:rPr lang="it-IT" sz="2000" b="1" dirty="0">
                  <a:solidFill>
                    <a:schemeClr val="dk1"/>
                  </a:solidFill>
                </a:rPr>
                <a:t> </a:t>
              </a:r>
              <a:r>
                <a:rPr lang="it-IT" sz="2000" dirty="0"/>
                <a:t>IST. TECNICO AMM.NE E FINANZA E MARKETING</a:t>
              </a:r>
            </a:p>
            <a:p>
              <a:endParaRPr lang="it-IT" sz="2000" b="1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3" name="Group 54">
            <a:extLst>
              <a:ext uri="{FF2B5EF4-FFF2-40B4-BE49-F238E27FC236}">
                <a16:creationId xmlns:a16="http://schemas.microsoft.com/office/drawing/2014/main" id="{3E6CCB1E-31DA-4621-5733-850E9EBB364A}"/>
              </a:ext>
            </a:extLst>
          </p:cNvPr>
          <p:cNvGrpSpPr/>
          <p:nvPr/>
        </p:nvGrpSpPr>
        <p:grpSpPr>
          <a:xfrm flipH="1">
            <a:off x="1222154" y="4817403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42">
              <a:extLst>
                <a:ext uri="{FF2B5EF4-FFF2-40B4-BE49-F238E27FC236}">
                  <a16:creationId xmlns:a16="http://schemas.microsoft.com/office/drawing/2014/main" id="{A1FEAE34-B32D-F7D2-04B2-CCDEA09437C4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PROGETTO UNI-T ACADEMY</a:t>
              </a:r>
              <a:endParaRPr lang="it-IT" sz="2000" dirty="0"/>
            </a:p>
          </p:txBody>
        </p:sp>
        <p:sp>
          <p:nvSpPr>
            <p:cNvPr id="9" name="Isosceles Triangle 43">
              <a:extLst>
                <a:ext uri="{FF2B5EF4-FFF2-40B4-BE49-F238E27FC236}">
                  <a16:creationId xmlns:a16="http://schemas.microsoft.com/office/drawing/2014/main" id="{B3DDC1BA-7D52-6A04-18AB-C4ED318F7F52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BDB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356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vestiti, calzature, uomo, persona&#10;&#10;Descrizione generata automaticamente">
            <a:extLst>
              <a:ext uri="{FF2B5EF4-FFF2-40B4-BE49-F238E27FC236}">
                <a16:creationId xmlns:a16="http://schemas.microsoft.com/office/drawing/2014/main" id="{111B8D6F-6EFF-3703-280D-21A4C3F0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ACCREDITAMENTO 2023/2027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370587" y="2684307"/>
            <a:ext cx="4925313" cy="4187675"/>
            <a:chOff x="254040" y="2574226"/>
            <a:chExt cx="4921023" cy="221566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4040" y="2574226"/>
              <a:ext cx="4717109" cy="2215661"/>
              <a:chOff x="1061223" y="4889721"/>
              <a:chExt cx="4913017" cy="3197751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249329" y="5874399"/>
                <a:ext cx="4724911" cy="2213073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65337" y="5855984"/>
                <a:ext cx="2160240" cy="69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Mobilità studenti</a:t>
                </a: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641079" y="3399928"/>
              <a:ext cx="4533984" cy="1367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u="sng" dirty="0"/>
                <a:t>Mobilità di gruppo</a:t>
              </a:r>
            </a:p>
            <a:p>
              <a:endParaRPr lang="it-IT" u="sng" dirty="0"/>
            </a:p>
            <a:p>
              <a:pPr marL="342900" indent="-342900">
                <a:buAutoNum type="arabicPeriod"/>
              </a:pPr>
              <a:r>
                <a:rPr lang="it-IT" dirty="0"/>
                <a:t>Cracovia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mobilità in uscita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10 studenti + accompagnatore</a:t>
              </a:r>
            </a:p>
            <a:p>
              <a:endParaRPr lang="it-IT" u="sng" dirty="0"/>
            </a:p>
            <a:p>
              <a:pPr marL="342900" indent="-342900">
                <a:buAutoNum type="arabicPeriod" startAt="2"/>
              </a:pPr>
              <a:r>
                <a:rPr lang="it-IT" dirty="0" err="1"/>
                <a:t>Titu</a:t>
              </a:r>
              <a:r>
                <a:rPr lang="it-IT" dirty="0"/>
                <a:t> (Romania)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mobilità in entrata e in uscita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10 studenti + accompagnatore 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173434" y="2470338"/>
            <a:ext cx="4241533" cy="4976778"/>
            <a:chOff x="642938" y="3866706"/>
            <a:chExt cx="5130125" cy="316514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6"/>
              <a:ext cx="5103820" cy="2660242"/>
              <a:chOff x="5180362" y="4545032"/>
              <a:chExt cx="2880000" cy="1620272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620272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75006" y="3978298"/>
              <a:ext cx="4595567" cy="3053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Mobilità docenti</a:t>
              </a:r>
            </a:p>
            <a:p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Job </a:t>
              </a:r>
              <a:r>
                <a:rPr lang="it-IT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shadowing</a:t>
              </a:r>
              <a:endParaRPr lang="it-IT" dirty="0"/>
            </a:p>
            <a:p>
              <a:r>
                <a:rPr lang="it-IT" dirty="0"/>
                <a:t>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dirty="0" err="1"/>
                <a:t>Llescas</a:t>
              </a:r>
              <a:r>
                <a:rPr lang="it-IT" dirty="0"/>
                <a:t> (Spagna)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in uscita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1 docente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r>
                <a:rPr lang="it-IT" dirty="0"/>
                <a:t>2. Romania e Spagna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In entrata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3 docenti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dirty="0"/>
            </a:p>
            <a:p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Frequenza corso CLIL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Dublino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2 docenti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 algn="ctr">
                <a:buFont typeface="+mj-lt"/>
                <a:buAutoNum type="arabicPeriod"/>
              </a:pPr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51520" y="1552502"/>
            <a:ext cx="4163446" cy="783193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2023-1-IT02-KA121-SCH-000121282</a:t>
            </a:r>
          </a:p>
        </p:txBody>
      </p:sp>
    </p:spTree>
    <p:extLst>
      <p:ext uri="{BB962C8B-B14F-4D97-AF65-F5344CB8AC3E}">
        <p14:creationId xmlns:p14="http://schemas.microsoft.com/office/powerpoint/2010/main" val="30275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vestiti, calzature, persona, jeans&#10;&#10;Descrizione generata automaticamente">
            <a:extLst>
              <a:ext uri="{FF2B5EF4-FFF2-40B4-BE49-F238E27FC236}">
                <a16:creationId xmlns:a16="http://schemas.microsoft.com/office/drawing/2014/main" id="{F33E963B-812A-3EB9-A945-99181C1C0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53" y="1250644"/>
            <a:ext cx="3471603" cy="462880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D16382-2FBD-0087-CC47-8E23DF50F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39" y="2420888"/>
            <a:ext cx="3845312" cy="38453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ACCREDITAMENTO 2023/2027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3400688" y="3236673"/>
            <a:ext cx="5723488" cy="1732002"/>
            <a:chOff x="254040" y="2342029"/>
            <a:chExt cx="5718503" cy="1533396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4040" y="2342029"/>
              <a:ext cx="5718503" cy="1533396"/>
              <a:chOff x="1061223" y="4554605"/>
              <a:chExt cx="5956000" cy="2213073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274969" y="4554605"/>
                <a:ext cx="5742254" cy="2213073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1309100" y="4589250"/>
                <a:ext cx="5548144" cy="2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Richiesta proroga a INDIRE (scadenza al 31/08/24) per </a:t>
                </a: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674139" y="2695516"/>
              <a:ext cx="4533984" cy="635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it-IT" dirty="0"/>
                <a:t>Mobilità a breve termine (2 studenti)</a:t>
              </a:r>
            </a:p>
            <a:p>
              <a:pPr marL="342900" indent="-342900">
                <a:buAutoNum type="arabicPeriod"/>
              </a:pPr>
              <a:r>
                <a:rPr lang="it-IT" dirty="0"/>
                <a:t>Mobilità a lungo termine (2 studenti)</a:t>
              </a:r>
            </a:p>
            <a:p>
              <a:pPr marL="342900" indent="-342900">
                <a:buAutoNum type="arabicPeriod"/>
              </a:pPr>
              <a:r>
                <a:rPr lang="it-IT" dirty="0"/>
                <a:t> Job </a:t>
              </a:r>
              <a:r>
                <a:rPr lang="it-IT" dirty="0" err="1"/>
                <a:t>Shadowing</a:t>
              </a:r>
              <a:r>
                <a:rPr lang="it-IT" dirty="0"/>
                <a:t> (2 docenti)</a:t>
              </a:r>
            </a:p>
            <a:p>
              <a:endParaRPr lang="it-IT" dirty="0"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51520" y="1552502"/>
            <a:ext cx="4163446" cy="783193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2023-1-IT02-KA121-SCH-000121282</a:t>
            </a:r>
          </a:p>
        </p:txBody>
      </p:sp>
    </p:spTree>
    <p:extLst>
      <p:ext uri="{BB962C8B-B14F-4D97-AF65-F5344CB8AC3E}">
        <p14:creationId xmlns:p14="http://schemas.microsoft.com/office/powerpoint/2010/main" val="3764826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vestiti, persona, donna, Danza&#10;&#10;Descrizione generata automaticamente">
            <a:extLst>
              <a:ext uri="{FF2B5EF4-FFF2-40B4-BE49-F238E27FC236}">
                <a16:creationId xmlns:a16="http://schemas.microsoft.com/office/drawing/2014/main" id="{C607B496-D189-E230-4727-76BEB0E7F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ACCREDITAMENTO 2023/2027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841DA92-EC37-F591-A3A4-C8B7E9D5A4FD}"/>
              </a:ext>
            </a:extLst>
          </p:cNvPr>
          <p:cNvGrpSpPr/>
          <p:nvPr/>
        </p:nvGrpSpPr>
        <p:grpSpPr>
          <a:xfrm>
            <a:off x="4405214" y="3112632"/>
            <a:ext cx="4716562" cy="3756843"/>
            <a:chOff x="1061223" y="4889721"/>
            <a:chExt cx="4908168" cy="254785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7D2C5FF-AF37-C536-ADCB-7BA4F36654EB}"/>
                </a:ext>
              </a:extLst>
            </p:cNvPr>
            <p:cNvSpPr/>
            <p:nvPr/>
          </p:nvSpPr>
          <p:spPr>
            <a:xfrm>
              <a:off x="1244480" y="5224501"/>
              <a:ext cx="4724911" cy="2213073"/>
            </a:xfrm>
            <a:prstGeom prst="rect">
              <a:avLst/>
            </a:prstGeom>
            <a:gradFill>
              <a:gsLst>
                <a:gs pos="69019">
                  <a:srgbClr val="E1E07B"/>
                </a:gs>
                <a:gs pos="31000">
                  <a:srgbClr val="CDCD49"/>
                </a:gs>
                <a:gs pos="100000">
                  <a:srgbClr val="F1EFA3"/>
                </a:gs>
                <a:gs pos="0">
                  <a:srgbClr val="BDBD2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36347A9-BB0A-8C68-00F3-5C843B170A2E}"/>
                </a:ext>
              </a:extLst>
            </p:cNvPr>
            <p:cNvSpPr txBox="1"/>
            <p:nvPr/>
          </p:nvSpPr>
          <p:spPr>
            <a:xfrm>
              <a:off x="1061223" y="4889721"/>
              <a:ext cx="4722287" cy="22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6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1E6B05D-3F8B-4ABF-3717-2FFCADADFC4D}"/>
                </a:ext>
              </a:extLst>
            </p:cNvPr>
            <p:cNvSpPr txBox="1"/>
            <p:nvPr/>
          </p:nvSpPr>
          <p:spPr>
            <a:xfrm>
              <a:off x="2293318" y="5208408"/>
              <a:ext cx="2160240" cy="28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173434" y="2470337"/>
            <a:ext cx="4241533" cy="4145784"/>
            <a:chOff x="642938" y="3866705"/>
            <a:chExt cx="5130125" cy="2636645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5"/>
              <a:ext cx="5103820" cy="2122326"/>
              <a:chOff x="5180362" y="4545032"/>
              <a:chExt cx="2880000" cy="1292644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292644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667480" y="3978298"/>
              <a:ext cx="5103820" cy="2525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Punti di forza </a:t>
              </a:r>
            </a:p>
            <a:p>
              <a:pPr algn="ctr"/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 err="1"/>
                <a:t>Finaziamento</a:t>
              </a:r>
              <a:r>
                <a:rPr lang="it-IT" dirty="0"/>
                <a:t> attività 100% progetto Erasmus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Ospitalità in famiglia per studenti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Riscontro studenti e docenti positivo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dirty="0"/>
                <a:t>Instaurati rapporti con partner seri e affidabili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it-IT" dirty="0"/>
            </a:p>
            <a:p>
              <a:endParaRPr lang="it-IT" dirty="0"/>
            </a:p>
            <a:p>
              <a:pPr algn="ctr"/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251520" y="1552502"/>
            <a:ext cx="4163446" cy="783193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2023-1-IT02-KA121-SCH-000121282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3C3807-4BCF-9567-7F37-52247E21794B}"/>
              </a:ext>
            </a:extLst>
          </p:cNvPr>
          <p:cNvSpPr txBox="1"/>
          <p:nvPr/>
        </p:nvSpPr>
        <p:spPr>
          <a:xfrm>
            <a:off x="4747815" y="3938149"/>
            <a:ext cx="42197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debolezza </a:t>
            </a:r>
          </a:p>
          <a:p>
            <a:pPr algn="ctr"/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Attività breve e lungo termine: difficoltà nel trovare famiglie ospitanti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Sovrapposizione mobilità e viaggi di istruzione</a:t>
            </a:r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342900" indent="-342900" algn="ctr">
              <a:buFont typeface="+mj-lt"/>
              <a:buAutoNum type="arabicPeriod"/>
            </a:pP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93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>
            <a:extLst>
              <a:ext uri="{FF2B5EF4-FFF2-40B4-BE49-F238E27FC236}">
                <a16:creationId xmlns:a16="http://schemas.microsoft.com/office/drawing/2014/main" id="{3B180E0F-7E4F-A59D-4267-F39E46ABF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118" y="3218726"/>
            <a:ext cx="3773486" cy="283011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D16382-2FBD-0087-CC47-8E23DF50F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45" y="1552503"/>
            <a:ext cx="3773487" cy="50313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1808" y="193938"/>
            <a:ext cx="8229600" cy="1404248"/>
          </a:xfrm>
        </p:spPr>
        <p:txBody>
          <a:bodyPr>
            <a:normAutofit/>
          </a:bodyPr>
          <a:lstStyle/>
          <a:p>
            <a:b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ERASMUS VET CON FORMA CAMERA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572000" y="2035915"/>
            <a:ext cx="4425454" cy="1503102"/>
            <a:chOff x="251521" y="2574224"/>
            <a:chExt cx="4536504" cy="1960154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574224"/>
              <a:ext cx="4536504" cy="1960154"/>
              <a:chOff x="1058599" y="4889721"/>
              <a:chExt cx="4724911" cy="2828992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5112004"/>
                <a:ext cx="4724911" cy="2606709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320696" y="2865609"/>
              <a:ext cx="4062141" cy="1204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Mobilità a breve termine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Creta: 1 studente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Spagna: 1 studente</a:t>
              </a:r>
              <a:endPara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1206102" y="3644355"/>
            <a:ext cx="4734050" cy="2276529"/>
            <a:chOff x="642938" y="3866706"/>
            <a:chExt cx="5130125" cy="266024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3" y="3866706"/>
              <a:ext cx="5103820" cy="2660242"/>
              <a:chOff x="5180362" y="4545032"/>
              <a:chExt cx="2880000" cy="1620272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880000" cy="1620272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42938" y="4256867"/>
              <a:ext cx="49045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23371" y="3887535"/>
              <a:ext cx="4595566" cy="431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Punti di forza</a:t>
              </a: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08B120-5FFE-0B54-8A22-87DBD5B463C7}"/>
              </a:ext>
            </a:extLst>
          </p:cNvPr>
          <p:cNvSpPr txBox="1"/>
          <p:nvPr/>
        </p:nvSpPr>
        <p:spPr>
          <a:xfrm>
            <a:off x="349972" y="1552892"/>
            <a:ext cx="4425454" cy="783193"/>
          </a:xfrm>
          <a:prstGeom prst="roundRect">
            <a:avLst/>
          </a:prstGeom>
          <a:solidFill>
            <a:srgbClr val="007F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2023-1-IT01-KA121-VET-000139390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77546B-7E9D-F4BD-C9D8-0941FF065A82}"/>
              </a:ext>
            </a:extLst>
          </p:cNvPr>
          <p:cNvSpPr txBox="1"/>
          <p:nvPr/>
        </p:nvSpPr>
        <p:spPr>
          <a:xfrm>
            <a:off x="1367177" y="4445729"/>
            <a:ext cx="4507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Esperienza</a:t>
            </a: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valutata</a:t>
            </a: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molto</a:t>
            </a: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positivamente</a:t>
            </a: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entrambi</a:t>
            </a: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partecipanti</a:t>
            </a: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05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Viso umano, vestiti, persona, muro&#10;&#10;Descrizione generata automaticamente">
            <a:extLst>
              <a:ext uri="{FF2B5EF4-FFF2-40B4-BE49-F238E27FC236}">
                <a16:creationId xmlns:a16="http://schemas.microsoft.com/office/drawing/2014/main" id="{CCF14964-5F74-04E4-0853-C2F2ED27E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4" y="1188785"/>
            <a:ext cx="7452320" cy="55892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26669"/>
            <a:ext cx="8229600" cy="1404248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UNI-T ACADEMY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ACA92027-481B-D6C2-4FD0-2D60E2DBF9AC}"/>
              </a:ext>
            </a:extLst>
          </p:cNvPr>
          <p:cNvGrpSpPr/>
          <p:nvPr/>
        </p:nvGrpSpPr>
        <p:grpSpPr>
          <a:xfrm>
            <a:off x="4572000" y="1833524"/>
            <a:ext cx="4425454" cy="1404248"/>
            <a:chOff x="251521" y="2310291"/>
            <a:chExt cx="4536504" cy="1831241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841DA92-EC37-F591-A3A4-C8B7E9D5A4FD}"/>
                </a:ext>
              </a:extLst>
            </p:cNvPr>
            <p:cNvGrpSpPr/>
            <p:nvPr/>
          </p:nvGrpSpPr>
          <p:grpSpPr>
            <a:xfrm>
              <a:off x="251521" y="2310291"/>
              <a:ext cx="4536504" cy="1831241"/>
              <a:chOff x="1058599" y="4508801"/>
              <a:chExt cx="4724911" cy="2642939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7D2C5FF-AF37-C536-ADCB-7BA4F36654EB}"/>
                  </a:ext>
                </a:extLst>
              </p:cNvPr>
              <p:cNvSpPr/>
              <p:nvPr/>
            </p:nvSpPr>
            <p:spPr>
              <a:xfrm>
                <a:off x="1058599" y="4545032"/>
                <a:ext cx="4724911" cy="2606708"/>
              </a:xfrm>
              <a:prstGeom prst="rect">
                <a:avLst/>
              </a:prstGeom>
              <a:gradFill>
                <a:gsLst>
                  <a:gs pos="69019">
                    <a:srgbClr val="E1E07B"/>
                  </a:gs>
                  <a:gs pos="31000">
                    <a:srgbClr val="CDCD49"/>
                  </a:gs>
                  <a:gs pos="100000">
                    <a:srgbClr val="F1EFA3"/>
                  </a:gs>
                  <a:gs pos="0">
                    <a:srgbClr val="BDBD2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36347A9-BB0A-8C68-00F3-5C843B170A2E}"/>
                  </a:ext>
                </a:extLst>
              </p:cNvPr>
              <p:cNvSpPr txBox="1"/>
              <p:nvPr/>
            </p:nvSpPr>
            <p:spPr>
              <a:xfrm>
                <a:off x="1061223" y="4889721"/>
                <a:ext cx="4722287" cy="48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/>
                </a:pPr>
                <a:endParaRPr lang="it-IT" sz="1600" dirty="0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1E6B05D-3F8B-4ABF-3717-2FFCADADFC4D}"/>
                  </a:ext>
                </a:extLst>
              </p:cNvPr>
              <p:cNvSpPr txBox="1"/>
              <p:nvPr/>
            </p:nvSpPr>
            <p:spPr>
              <a:xfrm>
                <a:off x="2340934" y="4508801"/>
                <a:ext cx="2160240" cy="69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6819A6-F66F-B0E3-F286-D0127D5EFDC9}"/>
                </a:ext>
              </a:extLst>
            </p:cNvPr>
            <p:cNvSpPr txBox="1"/>
            <p:nvPr/>
          </p:nvSpPr>
          <p:spPr>
            <a:xfrm>
              <a:off x="461398" y="2829490"/>
              <a:ext cx="4062141" cy="842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In collaborazione con </a:t>
              </a:r>
            </a:p>
            <a:p>
              <a:pPr algn="ctr"/>
              <a:r>
                <a:rPr lang="it-IT" dirty="0"/>
                <a:t>Università La Sapienza 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24A974BA-3B77-4B55-F258-FB77406BA985}"/>
              </a:ext>
            </a:extLst>
          </p:cNvPr>
          <p:cNvGrpSpPr/>
          <p:nvPr/>
        </p:nvGrpSpPr>
        <p:grpSpPr>
          <a:xfrm>
            <a:off x="616062" y="3665315"/>
            <a:ext cx="5093551" cy="1867848"/>
            <a:chOff x="616062" y="3859270"/>
            <a:chExt cx="5093551" cy="1867848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9CB0F0A-6190-2B40-5D84-0E328A4A1923}"/>
                </a:ext>
              </a:extLst>
            </p:cNvPr>
            <p:cNvGrpSpPr/>
            <p:nvPr/>
          </p:nvGrpSpPr>
          <p:grpSpPr>
            <a:xfrm>
              <a:off x="669242" y="3866706"/>
              <a:ext cx="5040371" cy="1860412"/>
              <a:chOff x="5180362" y="4545032"/>
              <a:chExt cx="2844197" cy="1133120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C12A125-7A01-1FAF-61A4-CAE99B3CC227}"/>
                  </a:ext>
                </a:extLst>
              </p:cNvPr>
              <p:cNvSpPr/>
              <p:nvPr/>
            </p:nvSpPr>
            <p:spPr>
              <a:xfrm>
                <a:off x="5180362" y="4545032"/>
                <a:ext cx="2752733" cy="1133120"/>
              </a:xfrm>
              <a:prstGeom prst="rect">
                <a:avLst/>
              </a:prstGeom>
              <a:gradFill>
                <a:gsLst>
                  <a:gs pos="76000">
                    <a:srgbClr val="F08A7D"/>
                  </a:gs>
                  <a:gs pos="35400">
                    <a:srgbClr val="EB6757"/>
                  </a:gs>
                  <a:gs pos="100000">
                    <a:srgbClr val="F29D92"/>
                  </a:gs>
                  <a:gs pos="0">
                    <a:srgbClr val="E74936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6272701-9CD7-E023-D350-A748B2E736FD}"/>
                  </a:ext>
                </a:extLst>
              </p:cNvPr>
              <p:cNvSpPr txBox="1"/>
              <p:nvPr/>
            </p:nvSpPr>
            <p:spPr>
              <a:xfrm>
                <a:off x="5508104" y="459230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14B253-94D9-A7B5-CD6D-74CF77FB6FC9}"/>
                  </a:ext>
                </a:extLst>
              </p:cNvPr>
              <p:cNvSpPr txBox="1"/>
              <p:nvPr/>
            </p:nvSpPr>
            <p:spPr>
              <a:xfrm>
                <a:off x="5259817" y="5132132"/>
                <a:ext cx="276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it-IT" sz="1600" dirty="0"/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3A9A2AA-55B3-ED40-1AD5-4C3857D313D1}"/>
                </a:ext>
              </a:extLst>
            </p:cNvPr>
            <p:cNvSpPr txBox="1"/>
            <p:nvPr/>
          </p:nvSpPr>
          <p:spPr>
            <a:xfrm>
              <a:off x="616062" y="4493828"/>
              <a:ext cx="49045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/>
                <a:t>Docenti in formazione in entrata per anno scolastico 2024/2025</a:t>
              </a:r>
            </a:p>
            <a:p>
              <a:pPr marL="342900" indent="-342900" algn="ctr">
                <a:buFont typeface="+mj-lt"/>
                <a:buAutoNum type="arabicPeriod"/>
              </a:pPr>
              <a:endParaRPr lang="it-IT" sz="18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5F8FB4-920D-6E6F-6635-7135FE059E42}"/>
                </a:ext>
              </a:extLst>
            </p:cNvPr>
            <p:cNvSpPr txBox="1"/>
            <p:nvPr/>
          </p:nvSpPr>
          <p:spPr>
            <a:xfrm>
              <a:off x="927209" y="3859270"/>
              <a:ext cx="45955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Attività di Job </a:t>
              </a:r>
              <a:r>
                <a:rPr lang="it-IT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Shadowing</a:t>
              </a:r>
              <a:endPara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176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4">
            <a:extLst>
              <a:ext uri="{FF2B5EF4-FFF2-40B4-BE49-F238E27FC236}">
                <a16:creationId xmlns:a16="http://schemas.microsoft.com/office/drawing/2014/main" id="{B14093DE-F0F2-4EAA-BC14-B736DA431F27}"/>
              </a:ext>
            </a:extLst>
          </p:cNvPr>
          <p:cNvGrpSpPr>
            <a:grpSpLocks noChangeAspect="1"/>
          </p:cNvGrpSpPr>
          <p:nvPr/>
        </p:nvGrpSpPr>
        <p:grpSpPr>
          <a:xfrm>
            <a:off x="683568" y="1762652"/>
            <a:ext cx="3344548" cy="4032000"/>
            <a:chOff x="4219575" y="1416050"/>
            <a:chExt cx="687388" cy="828676"/>
          </a:xfrm>
          <a:solidFill>
            <a:schemeClr val="accent1"/>
          </a:solidFill>
        </p:grpSpPr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027595E3-9E82-4DC3-9322-3CAA0357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up 343">
              <a:extLst>
                <a:ext uri="{FF2B5EF4-FFF2-40B4-BE49-F238E27FC236}">
                  <a16:creationId xmlns:a16="http://schemas.microsoft.com/office/drawing/2014/main" id="{2FDE7348-D323-4AF6-926E-35CDC2490D18}"/>
                </a:ext>
              </a:extLst>
            </p:cNvPr>
            <p:cNvGrpSpPr/>
            <p:nvPr/>
          </p:nvGrpSpPr>
          <p:grpSpPr>
            <a:xfrm>
              <a:off x="4219575" y="1416050"/>
              <a:ext cx="687388" cy="828676"/>
              <a:chOff x="4219575" y="1416050"/>
              <a:chExt cx="687388" cy="828676"/>
            </a:xfrm>
            <a:grpFill/>
          </p:grpSpPr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74B03B1D-98DC-4753-AD7E-B506304CD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C37F86D3-A30B-4ED6-B6CB-A356E2922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44D947C6-B344-4E32-B1AC-8B6070B03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D369B6CA-FCD8-4F5D-A41C-C2149A20A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2993240-BDBC-41CA-9E1F-E33CE7E46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47DDECE0-B7CD-4FBD-8594-713AD6481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1811CEC5-862E-401B-80A9-E9CD17BD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961818C6-ED47-499D-98E0-1F0EF422C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AB23C961-4371-42C0-B17F-56465972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381B7D10-1BBA-4F66-A43D-CAD42E18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56DE33FA-8D19-491C-A240-DFF6B224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92150" y="2780928"/>
            <a:ext cx="6048672" cy="1995449"/>
          </a:xfrm>
          <a:solidFill>
            <a:srgbClr val="E3EC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Loredana </a:t>
            </a:r>
            <a:r>
              <a:rPr lang="it-IT" dirty="0" err="1"/>
              <a:t>Catarinozzi</a:t>
            </a:r>
            <a:r>
              <a:rPr lang="it-IT" dirty="0"/>
              <a:t> - Referente</a:t>
            </a:r>
          </a:p>
          <a:p>
            <a:pPr marL="0" indent="0">
              <a:buNone/>
            </a:pPr>
            <a:r>
              <a:rPr lang="it-IT" dirty="0"/>
              <a:t>Patrizia </a:t>
            </a:r>
            <a:r>
              <a:rPr lang="it-IT" dirty="0" err="1"/>
              <a:t>Carvisiglia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Anna Minghetti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735289-94C6-4D5B-BD22-EFADC237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A7B54E-9DA3-4524-9F76-AF70966A2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39372B3-EA82-459E-876C-6E74E5AB63C0}"/>
              </a:ext>
            </a:extLst>
          </p:cNvPr>
          <p:cNvSpPr txBox="1">
            <a:spLocks/>
          </p:cNvSpPr>
          <p:nvPr/>
        </p:nvSpPr>
        <p:spPr>
          <a:xfrm>
            <a:off x="457200" y="1281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internazionalizzazione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256</Words>
  <Application>Microsoft Office PowerPoint</Application>
  <PresentationFormat>Presentazione su schermo (4:3)</PresentationFormat>
  <Paragraphs>84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Tema di Office</vt:lpstr>
      <vt:lpstr> PROGETTI EUROPEI </vt:lpstr>
      <vt:lpstr>Progetti</vt:lpstr>
      <vt:lpstr>PROGETTO ERASMUS ACCREDITAMENTO 2023/2027 </vt:lpstr>
      <vt:lpstr>PROGETTO ERASMUS ACCREDITAMENTO 2023/2027 </vt:lpstr>
      <vt:lpstr>PROGETTO ERASMUS ACCREDITAMENTO 2023/2027 </vt:lpstr>
      <vt:lpstr> PROGETTO ERASMUS VET CON FORMA CAMERA</vt:lpstr>
      <vt:lpstr>PROGETTO UNI-T ACADEMY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 2020-2021</dc:title>
  <dc:creator>Acer All in One</dc:creator>
  <cp:lastModifiedBy>User05</cp:lastModifiedBy>
  <cp:revision>36</cp:revision>
  <dcterms:created xsi:type="dcterms:W3CDTF">2021-04-20T14:15:00Z</dcterms:created>
  <dcterms:modified xsi:type="dcterms:W3CDTF">2024-06-11T11:30:22Z</dcterms:modified>
</cp:coreProperties>
</file>