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9" r:id="rId1"/>
  </p:sldMasterIdLst>
  <p:notesMasterIdLst>
    <p:notesMasterId r:id="rId17"/>
  </p:notesMasterIdLst>
  <p:sldIdLst>
    <p:sldId id="256" r:id="rId2"/>
    <p:sldId id="269" r:id="rId3"/>
    <p:sldId id="272" r:id="rId4"/>
    <p:sldId id="290" r:id="rId5"/>
    <p:sldId id="277" r:id="rId6"/>
    <p:sldId id="285" r:id="rId7"/>
    <p:sldId id="287" r:id="rId8"/>
    <p:sldId id="288" r:id="rId9"/>
    <p:sldId id="289" r:id="rId10"/>
    <p:sldId id="291" r:id="rId11"/>
    <p:sldId id="273" r:id="rId12"/>
    <p:sldId id="284" r:id="rId13"/>
    <p:sldId id="279" r:id="rId14"/>
    <p:sldId id="281" r:id="rId15"/>
    <p:sldId id="28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0A7B52-4126-4321-8165-31C8263D6A46}" v="8" dt="2024-06-04T15:26:31.035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E9CB"/>
          </a:solidFill>
        </a:fill>
      </a:tcStyle>
    </a:wholeTbl>
    <a:band2H>
      <a:tcTxStyle/>
      <a:tcStyle>
        <a:tcBdr/>
        <a:fill>
          <a:solidFill>
            <a:srgbClr val="EEF4E7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E6CB"/>
          </a:solidFill>
        </a:fill>
      </a:tcStyle>
    </a:wholeTbl>
    <a:band2H>
      <a:tcTxStyle/>
      <a:tcStyle>
        <a:tcBdr/>
        <a:fill>
          <a:solidFill>
            <a:srgbClr val="FAF3E7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8D0"/>
          </a:solidFill>
        </a:fill>
      </a:tcStyle>
    </a:wholeTbl>
    <a:band2H>
      <a:tcTxStyle/>
      <a:tcStyle>
        <a:tcBdr/>
        <a:fill>
          <a:solidFill>
            <a:srgbClr val="EEEDE9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1458" autoAdjust="0"/>
  </p:normalViewPr>
  <p:slideViewPr>
    <p:cSldViewPr snapToGrid="0" snapToObjects="1">
      <p:cViewPr varScale="1">
        <p:scale>
          <a:sx n="102" d="100"/>
          <a:sy n="102" d="100"/>
        </p:scale>
        <p:origin x="918" y="108"/>
      </p:cViewPr>
      <p:guideLst/>
    </p:cSldViewPr>
  </p:slideViewPr>
  <p:outlineViewPr>
    <p:cViewPr>
      <p:scale>
        <a:sx n="33" d="100"/>
        <a:sy n="33" d="100"/>
      </p:scale>
      <p:origin x="0" y="-80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6" name="Shape 1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98450" indent="-298450" latinLnBrk="0">
      <a:defRPr sz="1400">
        <a:latin typeface="+mn-lt"/>
        <a:ea typeface="+mn-ea"/>
        <a:cs typeface="+mn-cs"/>
        <a:sym typeface="Arial"/>
      </a:defRPr>
    </a:lvl1pPr>
    <a:lvl2pPr marL="298450" indent="-69850" latinLnBrk="0">
      <a:defRPr sz="1400">
        <a:latin typeface="+mn-lt"/>
        <a:ea typeface="+mn-ea"/>
        <a:cs typeface="+mn-cs"/>
        <a:sym typeface="Arial"/>
      </a:defRPr>
    </a:lvl2pPr>
    <a:lvl3pPr marL="298450" indent="158750" latinLnBrk="0">
      <a:defRPr sz="1400">
        <a:latin typeface="+mn-lt"/>
        <a:ea typeface="+mn-ea"/>
        <a:cs typeface="+mn-cs"/>
        <a:sym typeface="Arial"/>
      </a:defRPr>
    </a:lvl3pPr>
    <a:lvl4pPr marL="298450" indent="387350" latinLnBrk="0">
      <a:defRPr sz="1400">
        <a:latin typeface="+mn-lt"/>
        <a:ea typeface="+mn-ea"/>
        <a:cs typeface="+mn-cs"/>
        <a:sym typeface="Arial"/>
      </a:defRPr>
    </a:lvl4pPr>
    <a:lvl5pPr marL="298450" indent="615950" latinLnBrk="0">
      <a:defRPr sz="1400">
        <a:latin typeface="+mn-lt"/>
        <a:ea typeface="+mn-ea"/>
        <a:cs typeface="+mn-cs"/>
        <a:sym typeface="Arial"/>
      </a:defRPr>
    </a:lvl5pPr>
    <a:lvl6pPr marL="298450" indent="844550" latinLnBrk="0">
      <a:defRPr sz="1400">
        <a:latin typeface="+mn-lt"/>
        <a:ea typeface="+mn-ea"/>
        <a:cs typeface="+mn-cs"/>
        <a:sym typeface="Arial"/>
      </a:defRPr>
    </a:lvl6pPr>
    <a:lvl7pPr marL="298450" indent="1073150" latinLnBrk="0">
      <a:defRPr sz="1400">
        <a:latin typeface="+mn-lt"/>
        <a:ea typeface="+mn-ea"/>
        <a:cs typeface="+mn-cs"/>
        <a:sym typeface="Arial"/>
      </a:defRPr>
    </a:lvl7pPr>
    <a:lvl8pPr marL="298450" indent="1301750" latinLnBrk="0">
      <a:defRPr sz="1400">
        <a:latin typeface="+mn-lt"/>
        <a:ea typeface="+mn-ea"/>
        <a:cs typeface="+mn-cs"/>
        <a:sym typeface="Arial"/>
      </a:defRPr>
    </a:lvl8pPr>
    <a:lvl9pPr marL="298450" indent="1530350" latinLnBrk="0">
      <a:defRPr sz="14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363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968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229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239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9250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108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799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2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1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255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48B4-EEC4-DE43-89F8-162D81CD78E3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1221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B4048B4-EEC4-DE43-89F8-162D81CD78E3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328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B4048B4-EEC4-DE43-89F8-162D81CD78E3}" type="datetimeFigureOut">
              <a:rPr lang="it-IT" smtClean="0"/>
              <a:t>06/06/2024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3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4;p1"/>
          <p:cNvSpPr txBox="1">
            <a:spLocks noGrp="1"/>
          </p:cNvSpPr>
          <p:nvPr>
            <p:ph type="subTitle" idx="1"/>
          </p:nvPr>
        </p:nvSpPr>
        <p:spPr>
          <a:xfrm>
            <a:off x="1300956" y="3860800"/>
            <a:ext cx="9590088" cy="25400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</a:ln>
        </p:spPr>
        <p:txBody>
          <a:bodyPr lIns="45699" tIns="45699" rIns="45699" bIns="45699" anchor="ctr">
            <a:normAutofit lnSpcReduction="10000"/>
          </a:bodyPr>
          <a:lstStyle/>
          <a:p>
            <a:pPr algn="ctr" defTabSz="329184">
              <a:spcBef>
                <a:spcPts val="700"/>
              </a:spcBef>
              <a:defRPr sz="1296" b="1" i="1">
                <a:solidFill>
                  <a:srgbClr val="000000"/>
                </a:solidFill>
              </a:defRPr>
            </a:pPr>
            <a:endParaRPr lang="it-IT" sz="1800" dirty="0"/>
          </a:p>
          <a:p>
            <a:pPr algn="ctr" defTabSz="329184">
              <a:spcBef>
                <a:spcPts val="700"/>
              </a:spcBef>
              <a:defRPr sz="1296" b="1" i="1">
                <a:solidFill>
                  <a:srgbClr val="000000"/>
                </a:solidFill>
              </a:defRPr>
            </a:pPr>
            <a:r>
              <a:rPr lang="it-IT" sz="1800" dirty="0"/>
              <a:t>IIS VIA DEI PAPARESCHI</a:t>
            </a:r>
          </a:p>
          <a:p>
            <a:pPr algn="ctr" defTabSz="329184">
              <a:spcBef>
                <a:spcPts val="700"/>
              </a:spcBef>
              <a:defRPr sz="1296" b="1" i="1">
                <a:solidFill>
                  <a:srgbClr val="000000"/>
                </a:solidFill>
              </a:defRPr>
            </a:pPr>
            <a:r>
              <a:rPr lang="it-IT" sz="1800" dirty="0"/>
              <a:t>Anno Scolastico 2023/2024</a:t>
            </a:r>
          </a:p>
          <a:p>
            <a:pPr algn="ctr" defTabSz="329184">
              <a:spcBef>
                <a:spcPts val="700"/>
              </a:spcBef>
              <a:defRPr sz="1296" b="1" i="1">
                <a:solidFill>
                  <a:srgbClr val="000000"/>
                </a:solidFill>
              </a:defRPr>
            </a:pPr>
            <a:r>
              <a:rPr lang="it-IT" sz="1800" dirty="0"/>
              <a:t>RELAZIONE FINALE  ATTIVITA‘ PCTO</a:t>
            </a:r>
          </a:p>
          <a:p>
            <a:pPr algn="ctr" defTabSz="329184">
              <a:spcBef>
                <a:spcPts val="700"/>
              </a:spcBef>
              <a:defRPr sz="1296" b="1" i="1">
                <a:solidFill>
                  <a:srgbClr val="000000"/>
                </a:solidFill>
              </a:defRPr>
            </a:pPr>
            <a:r>
              <a:rPr lang="it-IT" sz="1800" dirty="0"/>
              <a:t> Referenti d’ Istituto:</a:t>
            </a:r>
          </a:p>
          <a:p>
            <a:pPr algn="ctr" defTabSz="329184">
              <a:spcBef>
                <a:spcPts val="700"/>
              </a:spcBef>
              <a:defRPr sz="2016" b="1" i="1">
                <a:solidFill>
                  <a:srgbClr val="000000"/>
                </a:solidFill>
              </a:defRPr>
            </a:pPr>
            <a:r>
              <a:rPr lang="it-IT" sz="1800" dirty="0"/>
              <a:t>Prof.ssa Maria Rosaria Savini (sede centrale)</a:t>
            </a:r>
          </a:p>
          <a:p>
            <a:pPr algn="ctr" defTabSz="329184">
              <a:spcBef>
                <a:spcPts val="700"/>
              </a:spcBef>
              <a:defRPr sz="2016" b="1" i="1">
                <a:solidFill>
                  <a:srgbClr val="000000"/>
                </a:solidFill>
              </a:defRPr>
            </a:pPr>
            <a:r>
              <a:rPr lang="it-IT" sz="1800" dirty="0"/>
              <a:t>Prof.ssa Francesca Petrassi (sede succursale)</a:t>
            </a:r>
            <a:endParaRPr lang="it-IT" dirty="0"/>
          </a:p>
          <a:p>
            <a:pPr algn="ctr" defTabSz="329184">
              <a:spcBef>
                <a:spcPts val="700"/>
              </a:spcBef>
              <a:defRPr sz="1152" b="1">
                <a:solidFill>
                  <a:srgbClr val="FFFFFF"/>
                </a:solidFill>
              </a:defRPr>
            </a:pPr>
            <a:endParaRPr lang="it-IT" dirty="0"/>
          </a:p>
          <a:p>
            <a:pPr algn="ctr" defTabSz="329184">
              <a:spcBef>
                <a:spcPts val="700"/>
              </a:spcBef>
              <a:defRPr sz="1152" b="1">
                <a:solidFill>
                  <a:srgbClr val="FFFFFF"/>
                </a:solidFill>
              </a:defRPr>
            </a:pPr>
            <a:endParaRPr lang="it-IT" dirty="0">
              <a:solidFill>
                <a:srgbClr val="808080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DA19ACC-6140-5476-47E2-CE7AA59EF6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094" y="1312279"/>
            <a:ext cx="3497811" cy="168492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ESEMPI PERCORSI effettuati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it-IT" sz="2800" dirty="0">
                <a:solidFill>
                  <a:srgbClr val="002060"/>
                </a:solidFill>
              </a:rPr>
              <a:t>	Percorsi per l’Inclusione</a:t>
            </a:r>
          </a:p>
          <a:p>
            <a:pPr marL="0" indent="0">
              <a:buNone/>
            </a:pPr>
            <a:endParaRPr lang="it-IT" sz="2800" dirty="0">
              <a:solidFill>
                <a:srgbClr val="002060"/>
              </a:solidFill>
            </a:endParaRPr>
          </a:p>
          <a:p>
            <a:r>
              <a:rPr lang="it-IT" sz="2800" dirty="0">
                <a:solidFill>
                  <a:srgbClr val="002060"/>
                </a:solidFill>
              </a:rPr>
              <a:t>Ti porto con me</a:t>
            </a:r>
          </a:p>
          <a:p>
            <a:r>
              <a:rPr lang="it-IT" sz="2800" dirty="0" err="1">
                <a:solidFill>
                  <a:srgbClr val="002060"/>
                </a:solidFill>
              </a:rPr>
              <a:t>AlleniamoCi</a:t>
            </a:r>
            <a:r>
              <a:rPr lang="it-IT" sz="2800" dirty="0">
                <a:solidFill>
                  <a:srgbClr val="002060"/>
                </a:solidFill>
              </a:rPr>
              <a:t> al fare</a:t>
            </a:r>
          </a:p>
          <a:p>
            <a:endParaRPr lang="it-IT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84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ATTIVITA’ SVOLTE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>
            <a:normAutofit fontScale="25000" lnSpcReduction="20000"/>
          </a:bodyPr>
          <a:lstStyle/>
          <a:p>
            <a:endParaRPr lang="it-IT" sz="8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Attività di back-office </a:t>
            </a:r>
          </a:p>
          <a:p>
            <a:pPr lvl="1"/>
            <a:r>
              <a:rPr lang="it-IT" sz="7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 consuntivo dei percorsi svolti nell’anno scolastico 2022-2023 richiesto dal USR Lazio</a:t>
            </a:r>
          </a:p>
          <a:p>
            <a:pPr lvl="1"/>
            <a:r>
              <a:rPr lang="it-IT" sz="7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Monitoraggio della situazione complessiva della classe con l’importazione in SIDI dei percorsi svolti e l’esportazione di report inviati ai tutor PCTO</a:t>
            </a:r>
          </a:p>
          <a:p>
            <a:pPr lvl="1"/>
            <a:r>
              <a:rPr lang="it-IT" sz="7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Aggiornamento dell’applicazione «</a:t>
            </a:r>
            <a:r>
              <a:rPr lang="it-IT" sz="7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Scuola&amp;Territorio</a:t>
            </a:r>
            <a:r>
              <a:rPr lang="it-IT" sz="7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di SPAGGIARI ed il monitoraggio della situazione complessiva delle classi</a:t>
            </a:r>
          </a:p>
          <a:p>
            <a:pPr lvl="1"/>
            <a:r>
              <a:rPr lang="it-IT" sz="7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Aggiornamento della piattaforma MIUR – ASL  con il caricamento dei progetti svolti e l’abbinamento con gli studenti</a:t>
            </a:r>
          </a:p>
          <a:p>
            <a:pPr lvl="1">
              <a:buClr>
                <a:srgbClr val="418AB3"/>
              </a:buClr>
              <a:defRPr/>
            </a:pPr>
            <a:r>
              <a:rPr lang="it-IT" sz="7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Supporto ai tutor interni per l’inserimento dei dati nel registro elettronico</a:t>
            </a:r>
          </a:p>
          <a:p>
            <a:pPr marL="0" indent="0">
              <a:buNone/>
            </a:pPr>
            <a:b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800" b="0" dirty="0">
                <a:solidFill>
                  <a:schemeClr val="tx1"/>
                </a:solidFill>
                <a:latin typeface="Arial" panose="020B0604020202020204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999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 err="1">
                <a:latin typeface="Berlin Sans FB" panose="020E0602020502020306" pitchFamily="34" charset="0"/>
              </a:rPr>
              <a:t>PUnTI</a:t>
            </a:r>
            <a:r>
              <a:rPr lang="it-IT" dirty="0">
                <a:latin typeface="Berlin Sans FB" panose="020E0602020502020306" pitchFamily="34" charset="0"/>
              </a:rPr>
              <a:t> DI </a:t>
            </a:r>
            <a:r>
              <a:rPr lang="it-IT" dirty="0" err="1">
                <a:latin typeface="Berlin Sans FB" panose="020E0602020502020306" pitchFamily="34" charset="0"/>
              </a:rPr>
              <a:t>CRITICITà</a:t>
            </a:r>
            <a:endParaRPr lang="it-IT" dirty="0">
              <a:latin typeface="Berlin Sans FB" panose="020E0602020502020306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it-IT" sz="2600" dirty="0">
              <a:solidFill>
                <a:srgbClr val="002060"/>
              </a:solidFill>
            </a:endParaRPr>
          </a:p>
          <a:p>
            <a:pPr marL="0" indent="0">
              <a:buNone/>
            </a:pP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800" b="0" dirty="0">
                <a:solidFill>
                  <a:schemeClr val="tx1"/>
                </a:solidFill>
                <a:latin typeface="Arial" panose="020B0604020202020204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498EC3B-0E97-E884-AF65-284A4BCA4863}"/>
              </a:ext>
            </a:extLst>
          </p:cNvPr>
          <p:cNvSpPr txBox="1"/>
          <p:nvPr/>
        </p:nvSpPr>
        <p:spPr>
          <a:xfrm>
            <a:off x="1249680" y="1353235"/>
            <a:ext cx="942920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Percorsi che, per motivi indipendenti dall’organizzazione delle attività, si sono  </a:t>
            </a:r>
          </a:p>
          <a:p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     svolti in periodi critici per l’attività didattica</a:t>
            </a:r>
          </a:p>
          <a:p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Maggiore condivisione con il consiglio di classe per la calendarizzazione.</a:t>
            </a:r>
          </a:p>
          <a:p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145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 err="1">
                <a:latin typeface="Berlin Sans FB" panose="020E0602020502020306" pitchFamily="34" charset="0"/>
              </a:rPr>
              <a:t>PUnTI</a:t>
            </a:r>
            <a:r>
              <a:rPr lang="it-IT" dirty="0">
                <a:latin typeface="Berlin Sans FB" panose="020E0602020502020306" pitchFamily="34" charset="0"/>
              </a:rPr>
              <a:t> DI FORZA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it-IT" sz="2600" dirty="0">
              <a:solidFill>
                <a:srgbClr val="002060"/>
              </a:solidFill>
            </a:endParaRPr>
          </a:p>
          <a:p>
            <a:pPr marL="0" indent="0">
              <a:buNone/>
            </a:pP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800" b="0" dirty="0">
                <a:solidFill>
                  <a:schemeClr val="tx1"/>
                </a:solidFill>
                <a:latin typeface="Arial" panose="020B0604020202020204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498EC3B-0E97-E884-AF65-284A4BCA4863}"/>
              </a:ext>
            </a:extLst>
          </p:cNvPr>
          <p:cNvSpPr txBox="1"/>
          <p:nvPr/>
        </p:nvSpPr>
        <p:spPr>
          <a:xfrm>
            <a:off x="1249680" y="1353235"/>
            <a:ext cx="9429206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Vasta offerta di percorsi per tutti gli indirizzi.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Percorsi professionalizzanti  per  alcune classi di indirizzo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Collaborazione con Sviluppo Lavoro Italia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Serietà e responsabilità delle componenti scolastiche nella gestione e nello sviluppo dei percorsi PCTO evidenziata dai tutor esterni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Tutor scolastici competenti e disponibili che hanno seguito gli studenti nei percorsi, in modo sistematico e puntuale  </a:t>
            </a:r>
            <a:endParaRPr lang="it-IT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Componenti scolastiche che hanno collaborato fattivamente alla buona riuscita delle attività PCTO (Segreteria didattica, DSGA e collaboratori scolastici)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   </a:t>
            </a: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partner coinvolti hanno manifestato un buon grado di soddisfazione per la serietà  e il senso di responsabilità dimostrato dagli studenti nonché per i buoni rapporti avuti con tutte le componenti scolastiche coinvolte nei percorsi</a:t>
            </a:r>
          </a:p>
          <a:p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                  </a:t>
            </a:r>
            <a: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Un gran lavoro di squadra</a:t>
            </a:r>
            <a:b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</a:b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16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CONCLUSIONI - SUGGERIMENTI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it-IT" sz="2600" dirty="0">
              <a:solidFill>
                <a:srgbClr val="002060"/>
              </a:solidFill>
            </a:endParaRPr>
          </a:p>
          <a:p>
            <a:pPr marL="0" indent="0">
              <a:buNone/>
            </a:pP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800" b="0" dirty="0">
                <a:solidFill>
                  <a:schemeClr val="tx1"/>
                </a:solidFill>
                <a:latin typeface="Arial" panose="020B0604020202020204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498EC3B-0E97-E884-AF65-284A4BCA4863}"/>
              </a:ext>
            </a:extLst>
          </p:cNvPr>
          <p:cNvSpPr txBox="1"/>
          <p:nvPr/>
        </p:nvSpPr>
        <p:spPr>
          <a:xfrm>
            <a:off x="1249680" y="1353235"/>
            <a:ext cx="942920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Prevedere  attività di carattere teorico (per es. approfondimenti di contenuti didattici, conferenze ecc.)  incentivando il coordinamento tra le discipline curriculari  e i vari progetti.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endParaRPr lang="it-IT" sz="2000" strike="sngStrik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Berlin Sans FB"/>
              </a:rPr>
              <a:t>Programmare all’inizio dell’anno scolastico quali sono i progetti da considerare PCTO per non sovrapporli ad attività diverse. Ogni percorso PCTO deve essere corredato di scheda che illustra il progetto formativo, gli obiettivi e le competenze trasversali sviluppate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966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br>
              <a:rPr lang="it-IT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Ringraziamenti</a:t>
            </a:r>
            <a:b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Berlin Sans FB" panose="020E0602020502020306" pitchFamily="34" charset="0"/>
              </a:rPr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it-IT" sz="2600" dirty="0">
              <a:solidFill>
                <a:srgbClr val="002060"/>
              </a:solidFill>
            </a:endParaRPr>
          </a:p>
          <a:p>
            <a:pPr marL="0" indent="0">
              <a:buNone/>
            </a:pP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800" b="0" dirty="0">
                <a:solidFill>
                  <a:schemeClr val="tx1"/>
                </a:solidFill>
                <a:latin typeface="Arial" panose="020B0604020202020204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498EC3B-0E97-E884-AF65-284A4BCA4863}"/>
              </a:ext>
            </a:extLst>
          </p:cNvPr>
          <p:cNvSpPr txBox="1"/>
          <p:nvPr/>
        </p:nvSpPr>
        <p:spPr>
          <a:xfrm>
            <a:off x="1249680" y="1353236"/>
            <a:ext cx="9548948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tutti i tutor (Passamonti, D’Alessandri, Panella, </a:t>
            </a:r>
            <a:r>
              <a:rPr lang="it-IT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Carleschi</a:t>
            </a: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Raponi, Di Carlo, Tracanna, Angiolini, Iaccarino, Flacco, Zaccagnini, Iaria, Baldassarri, Favara, De Maggi, Abbate, </a:t>
            </a:r>
            <a:r>
              <a:rPr lang="it-IT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Marrese</a:t>
            </a: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Oberti, </a:t>
            </a:r>
            <a:r>
              <a:rPr lang="it-IT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Meliddo</a:t>
            </a: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D’Errico, Biondi, Tomassetti, Savini, Bambina, Bastianelli, De Maggi, Capanna, Apuzzo, Razzi, Crispino, Micheli, Lorenzelli, Matteini, Sementa, Iaria)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 DSGA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 segreteria didattica (sig. </a:t>
            </a:r>
            <a:r>
              <a:rPr lang="it-IT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Bernacchia</a:t>
            </a: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sig.ra Valeria)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collaboratori scolastici che hanno accolto i tutor esterni</a:t>
            </a: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Berlin Sans FB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15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/>
              <a:t>PCTO in numeri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8719" y="1676934"/>
            <a:ext cx="8779512" cy="35165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Classi del triennio: n. </a:t>
            </a:r>
            <a: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33</a:t>
            </a:r>
            <a:b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Tutor scolastici PCTO: n. </a:t>
            </a:r>
            <a: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33</a:t>
            </a:r>
          </a:p>
          <a:p>
            <a:pPr marL="0" indent="0" algn="ctr">
              <a:buNone/>
            </a:pP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Alunni  coinvolti : n. </a:t>
            </a:r>
            <a: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726</a:t>
            </a:r>
            <a:br>
              <a:rPr lang="it-IT" sz="3300" b="0" dirty="0">
                <a:solidFill>
                  <a:srgbClr val="002060"/>
                </a:solidFill>
                <a:highlight>
                  <a:srgbClr val="FFFF00"/>
                </a:highlight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Progetti PCTO : n. </a:t>
            </a:r>
            <a: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43</a:t>
            </a:r>
            <a:br>
              <a:rPr lang="it-IT" sz="3300" b="0" dirty="0">
                <a:solidFill>
                  <a:srgbClr val="002060"/>
                </a:solidFill>
                <a:highlight>
                  <a:srgbClr val="FFFF00"/>
                </a:highlight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di cui n. </a:t>
            </a:r>
            <a: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12</a:t>
            </a: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  progetti scolastici interni</a:t>
            </a:r>
            <a:br>
              <a:rPr lang="it-IT" sz="3300" b="0" dirty="0">
                <a:solidFill>
                  <a:srgbClr val="002060"/>
                </a:solidFill>
                <a:highlight>
                  <a:srgbClr val="FFFF00"/>
                </a:highlight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r>
              <a:rPr lang="it-IT" sz="3300" b="0" dirty="0">
                <a:solidFill>
                  <a:srgbClr val="00206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Enti esterni/Aziende coinvolte : n. </a:t>
            </a:r>
            <a:r>
              <a:rPr lang="it-IT" sz="3300" b="0" dirty="0">
                <a:solidFill>
                  <a:srgbClr val="FF0000"/>
                </a:solidFill>
                <a:latin typeface="Berlin Sans FB" panose="020E0602020502020306" pitchFamily="34" charset="0"/>
                <a:ea typeface="Berlin Sans FB"/>
                <a:cs typeface="Arial" panose="020B0604020202020204" pitchFamily="34" charset="0"/>
                <a:sym typeface="Berlin Sans FB"/>
              </a:rPr>
              <a:t>60</a:t>
            </a:r>
            <a:br>
              <a:rPr lang="it-IT" sz="2000" b="0" dirty="0">
                <a:solidFill>
                  <a:srgbClr val="002060"/>
                </a:solidFill>
                <a:latin typeface="Berlin Sans FB"/>
                <a:ea typeface="Berlin Sans FB"/>
                <a:cs typeface="Berlin Sans FB"/>
                <a:sym typeface="Berlin Sans FB"/>
              </a:rPr>
            </a:br>
            <a:endParaRPr lang="it-IT" sz="2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483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ATTIVITA’ SVOLTE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>
            <a:normAutofit fontScale="25000" lnSpcReduction="20000"/>
          </a:bodyPr>
          <a:lstStyle/>
          <a:p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stati avviati contatti significativi con molteplici enti, riuscendo ad individuare una serie di percorsi individuali o di classe, con un ventaglio di opzioni vario e qualificato </a:t>
            </a:r>
          </a:p>
          <a:p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state stipulate le convenzioni con enti che sono stati considerati realtà di valore istituzionale e formativo e che rispondono in modo adeguato alle finalità dei Percorsi e che permettono anche per il futuro uno sviluppo significativo delle attività proposte agli studenti </a:t>
            </a:r>
          </a:p>
          <a:p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genitori degli alunni hanno mostrato apprezzamento per le attività proposte agli studenti in occasione della loro illustrazione durante i consigli di classe </a:t>
            </a:r>
          </a:p>
          <a:p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state rivolte particolari attenzioni alle esigenze degli studenti con PEI in collaborazione con la «Commissione Inclusione»</a:t>
            </a:r>
          </a:p>
          <a:p>
            <a:pPr marL="0" indent="0">
              <a:buNone/>
            </a:pP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800" dirty="0">
                <a:solidFill>
                  <a:srgbClr val="002060"/>
                </a:solidFill>
              </a:rPr>
            </a:br>
            <a:br>
              <a:rPr lang="it-IT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800" b="0" dirty="0">
                <a:solidFill>
                  <a:schemeClr val="tx1"/>
                </a:solidFill>
                <a:latin typeface="Arial" panose="020B0604020202020204" pitchFamily="34" charset="0"/>
                <a:ea typeface="Berlin Sans FB"/>
                <a:cs typeface="Arial" panose="020B0604020202020204" pitchFamily="34" charset="0"/>
                <a:sym typeface="Berlin Sans FB"/>
              </a:rPr>
            </a:b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152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PERCORSI PCTO effettuati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it-IT" sz="2800" dirty="0">
                <a:solidFill>
                  <a:srgbClr val="002060"/>
                </a:solidFill>
              </a:rPr>
              <a:t>Percorsi proposti dagli insegnanti del nostro istituto</a:t>
            </a:r>
            <a:r>
              <a:rPr lang="it-IT" sz="3200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99AA5DAE-50B6-40C8-0A85-F24F3E0D8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668173"/>
              </p:ext>
            </p:extLst>
          </p:nvPr>
        </p:nvGraphicFramePr>
        <p:xfrm>
          <a:off x="1249680" y="1792707"/>
          <a:ext cx="9285514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90453">
                  <a:extLst>
                    <a:ext uri="{9D8B030D-6E8A-4147-A177-3AD203B41FA5}">
                      <a16:colId xmlns:a16="http://schemas.microsoft.com/office/drawing/2014/main" val="3756128723"/>
                    </a:ext>
                  </a:extLst>
                </a:gridCol>
                <a:gridCol w="4695061">
                  <a:extLst>
                    <a:ext uri="{9D8B030D-6E8A-4147-A177-3AD203B41FA5}">
                      <a16:colId xmlns:a16="http://schemas.microsoft.com/office/drawing/2014/main" val="2803443459"/>
                    </a:ext>
                  </a:extLst>
                </a:gridCol>
              </a:tblGrid>
              <a:tr h="4523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Ti porto con 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Biblioteca 4.0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093765"/>
                  </a:ext>
                </a:extLst>
              </a:tr>
              <a:tr h="1395288">
                <a:tc>
                  <a:txBody>
                    <a:bodyPr/>
                    <a:lstStyle/>
                    <a:p>
                      <a:r>
                        <a:rPr lang="it-IT" sz="24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Debate</a:t>
                      </a: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di istituto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Biblioteca 4.0 – ABC (CINEMA, STORIA&amp;SOCIETA’ – A SPASSO CON ABC– IL SENSO DELLE PAROLE)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775151"/>
                  </a:ext>
                </a:extLst>
              </a:tr>
              <a:tr h="410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Tutoring peer to peer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Il giardino dei giusti al Papareschi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330475"/>
                  </a:ext>
                </a:extLst>
              </a:tr>
              <a:tr h="410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Girls Go </a:t>
                      </a:r>
                      <a:r>
                        <a:rPr lang="it-IT" sz="24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Circular</a:t>
                      </a:r>
                      <a:endParaRPr lang="it-IT" sz="24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Laboratorio teatrale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960421"/>
                  </a:ext>
                </a:extLst>
              </a:tr>
              <a:tr h="410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Scambio culturale ISTANBUL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Ti porto con 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386710"/>
                  </a:ext>
                </a:extLst>
              </a:tr>
              <a:tr h="410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Erasmus 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AlleniamoCi</a:t>
                      </a:r>
                      <a:r>
                        <a:rPr lang="it-IT" sz="24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al fare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665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035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ATTIVITA’ SVOLTE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collaborazione con FORMA CAMERA oltre ai progetti tradizionali:</a:t>
            </a:r>
          </a:p>
          <a:p>
            <a:pPr>
              <a:lnSpc>
                <a:spcPct val="120000"/>
              </a:lnSpc>
            </a:pPr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scuola va in agenzia di assicurazioni</a:t>
            </a:r>
          </a:p>
          <a:p>
            <a:pPr>
              <a:lnSpc>
                <a:spcPct val="120000"/>
              </a:lnSpc>
            </a:pPr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scuola va in agenzia immobiliare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è arricchita di due nuovi progetti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8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Fisco&amp;Scuola</a:t>
            </a:r>
            <a:r>
              <a:rPr kumimoji="0" lang="it-IT" sz="8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collaborazione con CAF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418AB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8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Botteghe diffuse: una indagine sulle attività artigianali del quartiere, zona </a:t>
            </a:r>
            <a:r>
              <a:rPr lang="it-IT" sz="8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Testaccio</a:t>
            </a:r>
            <a:endParaRPr lang="it-IT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93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ESEMPI PERCORSI effettuati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it-IT" sz="2800" dirty="0">
                <a:solidFill>
                  <a:srgbClr val="002060"/>
                </a:solidFill>
              </a:rPr>
              <a:t>Percorsi di cittadinanza attiva svolti nel territorio di prossimità</a:t>
            </a:r>
          </a:p>
          <a:p>
            <a:r>
              <a:rPr lang="it-IT" sz="2400" dirty="0">
                <a:solidFill>
                  <a:srgbClr val="002060"/>
                </a:solidFill>
              </a:rPr>
              <a:t>Civica, politica e locale del Municipio XI: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>
                <a:solidFill>
                  <a:srgbClr val="002060"/>
                </a:solidFill>
              </a:rPr>
              <a:t>   gli studenti guidati dai tutor interni hanno preparato delle mozioni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>
                <a:solidFill>
                  <a:srgbClr val="002060"/>
                </a:solidFill>
              </a:rPr>
              <a:t>   che hanno presentato alla Giunta e al presidente del Municipio durante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400" dirty="0">
                <a:solidFill>
                  <a:srgbClr val="002060"/>
                </a:solidFill>
              </a:rPr>
              <a:t>   una delle sedute ufficiali nella sala consiliare; </a:t>
            </a:r>
          </a:p>
          <a:p>
            <a:pPr>
              <a:spcBef>
                <a:spcPts val="0"/>
              </a:spcBef>
            </a:pPr>
            <a:r>
              <a:rPr lang="it-IT" sz="2400" dirty="0">
                <a:solidFill>
                  <a:srgbClr val="002060"/>
                </a:solidFill>
              </a:rPr>
              <a:t>Memoranda2024</a:t>
            </a:r>
          </a:p>
          <a:p>
            <a:pPr>
              <a:spcBef>
                <a:spcPts val="0"/>
              </a:spcBef>
            </a:pPr>
            <a:r>
              <a:rPr lang="it-IT" sz="2400" dirty="0">
                <a:solidFill>
                  <a:srgbClr val="002060"/>
                </a:solidFill>
              </a:rPr>
              <a:t>Valori in circolo: Comunità di Sant’Egidio</a:t>
            </a:r>
          </a:p>
          <a:p>
            <a:pPr marL="0" indent="0">
              <a:spcBef>
                <a:spcPts val="0"/>
              </a:spcBef>
              <a:buNone/>
            </a:pPr>
            <a:endParaRPr lang="it-IT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232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ESEMPI PERCORSI effettuati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1">
            <a:normAutofit lnSpcReduction="10000"/>
          </a:bodyPr>
          <a:lstStyle/>
          <a:p>
            <a:pPr marL="0" indent="0" algn="ctr">
              <a:buNone/>
            </a:pPr>
            <a:r>
              <a:rPr lang="it-IT" sz="2800" dirty="0">
                <a:solidFill>
                  <a:srgbClr val="002060"/>
                </a:solidFill>
              </a:rPr>
              <a:t>Percorsi in area tecnico-scientifica</a:t>
            </a:r>
          </a:p>
          <a:p>
            <a:r>
              <a:rPr lang="it-IT" sz="2800" dirty="0">
                <a:solidFill>
                  <a:srgbClr val="002060"/>
                </a:solidFill>
              </a:rPr>
              <a:t>Professione ricercatore con università RomaTre</a:t>
            </a:r>
          </a:p>
          <a:p>
            <a:r>
              <a:rPr lang="it-IT" sz="2800" dirty="0">
                <a:solidFill>
                  <a:srgbClr val="002060"/>
                </a:solidFill>
              </a:rPr>
              <a:t>IBM Skills build</a:t>
            </a:r>
          </a:p>
          <a:p>
            <a:r>
              <a:rPr lang="it-IT" sz="2800" dirty="0">
                <a:solidFill>
                  <a:srgbClr val="002060"/>
                </a:solidFill>
              </a:rPr>
              <a:t>Girls go </a:t>
            </a:r>
            <a:r>
              <a:rPr lang="it-IT" sz="2800" dirty="0" err="1">
                <a:solidFill>
                  <a:srgbClr val="002060"/>
                </a:solidFill>
              </a:rPr>
              <a:t>circular</a:t>
            </a:r>
            <a:endParaRPr lang="it-IT" sz="2800" dirty="0">
              <a:solidFill>
                <a:srgbClr val="002060"/>
              </a:solidFill>
            </a:endParaRPr>
          </a:p>
          <a:p>
            <a:r>
              <a:rPr lang="it-IT" sz="2800" dirty="0">
                <a:solidFill>
                  <a:srgbClr val="002060"/>
                </a:solidFill>
              </a:rPr>
              <a:t>Fun with </a:t>
            </a:r>
            <a:r>
              <a:rPr lang="it-IT" sz="2800" dirty="0" err="1">
                <a:solidFill>
                  <a:srgbClr val="002060"/>
                </a:solidFill>
              </a:rPr>
              <a:t>Algorithms</a:t>
            </a:r>
            <a:endParaRPr lang="it-IT" sz="2800" dirty="0">
              <a:solidFill>
                <a:srgbClr val="002060"/>
              </a:solidFill>
            </a:endParaRPr>
          </a:p>
          <a:p>
            <a:r>
              <a:rPr lang="it-IT" sz="2800" dirty="0">
                <a:solidFill>
                  <a:srgbClr val="002060"/>
                </a:solidFill>
              </a:rPr>
              <a:t>Digital Image Processing</a:t>
            </a:r>
          </a:p>
          <a:p>
            <a:endParaRPr lang="it-IT" sz="2400" dirty="0">
              <a:solidFill>
                <a:srgbClr val="00206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it-IT" sz="2000" dirty="0">
                <a:solidFill>
                  <a:srgbClr val="002060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530642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ESEMPI PERCORSI effettuati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it-IT" sz="2800" dirty="0">
                <a:solidFill>
                  <a:srgbClr val="002060"/>
                </a:solidFill>
              </a:rPr>
              <a:t>	Percorsi di collegamento con culture estere</a:t>
            </a:r>
          </a:p>
          <a:p>
            <a:r>
              <a:rPr lang="it-IT" sz="2800" dirty="0" err="1">
                <a:solidFill>
                  <a:srgbClr val="002060"/>
                </a:solidFill>
              </a:rPr>
              <a:t>Diplomacy</a:t>
            </a:r>
            <a:r>
              <a:rPr lang="it-IT" sz="2800" dirty="0">
                <a:solidFill>
                  <a:srgbClr val="002060"/>
                </a:solidFill>
              </a:rPr>
              <a:t> </a:t>
            </a:r>
            <a:r>
              <a:rPr lang="it-IT" sz="2800" dirty="0" err="1">
                <a:solidFill>
                  <a:srgbClr val="002060"/>
                </a:solidFill>
              </a:rPr>
              <a:t>Education</a:t>
            </a:r>
            <a:r>
              <a:rPr lang="it-IT" sz="2800" dirty="0">
                <a:solidFill>
                  <a:srgbClr val="002060"/>
                </a:solidFill>
              </a:rPr>
              <a:t> </a:t>
            </a:r>
          </a:p>
          <a:p>
            <a:r>
              <a:rPr lang="it-IT" sz="2800" dirty="0">
                <a:solidFill>
                  <a:srgbClr val="002060"/>
                </a:solidFill>
              </a:rPr>
              <a:t>Scambio culturale Istanbul</a:t>
            </a:r>
          </a:p>
          <a:p>
            <a:r>
              <a:rPr lang="it-IT" sz="2800" dirty="0">
                <a:solidFill>
                  <a:srgbClr val="002060"/>
                </a:solidFill>
              </a:rPr>
              <a:t>Erasmus plus</a:t>
            </a:r>
          </a:p>
          <a:p>
            <a:r>
              <a:rPr lang="it-IT" sz="2800" dirty="0">
                <a:solidFill>
                  <a:srgbClr val="002060"/>
                </a:solidFill>
              </a:rPr>
              <a:t>Certificazioni linguistiche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it-IT" sz="2800" dirty="0">
                <a:solidFill>
                  <a:srgbClr val="002060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971318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5FAAB1-0123-D64B-B730-E2C757B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59328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it-IT" dirty="0">
                <a:latin typeface="Berlin Sans FB" panose="020E0602020502020306" pitchFamily="34" charset="0"/>
              </a:rPr>
              <a:t>ESEMPI PERCORSI effettuati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21248-7ED4-9A80-3605-BA62C9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2" y="1328057"/>
            <a:ext cx="9285514" cy="4038599"/>
          </a:xfrm>
        </p:spPr>
        <p:txBody>
          <a:bodyPr numCol="1">
            <a:normAutofit fontScale="92500" lnSpcReduction="20000"/>
          </a:bodyPr>
          <a:lstStyle/>
          <a:p>
            <a:pPr marL="0" indent="0">
              <a:buNone/>
            </a:pPr>
            <a:r>
              <a:rPr lang="it-IT" sz="2800" dirty="0">
                <a:solidFill>
                  <a:srgbClr val="002060"/>
                </a:solidFill>
              </a:rPr>
              <a:t>	Educazione finanziaria</a:t>
            </a:r>
          </a:p>
          <a:p>
            <a:pPr marL="0" indent="0">
              <a:buNone/>
            </a:pPr>
            <a:endParaRPr lang="it-IT" sz="2800" dirty="0">
              <a:solidFill>
                <a:srgbClr val="002060"/>
              </a:solidFill>
            </a:endParaRPr>
          </a:p>
          <a:p>
            <a:r>
              <a:rPr lang="it-IT" sz="3000" dirty="0">
                <a:solidFill>
                  <a:srgbClr val="002060"/>
                </a:solidFill>
              </a:rPr>
              <a:t>Dalla scuola alla finanza … e dalla finanzia all’impresa – La Sapienza</a:t>
            </a:r>
          </a:p>
          <a:p>
            <a:r>
              <a:rPr lang="it-IT" sz="3000" dirty="0">
                <a:solidFill>
                  <a:srgbClr val="002060"/>
                </a:solidFill>
              </a:rPr>
              <a:t>Le competenze in un mondo del lavoro che cambia – Banca Italia</a:t>
            </a:r>
          </a:p>
          <a:p>
            <a:r>
              <a:rPr lang="it-IT" sz="3000" dirty="0">
                <a:solidFill>
                  <a:srgbClr val="002060"/>
                </a:solidFill>
              </a:rPr>
              <a:t>Contrasto all'evasione fiscale - Agenzia delle Entrate </a:t>
            </a:r>
          </a:p>
          <a:p>
            <a:r>
              <a:rPr lang="it-IT" sz="3000" dirty="0">
                <a:solidFill>
                  <a:srgbClr val="002060"/>
                </a:solidFill>
              </a:rPr>
              <a:t>Direzione regionale Agenzia delle Entrate incontra gli studenti per parlare di fisco</a:t>
            </a:r>
          </a:p>
          <a:p>
            <a:endParaRPr lang="it-IT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2800" dirty="0">
              <a:solidFill>
                <a:srgbClr val="002060"/>
              </a:solidFill>
            </a:endParaRPr>
          </a:p>
          <a:p>
            <a:endParaRPr lang="it-IT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752526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cco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cc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co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Sfaccettatura">
  <a:themeElements>
    <a:clrScheme name="Sfaccettatur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0000FF"/>
      </a:hlink>
      <a:folHlink>
        <a:srgbClr val="FF00FF"/>
      </a:folHlink>
    </a:clrScheme>
    <a:fontScheme name="Sfaccettatura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2529</TotalTime>
  <Words>938</Words>
  <Application>Microsoft Office PowerPoint</Application>
  <PresentationFormat>Widescreen</PresentationFormat>
  <Paragraphs>133</Paragraphs>
  <Slides>15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Berlin Sans FB</vt:lpstr>
      <vt:lpstr>Gill Sans MT</vt:lpstr>
      <vt:lpstr>Wingdings</vt:lpstr>
      <vt:lpstr>Pacco</vt:lpstr>
      <vt:lpstr>Presentazione standard di PowerPoint</vt:lpstr>
      <vt:lpstr>PCTO in numeri</vt:lpstr>
      <vt:lpstr>ATTIVITA’ SVOLTE</vt:lpstr>
      <vt:lpstr>PERCORSI PCTO effettuati</vt:lpstr>
      <vt:lpstr>ATTIVITA’ SVOLTE</vt:lpstr>
      <vt:lpstr>ESEMPI PERCORSI effettuati</vt:lpstr>
      <vt:lpstr>ESEMPI PERCORSI effettuati</vt:lpstr>
      <vt:lpstr>ESEMPI PERCORSI effettuati</vt:lpstr>
      <vt:lpstr>ESEMPI PERCORSI effettuati</vt:lpstr>
      <vt:lpstr>ESEMPI PERCORSI effettuati</vt:lpstr>
      <vt:lpstr>ATTIVITA’ SVOLTE</vt:lpstr>
      <vt:lpstr>PUnTI DI CRITICITà</vt:lpstr>
      <vt:lpstr>PUnTI DI FORZA</vt:lpstr>
      <vt:lpstr>CONCLUSIONI - SUGGERIMENTI</vt:lpstr>
      <vt:lpstr> Ringraziamenti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petrassi</dc:creator>
  <cp:lastModifiedBy>User07</cp:lastModifiedBy>
  <cp:revision>44</cp:revision>
  <dcterms:modified xsi:type="dcterms:W3CDTF">2024-06-06T14:38:51Z</dcterms:modified>
</cp:coreProperties>
</file>