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3" r:id="rId6"/>
    <p:sldId id="260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99"/>
    <a:srgbClr val="BC89E7"/>
    <a:srgbClr val="FF99CC"/>
    <a:srgbClr val="CCE6D8"/>
    <a:srgbClr val="68B48A"/>
    <a:srgbClr val="A8D4BC"/>
    <a:srgbClr val="BFABD9"/>
    <a:srgbClr val="99DBAA"/>
    <a:srgbClr val="F5C5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343" autoAdjust="0"/>
  </p:normalViewPr>
  <p:slideViewPr>
    <p:cSldViewPr snapToGrid="0">
      <p:cViewPr varScale="1">
        <p:scale>
          <a:sx n="105" d="100"/>
          <a:sy n="105" d="100"/>
        </p:scale>
        <p:origin x="834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30/05/2024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2516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30/05/2024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27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30/05/2024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1701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30/05/2024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6688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30/05/2024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3451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30/05/2024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31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30/05/2024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435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30/05/2024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178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30/05/2024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0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30/05/2024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1141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30/05/2024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398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AADCC-F28B-4D87-9B49-93BB1E78EA83}" type="datetimeFigureOut">
              <a:rPr lang="it-IT" smtClean="0"/>
              <a:t>30/05/2024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3629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DBA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37856" y="1108364"/>
            <a:ext cx="9324108" cy="4087091"/>
          </a:xfrm>
          <a:solidFill>
            <a:srgbClr val="FFFF99"/>
          </a:solidFill>
          <a:ln w="7620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it-IT" sz="6600" dirty="0">
                <a:latin typeface="Comic Sans MS" panose="030F0702030302020204" pitchFamily="66" charset="0"/>
              </a:rPr>
              <a:t>Classi C.A.I.E.</a:t>
            </a:r>
            <a:br>
              <a:rPr lang="it-IT" sz="6600" dirty="0">
                <a:latin typeface="Comic Sans MS" panose="030F0702030302020204" pitchFamily="66" charset="0"/>
              </a:rPr>
            </a:br>
            <a:r>
              <a:rPr lang="en-US" sz="2800" b="1" i="1" dirty="0">
                <a:latin typeface="Comic Sans MS" panose="030F0702030302020204" pitchFamily="66" charset="0"/>
              </a:rPr>
              <a:t>Cambridge Assessment International Education</a:t>
            </a:r>
            <a:br>
              <a:rPr lang="en-US" sz="2800" i="1" dirty="0">
                <a:latin typeface="Comic Sans MS" panose="030F0702030302020204" pitchFamily="66" charset="0"/>
              </a:rPr>
            </a:br>
            <a:br>
              <a:rPr lang="en-US" sz="2800" i="1" dirty="0">
                <a:latin typeface="Comic Sans MS" panose="030F0702030302020204" pitchFamily="66" charset="0"/>
              </a:rPr>
            </a:br>
            <a:br>
              <a:rPr lang="en-US" sz="2400" i="1" dirty="0">
                <a:latin typeface="Comic Sans MS" panose="030F0702030302020204" pitchFamily="66" charset="0"/>
              </a:rPr>
            </a:br>
            <a:r>
              <a:rPr lang="en-US" sz="3600" b="1" dirty="0">
                <a:latin typeface="Comic Sans MS" panose="030F0702030302020204" pitchFamily="66" charset="0"/>
              </a:rPr>
              <a:t>A.s. 2023-2024</a:t>
            </a:r>
            <a:br>
              <a:rPr lang="en-US" sz="3600" b="1" i="1" dirty="0">
                <a:latin typeface="Comic Sans MS" panose="030F0702030302020204" pitchFamily="66" charset="0"/>
              </a:rPr>
            </a:br>
            <a:endParaRPr lang="it-IT" sz="3600" b="1" i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013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C5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518366" y="486649"/>
            <a:ext cx="4198447" cy="1289899"/>
          </a:xfrm>
          <a:solidFill>
            <a:srgbClr val="F7E993"/>
          </a:solidFill>
          <a:ln w="57150"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pPr algn="ctr"/>
            <a:r>
              <a:rPr lang="it-IT" sz="4800" dirty="0">
                <a:latin typeface="Comic Sans MS" panose="030F0702030302020204" pitchFamily="66" charset="0"/>
              </a:rPr>
              <a:t>Classi sede Succursale</a:t>
            </a: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071154" y="486650"/>
            <a:ext cx="4288971" cy="1289899"/>
          </a:xfrm>
          <a:prstGeom prst="rect">
            <a:avLst/>
          </a:prstGeom>
          <a:solidFill>
            <a:srgbClr val="F7E993"/>
          </a:solidFill>
          <a:ln w="57150"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4800" dirty="0">
                <a:latin typeface="Comic Sans MS" panose="030F0702030302020204" pitchFamily="66" charset="0"/>
              </a:rPr>
              <a:t>Classi sede</a:t>
            </a:r>
          </a:p>
          <a:p>
            <a:pPr algn="ctr"/>
            <a:r>
              <a:rPr lang="it-IT" sz="4800" dirty="0">
                <a:latin typeface="Comic Sans MS" panose="030F0702030302020204" pitchFamily="66" charset="0"/>
              </a:rPr>
              <a:t>Centrale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6400800" y="2272936"/>
            <a:ext cx="57694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800" b="1" dirty="0">
                <a:latin typeface="Comic Sans MS" panose="030F0702030302020204" pitchFamily="66" charset="0"/>
              </a:rPr>
              <a:t>4DSc: 20 alunni</a:t>
            </a:r>
          </a:p>
          <a:p>
            <a:pPr>
              <a:lnSpc>
                <a:spcPct val="150000"/>
              </a:lnSpc>
            </a:pP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5DS: 17 alunni </a:t>
            </a:r>
            <a:r>
              <a:rPr lang="it-IT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(Esame di Stato)</a:t>
            </a:r>
          </a:p>
          <a:p>
            <a:pPr>
              <a:lnSpc>
                <a:spcPct val="150000"/>
              </a:lnSpc>
            </a:pPr>
            <a:endParaRPr lang="it-IT" sz="2800" b="1" dirty="0">
              <a:latin typeface="Comic Sans MS" panose="030F0702030302020204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26720" y="2344528"/>
            <a:ext cx="59740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800" b="1" dirty="0">
                <a:latin typeface="Comic Sans MS" panose="030F0702030302020204" pitchFamily="66" charset="0"/>
              </a:rPr>
              <a:t>3BSc*: 21 alunni</a:t>
            </a:r>
          </a:p>
          <a:p>
            <a:pPr>
              <a:lnSpc>
                <a:spcPct val="150000"/>
              </a:lnSpc>
            </a:pP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5BS: 18 alunni </a:t>
            </a:r>
            <a:r>
              <a:rPr lang="it-IT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(Esame di Stato)</a:t>
            </a:r>
          </a:p>
          <a:p>
            <a:pPr>
              <a:lnSpc>
                <a:spcPct val="150000"/>
              </a:lnSpc>
            </a:pPr>
            <a:r>
              <a:rPr lang="it-IT" sz="2000" b="1" u="sng" dirty="0">
                <a:latin typeface="Comic Sans MS" panose="030F0702030302020204" pitchFamily="66" charset="0"/>
              </a:rPr>
              <a:t>*Nuovo ordinamento</a:t>
            </a:r>
            <a:r>
              <a:rPr lang="it-IT" sz="2000" b="1" dirty="0">
                <a:latin typeface="Comic Sans MS" panose="030F0702030302020204" pitchFamily="66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it-IT" sz="2000" b="1" dirty="0">
                <a:latin typeface="Comic Sans MS" panose="030F0702030302020204" pitchFamily="66" charset="0"/>
              </a:rPr>
              <a:t>Materie coinvolte: </a:t>
            </a:r>
          </a:p>
          <a:p>
            <a:pPr>
              <a:lnSpc>
                <a:spcPct val="150000"/>
              </a:lnSpc>
            </a:pPr>
            <a:r>
              <a:rPr lang="it-IT" sz="2000" b="1" dirty="0">
                <a:latin typeface="Comic Sans MS" panose="030F0702030302020204" pitchFamily="66" charset="0"/>
              </a:rPr>
              <a:t>English </a:t>
            </a:r>
            <a:r>
              <a:rPr lang="it-IT" sz="2000" b="1" dirty="0" err="1">
                <a:latin typeface="Comic Sans MS" panose="030F0702030302020204" pitchFamily="66" charset="0"/>
              </a:rPr>
              <a:t>as</a:t>
            </a:r>
            <a:r>
              <a:rPr lang="it-IT" sz="2000" b="1" dirty="0">
                <a:latin typeface="Comic Sans MS" panose="030F0702030302020204" pitchFamily="66" charset="0"/>
              </a:rPr>
              <a:t> a Second Language</a:t>
            </a:r>
          </a:p>
          <a:p>
            <a:pPr>
              <a:lnSpc>
                <a:spcPct val="150000"/>
              </a:lnSpc>
            </a:pPr>
            <a:r>
              <a:rPr lang="it-IT" sz="2000" b="1" dirty="0" err="1">
                <a:latin typeface="Comic Sans MS" panose="030F0702030302020204" pitchFamily="66" charset="0"/>
              </a:rPr>
              <a:t>Physics</a:t>
            </a:r>
            <a:endParaRPr lang="it-IT" sz="2000" b="1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it-IT" sz="2000" b="1" dirty="0" err="1">
                <a:latin typeface="Comic Sans MS" panose="030F0702030302020204" pitchFamily="66" charset="0"/>
              </a:rPr>
              <a:t>Maths</a:t>
            </a:r>
            <a:endParaRPr lang="it-IT" sz="2000" b="1" dirty="0">
              <a:latin typeface="Comic Sans MS" panose="030F0702030302020204" pitchFamily="66" charset="0"/>
            </a:endParaRPr>
          </a:p>
        </p:txBody>
      </p:sp>
      <p:cxnSp>
        <p:nvCxnSpPr>
          <p:cNvPr id="8" name="Connettore diritto 7"/>
          <p:cNvCxnSpPr/>
          <p:nvPr/>
        </p:nvCxnSpPr>
        <p:spPr>
          <a:xfrm>
            <a:off x="-21772" y="6857400"/>
            <a:ext cx="12192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/>
          <p:cNvCxnSpPr/>
          <p:nvPr/>
        </p:nvCxnSpPr>
        <p:spPr>
          <a:xfrm>
            <a:off x="0" y="0"/>
            <a:ext cx="12192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/>
          <p:cNvCxnSpPr/>
          <p:nvPr/>
        </p:nvCxnSpPr>
        <p:spPr>
          <a:xfrm>
            <a:off x="12192000" y="0"/>
            <a:ext cx="0" cy="6858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/>
          <p:cNvCxnSpPr/>
          <p:nvPr/>
        </p:nvCxnSpPr>
        <p:spPr>
          <a:xfrm>
            <a:off x="0" y="0"/>
            <a:ext cx="0" cy="6858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/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1014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C8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80160" y="411481"/>
            <a:ext cx="9392194" cy="1214846"/>
          </a:xfrm>
          <a:solidFill>
            <a:schemeClr val="accent2">
              <a:lumMod val="40000"/>
              <a:lumOff val="60000"/>
            </a:schemeClr>
          </a:solidFill>
          <a:ln w="57150"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pPr algn="ctr"/>
            <a:r>
              <a:rPr lang="it-IT" sz="3200" b="1" dirty="0">
                <a:latin typeface="Comic Sans MS" panose="030F0702030302020204" pitchFamily="66" charset="0"/>
              </a:rPr>
              <a:t>ESAMI IGCSE SESSIONE NOVEMBRE 2023</a:t>
            </a: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622236" y="2625632"/>
            <a:ext cx="11064208" cy="3470367"/>
          </a:xfrm>
          <a:prstGeom prst="rect">
            <a:avLst/>
          </a:prstGeom>
          <a:noFill/>
          <a:ln w="5715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3200" b="1" u="sng" dirty="0">
              <a:latin typeface="Comic Sans MS" panose="030F0702030302020204" pitchFamily="66" charset="0"/>
            </a:endParaRPr>
          </a:p>
          <a:p>
            <a:endParaRPr lang="it-IT" sz="3200" b="1" u="sng" dirty="0">
              <a:latin typeface="Comic Sans MS" panose="030F0702030302020204" pitchFamily="66" charset="0"/>
            </a:endParaRPr>
          </a:p>
          <a:p>
            <a:endParaRPr lang="it-IT" sz="2800" b="1" u="sng" dirty="0">
              <a:latin typeface="Comic Sans MS" panose="030F0702030302020204" pitchFamily="66" charset="0"/>
            </a:endParaRPr>
          </a:p>
          <a:p>
            <a:r>
              <a:rPr lang="it-IT" sz="2800" b="1" u="sng" dirty="0" err="1">
                <a:latin typeface="Comic Sans MS" panose="030F0702030302020204" pitchFamily="66" charset="0"/>
              </a:rPr>
              <a:t>Physics</a:t>
            </a:r>
            <a:r>
              <a:rPr lang="it-IT" sz="2800" b="1" u="sng" dirty="0">
                <a:latin typeface="Comic Sans MS" panose="030F0702030302020204" pitchFamily="66" charset="0"/>
              </a:rPr>
              <a:t>:</a:t>
            </a:r>
          </a:p>
          <a:p>
            <a:endParaRPr lang="it-IT" sz="2800" b="1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it-IT" sz="2800" b="1" dirty="0">
                <a:latin typeface="Comic Sans MS" panose="030F0702030302020204" pitchFamily="66" charset="0"/>
              </a:rPr>
              <a:t>Hanno sostenuto l’esame 6 studenti della 4DSc, 1 della 5BS e 1 della 5DS. Tutti con esito positivo.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endParaRPr lang="it-IT" sz="2800" b="1" dirty="0">
              <a:latin typeface="Comic Sans MS" panose="030F0702030302020204" pitchFamily="66" charset="0"/>
            </a:endParaRPr>
          </a:p>
          <a:p>
            <a:pPr marL="914400" lvl="1" indent="-457200">
              <a:lnSpc>
                <a:spcPct val="150000"/>
              </a:lnSpc>
              <a:buFontTx/>
              <a:buChar char="-"/>
            </a:pPr>
            <a:r>
              <a:rPr lang="it-IT" sz="200" b="1" dirty="0">
                <a:latin typeface="Comic Sans MS" panose="030F0702030302020204" pitchFamily="66" charset="0"/>
              </a:rPr>
              <a:t>Nessun iscritto della 4DSc (1 studente in mobilità si è iscritto alla sessione di novembre 2023)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endParaRPr lang="it-IT" sz="3200" b="1" dirty="0">
              <a:latin typeface="Comic Sans MS" panose="030F0702030302020204" pitchFamily="66" charset="0"/>
            </a:endParaRPr>
          </a:p>
          <a:p>
            <a:pPr marL="457200" indent="-457200">
              <a:buFontTx/>
              <a:buChar char="-"/>
            </a:pPr>
            <a:endParaRPr lang="it-IT" sz="3200" b="1" dirty="0">
              <a:latin typeface="Comic Sans MS" panose="030F0702030302020204" pitchFamily="66" charset="0"/>
            </a:endParaRPr>
          </a:p>
          <a:p>
            <a:pPr marL="457200" indent="-457200">
              <a:buFontTx/>
              <a:buChar char="-"/>
            </a:pPr>
            <a:endParaRPr lang="it-IT" sz="3200" b="1" dirty="0">
              <a:latin typeface="Comic Sans MS" panose="030F0702030302020204" pitchFamily="66" charset="0"/>
            </a:endParaRPr>
          </a:p>
        </p:txBody>
      </p:sp>
      <p:cxnSp>
        <p:nvCxnSpPr>
          <p:cNvPr id="8" name="Connettore diritto 7"/>
          <p:cNvCxnSpPr/>
          <p:nvPr/>
        </p:nvCxnSpPr>
        <p:spPr>
          <a:xfrm>
            <a:off x="116680" y="6858000"/>
            <a:ext cx="12192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/>
          <p:cNvCxnSpPr/>
          <p:nvPr/>
        </p:nvCxnSpPr>
        <p:spPr>
          <a:xfrm>
            <a:off x="0" y="0"/>
            <a:ext cx="12192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/>
          <p:cNvCxnSpPr/>
          <p:nvPr/>
        </p:nvCxnSpPr>
        <p:spPr>
          <a:xfrm>
            <a:off x="12192000" y="0"/>
            <a:ext cx="0" cy="6858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/>
          <p:cNvCxnSpPr/>
          <p:nvPr/>
        </p:nvCxnSpPr>
        <p:spPr>
          <a:xfrm>
            <a:off x="0" y="0"/>
            <a:ext cx="0" cy="6858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/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5510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191491" y="326571"/>
            <a:ext cx="10044545" cy="1569660"/>
          </a:xfrm>
          <a:prstGeom prst="rect">
            <a:avLst/>
          </a:prstGeom>
          <a:solidFill>
            <a:srgbClr val="BC89E7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it-IT" sz="3200" b="1" dirty="0"/>
          </a:p>
          <a:p>
            <a:pPr algn="ctr"/>
            <a:r>
              <a:rPr lang="it-IT" sz="3200" b="1" dirty="0"/>
              <a:t>ESAMI </a:t>
            </a:r>
            <a:r>
              <a:rPr lang="it-IT" sz="3200" b="1" dirty="0">
                <a:latin typeface="Comic Sans MS" panose="030F0702030302020204" pitchFamily="66" charset="0"/>
              </a:rPr>
              <a:t>IGCSE</a:t>
            </a:r>
            <a:r>
              <a:rPr lang="it-IT" sz="3200" b="1" dirty="0"/>
              <a:t> SESSIONE MAGGIO/GIUGNO 2024</a:t>
            </a:r>
          </a:p>
          <a:p>
            <a:pPr algn="ctr"/>
            <a:endParaRPr lang="it-IT" sz="32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09600" y="2216727"/>
            <a:ext cx="1040476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u="sng" dirty="0">
                <a:latin typeface="Comic Sans MS" panose="030F0702030302020204" pitchFamily="66" charset="0"/>
              </a:rPr>
              <a:t>English </a:t>
            </a:r>
            <a:r>
              <a:rPr lang="it-IT" sz="2400" b="1" u="sng" dirty="0" err="1">
                <a:latin typeface="Comic Sans MS" panose="030F0702030302020204" pitchFamily="66" charset="0"/>
              </a:rPr>
              <a:t>as</a:t>
            </a:r>
            <a:r>
              <a:rPr lang="it-IT" sz="2400" b="1" u="sng" dirty="0">
                <a:latin typeface="Comic Sans MS" panose="030F0702030302020204" pitchFamily="66" charset="0"/>
              </a:rPr>
              <a:t> a Second Language</a:t>
            </a:r>
            <a:r>
              <a:rPr lang="it-IT" sz="2400" b="1" dirty="0">
                <a:latin typeface="Comic Sans MS" panose="030F0702030302020204" pitchFamily="66" charset="0"/>
              </a:rPr>
              <a:t>:</a:t>
            </a:r>
          </a:p>
          <a:p>
            <a:endParaRPr lang="it-IT" sz="2400" b="1" dirty="0">
              <a:latin typeface="Comic Sans MS" panose="030F0702030302020204" pitchFamily="66" charset="0"/>
            </a:endParaRPr>
          </a:p>
          <a:p>
            <a:pPr marL="457200" indent="-457200">
              <a:buFontTx/>
              <a:buChar char="-"/>
            </a:pPr>
            <a:r>
              <a:rPr lang="it-IT" sz="2400" b="1" dirty="0">
                <a:latin typeface="Comic Sans MS" panose="030F0702030302020204" pitchFamily="66" charset="0"/>
              </a:rPr>
              <a:t>Hanno sostenuto l’esame 19 studenti della classe 3BSc;</a:t>
            </a:r>
          </a:p>
          <a:p>
            <a:pPr marL="457200" indent="-457200">
              <a:buFontTx/>
              <a:buChar char="-"/>
            </a:pPr>
            <a:endParaRPr lang="it-IT" sz="2400" b="1" dirty="0">
              <a:latin typeface="Comic Sans MS" panose="030F0702030302020204" pitchFamily="66" charset="0"/>
            </a:endParaRPr>
          </a:p>
          <a:p>
            <a:pPr marL="457200" indent="-457200">
              <a:buFontTx/>
              <a:buChar char="-"/>
            </a:pPr>
            <a:r>
              <a:rPr lang="it-IT" sz="2400" b="1" dirty="0">
                <a:latin typeface="Comic Sans MS" panose="030F0702030302020204" pitchFamily="66" charset="0"/>
              </a:rPr>
              <a:t>3 studenti della classe 4DS;</a:t>
            </a:r>
          </a:p>
          <a:p>
            <a:pPr marL="457200" indent="-457200">
              <a:buFontTx/>
              <a:buChar char="-"/>
            </a:pPr>
            <a:endParaRPr lang="it-IT" sz="2400" b="1" dirty="0">
              <a:latin typeface="Comic Sans MS" panose="030F0702030302020204" pitchFamily="66" charset="0"/>
            </a:endParaRPr>
          </a:p>
          <a:p>
            <a:r>
              <a:rPr lang="it-IT" sz="2400" b="1" u="sng" dirty="0" err="1">
                <a:latin typeface="Comic Sans MS" panose="030F0702030302020204" pitchFamily="66" charset="0"/>
              </a:rPr>
              <a:t>Physics</a:t>
            </a:r>
            <a:r>
              <a:rPr lang="it-IT" sz="2400" b="1" u="sng" dirty="0">
                <a:latin typeface="Comic Sans MS" panose="030F0702030302020204" pitchFamily="66" charset="0"/>
              </a:rPr>
              <a:t>:</a:t>
            </a:r>
          </a:p>
          <a:p>
            <a:endParaRPr lang="it-IT" sz="2400" b="1" u="sng" dirty="0">
              <a:latin typeface="Comic Sans MS" panose="030F0702030302020204" pitchFamily="66" charset="0"/>
            </a:endParaRPr>
          </a:p>
          <a:p>
            <a:r>
              <a:rPr lang="it-IT" sz="2400" b="1" dirty="0">
                <a:latin typeface="Comic Sans MS" panose="030F0702030302020204" pitchFamily="66" charset="0"/>
              </a:rPr>
              <a:t>Hanno sostenuto l’esame 12 studenti della 3BSc.</a:t>
            </a:r>
          </a:p>
          <a:p>
            <a:endParaRPr lang="it-IT" sz="3200" dirty="0">
              <a:latin typeface="Comic Sans MS" panose="030F0702030302020204" pitchFamily="66" charset="0"/>
            </a:endParaRPr>
          </a:p>
          <a:p>
            <a:r>
              <a:rPr lang="it-IT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Esito dell’esami: 13 agosto 2024</a:t>
            </a:r>
          </a:p>
        </p:txBody>
      </p:sp>
    </p:spTree>
    <p:extLst>
      <p:ext uri="{BB962C8B-B14F-4D97-AF65-F5344CB8AC3E}">
        <p14:creationId xmlns:p14="http://schemas.microsoft.com/office/powerpoint/2010/main" val="3260747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537855" y="614507"/>
            <a:ext cx="9656618" cy="1325563"/>
          </a:xfr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sz="3200" b="1" dirty="0">
                <a:solidFill>
                  <a:prstClr val="black"/>
                </a:solidFill>
                <a:latin typeface="Comic Sans MS" panose="030F0702030302020204" pitchFamily="66" charset="0"/>
              </a:rPr>
              <a:t>ESAME IGCSE SESSIONE OTTOBRE 2024</a:t>
            </a:r>
            <a:endParaRPr lang="it-IT" b="1" dirty="0"/>
          </a:p>
        </p:txBody>
      </p:sp>
      <p:sp>
        <p:nvSpPr>
          <p:cNvPr id="5" name="Rettangolo 4"/>
          <p:cNvSpPr/>
          <p:nvPr/>
        </p:nvSpPr>
        <p:spPr>
          <a:xfrm>
            <a:off x="1219200" y="2493818"/>
            <a:ext cx="92964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 </a:t>
            </a:r>
            <a:r>
              <a:rPr lang="it-IT" sz="3200" b="1" u="sng" dirty="0" err="1">
                <a:latin typeface="Comic Sans MS" panose="030F0702030302020204" pitchFamily="66" charset="0"/>
              </a:rPr>
              <a:t>Maths</a:t>
            </a:r>
            <a:r>
              <a:rPr lang="it-IT" sz="3200" b="1" u="sng" dirty="0">
                <a:latin typeface="Comic Sans MS" panose="030F0702030302020204" pitchFamily="66" charset="0"/>
              </a:rPr>
              <a:t>:</a:t>
            </a:r>
          </a:p>
          <a:p>
            <a:endParaRPr lang="it-IT" sz="2800" b="1" u="sng" dirty="0">
              <a:latin typeface="Comic Sans MS" panose="030F0702030302020204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b="1" dirty="0">
                <a:latin typeface="Comic Sans MS" panose="030F0702030302020204" pitchFamily="66" charset="0"/>
              </a:rPr>
              <a:t>Si sono iscritti 4 studenti della </a:t>
            </a:r>
            <a:r>
              <a:rPr lang="it-IT" sz="2800" b="1">
                <a:latin typeface="Comic Sans MS" panose="030F0702030302020204" pitchFamily="66" charset="0"/>
              </a:rPr>
              <a:t>3BSc.</a:t>
            </a:r>
            <a:endParaRPr lang="it-IT" sz="2800" b="1" dirty="0">
              <a:latin typeface="Comic Sans MS" panose="030F0702030302020204" pitchFamily="66" charset="0"/>
            </a:endParaRPr>
          </a:p>
          <a:p>
            <a:endParaRPr lang="it-IT" sz="2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186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21131" y="717821"/>
            <a:ext cx="7016931" cy="1325563"/>
          </a:xfr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6000" dirty="0"/>
              <a:t> </a:t>
            </a:r>
            <a:r>
              <a:rPr lang="it-IT" sz="4000" b="1" dirty="0">
                <a:latin typeface="Comic Sans MS" panose="030F0702030302020204" pitchFamily="66" charset="0"/>
              </a:rPr>
              <a:t>CRITICITA</a:t>
            </a:r>
            <a:r>
              <a:rPr lang="it-IT" sz="6000" b="1" dirty="0">
                <a:latin typeface="Comic Sans MS" panose="030F0702030302020204" pitchFamily="66" charset="0"/>
              </a:rPr>
              <a:t>’</a:t>
            </a:r>
            <a:endParaRPr lang="it-IT" sz="6000" dirty="0">
              <a:latin typeface="Comic Sans MS" panose="030F0702030302020204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0328" y="2660073"/>
            <a:ext cx="10526090" cy="3394363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it-IT" b="1" dirty="0">
                <a:latin typeface="Comic Sans MS" panose="030F0702030302020204" pitchFamily="66" charset="0"/>
              </a:rPr>
              <a:t>Mancate iscrizioni alle Classi Cambridge;</a:t>
            </a:r>
          </a:p>
          <a:p>
            <a:endParaRPr lang="it-IT" b="1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it-IT" b="1" dirty="0">
                <a:latin typeface="Comic Sans MS" panose="030F0702030302020204" pitchFamily="66" charset="0"/>
              </a:rPr>
              <a:t>Pochi iscritti agli esami IGCSE di </a:t>
            </a:r>
            <a:r>
              <a:rPr lang="it-IT" b="1" dirty="0" err="1">
                <a:latin typeface="Comic Sans MS" panose="030F0702030302020204" pitchFamily="66" charset="0"/>
              </a:rPr>
              <a:t>Physics</a:t>
            </a:r>
            <a:r>
              <a:rPr lang="it-IT" b="1" dirty="0">
                <a:latin typeface="Comic Sans MS" panose="030F0702030302020204" pitchFamily="66" charset="0"/>
              </a:rPr>
              <a:t> e </a:t>
            </a:r>
            <a:r>
              <a:rPr lang="it-IT" b="1" dirty="0" err="1">
                <a:latin typeface="Comic Sans MS" panose="030F0702030302020204" pitchFamily="66" charset="0"/>
              </a:rPr>
              <a:t>Maths</a:t>
            </a:r>
            <a:r>
              <a:rPr lang="it-IT" b="1" dirty="0">
                <a:latin typeface="Comic Sans MS" panose="030F0702030302020204" pitchFamily="66" charset="0"/>
              </a:rPr>
              <a:t> probabilmente a causa del continuo avvicendamento dei docenti madrelingua negli scorsi anni e alla mobilità degli studenti al quarto anno.</a:t>
            </a:r>
          </a:p>
        </p:txBody>
      </p:sp>
    </p:spTree>
    <p:extLst>
      <p:ext uri="{BB962C8B-B14F-4D97-AF65-F5344CB8AC3E}">
        <p14:creationId xmlns:p14="http://schemas.microsoft.com/office/powerpoint/2010/main" val="32203330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290</TotalTime>
  <Words>215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Tema di Office</vt:lpstr>
      <vt:lpstr>Classi C.A.I.E. Cambridge Assessment International Education   A.s. 2023-2024 </vt:lpstr>
      <vt:lpstr>Classi sede Succursale</vt:lpstr>
      <vt:lpstr>ESAMI IGCSE SESSIONE NOVEMBRE 2023</vt:lpstr>
      <vt:lpstr>Presentazione standard di PowerPoint</vt:lpstr>
      <vt:lpstr> ESAME IGCSE SESSIONE OTTOBRE 2024</vt:lpstr>
      <vt:lpstr> CRITICITA’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 C.A.I.E</dc:title>
  <dc:creator>User</dc:creator>
  <cp:lastModifiedBy>User07</cp:lastModifiedBy>
  <cp:revision>56</cp:revision>
  <dcterms:created xsi:type="dcterms:W3CDTF">2021-06-08T14:31:24Z</dcterms:created>
  <dcterms:modified xsi:type="dcterms:W3CDTF">2024-05-30T09:41:34Z</dcterms:modified>
</cp:coreProperties>
</file>