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p:restoredTop sz="96213"/>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err="1"/>
              <a:t>Presenze</a:t>
            </a:r>
            <a:r>
              <a:rPr lang="en-US" dirty="0"/>
              <a:t> tutee per </a:t>
            </a:r>
            <a:r>
              <a:rPr lang="en-US" dirty="0" err="1"/>
              <a:t>singole</a:t>
            </a:r>
            <a:r>
              <a:rPr lang="en-US" baseline="0" dirty="0"/>
              <a:t> </a:t>
            </a:r>
            <a:r>
              <a:rPr lang="en-US" baseline="0" dirty="0" err="1"/>
              <a:t>materie</a:t>
            </a:r>
            <a:r>
              <a:rPr lang="en-US" dirty="0"/>
              <a:t> </a:t>
            </a:r>
            <a:r>
              <a:rPr lang="en-US" dirty="0" err="1"/>
              <a:t>Sede</a:t>
            </a:r>
            <a:r>
              <a:rPr lang="en-US" dirty="0"/>
              <a:t> Centrale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A998-3246-AD5B-C2F58AAA2B43}"/>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A998-3246-AD5B-C2F58AAA2B43}"/>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A998-3246-AD5B-C2F58AAA2B43}"/>
              </c:ext>
            </c:extLst>
          </c:dPt>
          <c:dLbls>
            <c:dLbl>
              <c:idx val="0"/>
              <c:layout/>
              <c:tx>
                <c:rich>
                  <a:bodyPr/>
                  <a:lstStyle/>
                  <a:p>
                    <a:fld id="{47AA295C-BEF3-4649-9CAF-CC61E80AF626}" type="CATEGORYNAME">
                      <a:rPr lang="en-US"/>
                      <a:pPr/>
                      <a:t>[NOME CATEGORIA]</a:t>
                    </a:fld>
                    <a:r>
                      <a:rPr lang="en-US"/>
                      <a:t>,</a:t>
                    </a:r>
                    <a:r>
                      <a:rPr lang="en-US" baseline="0"/>
                      <a:t> 28
</a:t>
                    </a:r>
                    <a:fld id="{B288A054-0D6A-A24B-985E-D1B0585F96C1}" type="PERCENTAGE">
                      <a:rPr lang="en-US" baseline="0"/>
                      <a:pPr/>
                      <a:t>[PERCENTUALE]</a:t>
                    </a:fld>
                    <a:endParaRPr lang="en-US" baseline="0"/>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A998-3246-AD5B-C2F58AAA2B43}"/>
                </c:ext>
                <c:ext xmlns:c15="http://schemas.microsoft.com/office/drawing/2012/chart" uri="{CE6537A1-D6FC-4f65-9D91-7224C49458BB}">
                  <c15:layout/>
                  <c15:dlblFieldTable/>
                  <c15:showDataLabelsRange val="0"/>
                </c:ext>
              </c:extLst>
            </c:dLbl>
            <c:dLbl>
              <c:idx val="1"/>
              <c:layout/>
              <c:tx>
                <c:rich>
                  <a:bodyPr/>
                  <a:lstStyle/>
                  <a:p>
                    <a:fld id="{71031A45-A27F-FE47-819E-A3F23768ED01}" type="CATEGORYNAME">
                      <a:rPr lang="en-US"/>
                      <a:pPr/>
                      <a:t>[NOME CATEGORIA]</a:t>
                    </a:fld>
                    <a:r>
                      <a:rPr lang="en-US"/>
                      <a:t>, 14</a:t>
                    </a:r>
                    <a:r>
                      <a:rPr lang="en-US" baseline="0"/>
                      <a:t>
</a:t>
                    </a:r>
                    <a:fld id="{1446788C-720E-5749-AAB8-B9B141813D5D}" type="PERCENTAGE">
                      <a:rPr lang="en-US" baseline="0"/>
                      <a:pPr/>
                      <a:t>[PERCENTUALE]</a:t>
                    </a:fld>
                    <a:endParaRPr lang="en-US" baseline="0"/>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A998-3246-AD5B-C2F58AAA2B43}"/>
                </c:ext>
                <c:ext xmlns:c15="http://schemas.microsoft.com/office/drawing/2012/chart" uri="{CE6537A1-D6FC-4f65-9D91-7224C49458BB}">
                  <c15:layout/>
                  <c15:dlblFieldTable/>
                  <c15:showDataLabelsRange val="0"/>
                </c:ext>
              </c:extLst>
            </c:dLbl>
            <c:dLbl>
              <c:idx val="2"/>
              <c:layout/>
              <c:tx>
                <c:rich>
                  <a:bodyPr/>
                  <a:lstStyle/>
                  <a:p>
                    <a:r>
                      <a:rPr lang="en-US" baseline="0"/>
                      <a:t>Inglese, 14
</a:t>
                    </a:r>
                    <a:fld id="{901DB585-3134-9146-9E2B-FAF358641C1F}" type="PERCENTAGE">
                      <a:rPr lang="en-US" baseline="0"/>
                      <a:pPr/>
                      <a:t>[PERCENTUALE]</a:t>
                    </a:fld>
                    <a:endParaRPr lang="en-US" baseline="0"/>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A998-3246-AD5B-C2F58AAA2B43}"/>
                </c:ex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Foglio1!$A$2:$A$4</c:f>
              <c:strCache>
                <c:ptCount val="3"/>
                <c:pt idx="0">
                  <c:v>Matematica</c:v>
                </c:pt>
                <c:pt idx="1">
                  <c:v>Francese</c:v>
                </c:pt>
                <c:pt idx="2">
                  <c:v>Inglese</c:v>
                </c:pt>
              </c:strCache>
            </c:strRef>
          </c:cat>
          <c:val>
            <c:numRef>
              <c:f>Foglio1!$B$2:$B$4</c:f>
              <c:numCache>
                <c:formatCode>General</c:formatCode>
                <c:ptCount val="3"/>
                <c:pt idx="0">
                  <c:v>28</c:v>
                </c:pt>
                <c:pt idx="1">
                  <c:v>14</c:v>
                </c:pt>
                <c:pt idx="2">
                  <c:v>14</c:v>
                </c:pt>
              </c:numCache>
            </c:numRef>
          </c:val>
          <c:extLst xmlns:c16r2="http://schemas.microsoft.com/office/drawing/2015/06/chart">
            <c:ext xmlns:c16="http://schemas.microsoft.com/office/drawing/2014/chart" uri="{C3380CC4-5D6E-409C-BE32-E72D297353CC}">
              <c16:uniqueId val="{00000006-A998-3246-AD5B-C2F58AAA2B43}"/>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it-IT"/>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it-IT"/>
          </a:p>
        </c:txPr>
      </c:legendEntry>
      <c:layout>
        <c:manualLayout>
          <c:xMode val="edge"/>
          <c:yMode val="edge"/>
          <c:x val="0.87457939632545934"/>
          <c:y val="0.38986578298191826"/>
          <c:w val="0.11917060367454069"/>
          <c:h val="0.226167917361668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err="1">
                <a:solidFill>
                  <a:schemeClr val="tx1"/>
                </a:solidFill>
              </a:rPr>
              <a:t>Presenze</a:t>
            </a:r>
            <a:r>
              <a:rPr lang="en-US" baseline="0" dirty="0">
                <a:solidFill>
                  <a:schemeClr val="tx1"/>
                </a:solidFill>
              </a:rPr>
              <a:t> tutee per </a:t>
            </a:r>
            <a:r>
              <a:rPr lang="en-US" baseline="0" dirty="0" err="1">
                <a:solidFill>
                  <a:schemeClr val="tx1"/>
                </a:solidFill>
              </a:rPr>
              <a:t>singole</a:t>
            </a:r>
            <a:r>
              <a:rPr lang="en-US" baseline="0" dirty="0">
                <a:solidFill>
                  <a:schemeClr val="tx1"/>
                </a:solidFill>
              </a:rPr>
              <a:t> </a:t>
            </a:r>
            <a:r>
              <a:rPr lang="en-US" baseline="0" dirty="0" err="1">
                <a:solidFill>
                  <a:schemeClr val="tx1"/>
                </a:solidFill>
              </a:rPr>
              <a:t>materie</a:t>
            </a:r>
            <a:r>
              <a:rPr lang="en-US" baseline="0" dirty="0">
                <a:solidFill>
                  <a:schemeClr val="tx1"/>
                </a:solidFill>
              </a:rPr>
              <a:t> </a:t>
            </a:r>
            <a:r>
              <a:rPr lang="en-US" baseline="0" dirty="0" err="1">
                <a:solidFill>
                  <a:schemeClr val="tx1"/>
                </a:solidFill>
              </a:rPr>
              <a:t>Sede</a:t>
            </a:r>
            <a:r>
              <a:rPr lang="en-US" baseline="0" dirty="0">
                <a:solidFill>
                  <a:schemeClr val="tx1"/>
                </a:solidFill>
              </a:rPr>
              <a:t> </a:t>
            </a:r>
            <a:r>
              <a:rPr lang="en-US" baseline="0" dirty="0" err="1">
                <a:solidFill>
                  <a:schemeClr val="tx1"/>
                </a:solidFill>
              </a:rPr>
              <a:t>Succursale</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5D53-8C43-B843-D9B76BD744BB}"/>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5D53-8C43-B843-D9B76BD744BB}"/>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5D53-8C43-B843-D9B76BD744BB}"/>
              </c:ext>
            </c:extLst>
          </c:dPt>
          <c:dLbls>
            <c:dLbl>
              <c:idx val="0"/>
              <c:layout/>
              <c:tx>
                <c:rich>
                  <a:bodyPr/>
                  <a:lstStyle/>
                  <a:p>
                    <a:r>
                      <a:rPr lang="en-US"/>
                      <a:t>11 (</a:t>
                    </a:r>
                    <a:fld id="{C68DD663-ADF4-C94B-9930-3ADCE6DEFA67}" type="PERCENTAGE">
                      <a:rPr lang="en-US"/>
                      <a:pPr/>
                      <a:t>[PERCENTUALE]</a:t>
                    </a:fld>
                    <a:r>
                      <a:rPr lang="en-US"/>
                      <a:t>)</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D53-8C43-B843-D9B76BD744BB}"/>
                </c:ext>
                <c:ext xmlns:c15="http://schemas.microsoft.com/office/drawing/2012/chart" uri="{CE6537A1-D6FC-4f65-9D91-7224C49458BB}">
                  <c15:layout/>
                  <c15:dlblFieldTable/>
                  <c15:showDataLabelsRange val="0"/>
                </c:ext>
              </c:extLst>
            </c:dLbl>
            <c:dLbl>
              <c:idx val="1"/>
              <c:layout/>
              <c:tx>
                <c:rich>
                  <a:bodyPr/>
                  <a:lstStyle/>
                  <a:p>
                    <a:r>
                      <a:rPr lang="en-US"/>
                      <a:t>10 (</a:t>
                    </a:r>
                    <a:fld id="{9C38F12C-A82A-794E-B884-7B587A8EBA93}" type="PERCENTAGE">
                      <a:rPr lang="en-US"/>
                      <a:pPr/>
                      <a:t>[PERCENTUALE]</a:t>
                    </a:fld>
                    <a:r>
                      <a:rPr lang="en-US"/>
                      <a:t>)</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5D53-8C43-B843-D9B76BD744BB}"/>
                </c:ex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Foglio1!$A$2:$A$4</c:f>
              <c:strCache>
                <c:ptCount val="3"/>
                <c:pt idx="0">
                  <c:v>Inglese</c:v>
                </c:pt>
                <c:pt idx="1">
                  <c:v>Matematica</c:v>
                </c:pt>
                <c:pt idx="2">
                  <c:v>Francese</c:v>
                </c:pt>
              </c:strCache>
            </c:strRef>
          </c:cat>
          <c:val>
            <c:numRef>
              <c:f>Foglio1!$B$2:$B$4</c:f>
              <c:numCache>
                <c:formatCode>General</c:formatCode>
                <c:ptCount val="3"/>
                <c:pt idx="0">
                  <c:v>8.1999999999999993</c:v>
                </c:pt>
                <c:pt idx="1">
                  <c:v>10</c:v>
                </c:pt>
                <c:pt idx="2">
                  <c:v>0</c:v>
                </c:pt>
              </c:numCache>
            </c:numRef>
          </c:val>
          <c:extLst xmlns:c16r2="http://schemas.microsoft.com/office/drawing/2015/06/chart">
            <c:ext xmlns:c16="http://schemas.microsoft.com/office/drawing/2014/chart" uri="{C3380CC4-5D6E-409C-BE32-E72D297353CC}">
              <c16:uniqueId val="{00000006-5D53-8C43-B843-D9B76BD744BB}"/>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it-IT"/>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it-IT"/>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it-IT"/>
          </a:p>
        </c:txPr>
      </c:legendEntry>
      <c:layout>
        <c:manualLayout>
          <c:xMode val="edge"/>
          <c:yMode val="edge"/>
          <c:x val="0.85933866221267796"/>
          <c:y val="0.44210553584766832"/>
          <c:w val="0.13308558021156447"/>
          <c:h val="0.197358291176055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1/23/2024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smtClean="0"/>
              <a:t>1/23/2024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1/23/2024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86ED85-23C9-D6FD-22FE-760A0662B207}"/>
              </a:ext>
            </a:extLst>
          </p:cNvPr>
          <p:cNvSpPr>
            <a:spLocks noGrp="1"/>
          </p:cNvSpPr>
          <p:nvPr>
            <p:ph type="ctrTitle"/>
          </p:nvPr>
        </p:nvSpPr>
        <p:spPr/>
        <p:txBody>
          <a:bodyPr/>
          <a:lstStyle/>
          <a:p>
            <a:r>
              <a:rPr lang="it-IT" sz="8000" dirty="0"/>
              <a:t>Relazione intermedia funzione strumentale sostegno allo studio</a:t>
            </a:r>
          </a:p>
        </p:txBody>
      </p:sp>
    </p:spTree>
    <p:extLst>
      <p:ext uri="{BB962C8B-B14F-4D97-AF65-F5344CB8AC3E}">
        <p14:creationId xmlns:p14="http://schemas.microsoft.com/office/powerpoint/2010/main" val="362402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contenuto 11">
            <a:extLst>
              <a:ext uri="{FF2B5EF4-FFF2-40B4-BE49-F238E27FC236}">
                <a16:creationId xmlns:a16="http://schemas.microsoft.com/office/drawing/2014/main" xmlns="" id="{4C6539DB-1AF1-2BE6-D702-CB5F4DCE5686}"/>
              </a:ext>
            </a:extLst>
          </p:cNvPr>
          <p:cNvPicPr>
            <a:picLocks noGrp="1" noChangeAspect="1"/>
          </p:cNvPicPr>
          <p:nvPr>
            <p:ph sz="half" idx="1"/>
          </p:nvPr>
        </p:nvPicPr>
        <p:blipFill>
          <a:blip r:embed="rId2"/>
          <a:stretch>
            <a:fillRect/>
          </a:stretch>
        </p:blipFill>
        <p:spPr>
          <a:xfrm>
            <a:off x="1069975" y="801687"/>
            <a:ext cx="4754563" cy="4754563"/>
          </a:xfrm>
          <a:prstGeom prst="rect">
            <a:avLst/>
          </a:prstGeom>
        </p:spPr>
      </p:pic>
      <p:sp>
        <p:nvSpPr>
          <p:cNvPr id="11" name="Segnaposto contenuto 10">
            <a:extLst>
              <a:ext uri="{FF2B5EF4-FFF2-40B4-BE49-F238E27FC236}">
                <a16:creationId xmlns:a16="http://schemas.microsoft.com/office/drawing/2014/main" xmlns="" id="{77A3A9B5-C364-5EED-7B89-39565FB1032C}"/>
              </a:ext>
            </a:extLst>
          </p:cNvPr>
          <p:cNvSpPr>
            <a:spLocks noGrp="1"/>
          </p:cNvSpPr>
          <p:nvPr>
            <p:ph sz="half" idx="2"/>
          </p:nvPr>
        </p:nvSpPr>
        <p:spPr>
          <a:xfrm>
            <a:off x="6367145" y="50074"/>
            <a:ext cx="5334998" cy="6568440"/>
          </a:xfrm>
        </p:spPr>
        <p:txBody>
          <a:bodyPr/>
          <a:lstStyle/>
          <a:p>
            <a:pPr marL="0" indent="0">
              <a:buNone/>
            </a:pPr>
            <a:r>
              <a:rPr lang="it-IT" dirty="0"/>
              <a:t>Area 4</a:t>
            </a:r>
          </a:p>
          <a:p>
            <a:endParaRPr lang="it-IT" dirty="0"/>
          </a:p>
          <a:p>
            <a:pPr marL="0" indent="0">
              <a:buNone/>
            </a:pPr>
            <a:r>
              <a:rPr lang="it-IT" dirty="0"/>
              <a:t>SOSTEGNO ALLO STUDIO</a:t>
            </a:r>
          </a:p>
          <a:p>
            <a:pPr marL="0" indent="0">
              <a:buNone/>
            </a:pPr>
            <a:r>
              <a:rPr lang="it-IT" dirty="0"/>
              <a:t>DOCENTE REFERENTE</a:t>
            </a:r>
          </a:p>
          <a:p>
            <a:pPr marL="0" indent="0">
              <a:buNone/>
            </a:pPr>
            <a:r>
              <a:rPr lang="it-IT" dirty="0"/>
              <a:t>Prof.ssa Luisanna Villani</a:t>
            </a:r>
          </a:p>
          <a:p>
            <a:pPr marL="0" indent="0">
              <a:buNone/>
            </a:pPr>
            <a:endParaRPr lang="it-IT" dirty="0"/>
          </a:p>
          <a:p>
            <a:pPr marL="0" indent="0">
              <a:buNone/>
            </a:pPr>
            <a:r>
              <a:rPr lang="it-IT" dirty="0"/>
              <a:t>COMMISSIONE </a:t>
            </a:r>
          </a:p>
          <a:p>
            <a:pPr marL="0" indent="0">
              <a:buNone/>
            </a:pPr>
            <a:endParaRPr lang="it-IT" dirty="0"/>
          </a:p>
          <a:p>
            <a:pPr marL="0" indent="0">
              <a:buNone/>
            </a:pPr>
            <a:r>
              <a:rPr lang="it-IT" dirty="0" err="1"/>
              <a:t>Prof.ri</a:t>
            </a:r>
            <a:r>
              <a:rPr lang="it-IT" dirty="0"/>
              <a:t>: Michele Crispino, Michela De Marco, Emilia Raponi</a:t>
            </a:r>
          </a:p>
        </p:txBody>
      </p:sp>
    </p:spTree>
    <p:extLst>
      <p:ext uri="{BB962C8B-B14F-4D97-AF65-F5344CB8AC3E}">
        <p14:creationId xmlns:p14="http://schemas.microsoft.com/office/powerpoint/2010/main" val="326469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xmlns="" id="{E40A0FBB-10A9-145F-02A8-43E7B3394CA2}"/>
              </a:ext>
            </a:extLst>
          </p:cNvPr>
          <p:cNvSpPr>
            <a:spLocks noGrp="1"/>
          </p:cNvSpPr>
          <p:nvPr>
            <p:ph type="title"/>
          </p:nvPr>
        </p:nvSpPr>
        <p:spPr>
          <a:xfrm>
            <a:off x="250371" y="87085"/>
            <a:ext cx="11027229" cy="805543"/>
          </a:xfrm>
        </p:spPr>
        <p:txBody>
          <a:bodyPr>
            <a:noAutofit/>
          </a:bodyPr>
          <a:lstStyle/>
          <a:p>
            <a:r>
              <a:rPr lang="it-IT" sz="3600" dirty="0">
                <a:solidFill>
                  <a:schemeClr val="tx1"/>
                </a:solidFill>
              </a:rPr>
              <a:t/>
            </a:r>
            <a:br>
              <a:rPr lang="it-IT" sz="3600" dirty="0">
                <a:solidFill>
                  <a:schemeClr val="tx1"/>
                </a:solidFill>
              </a:rPr>
            </a:br>
            <a:r>
              <a:rPr lang="it-IT" sz="3600" dirty="0">
                <a:solidFill>
                  <a:schemeClr val="tx1"/>
                </a:solidFill>
              </a:rPr>
              <a:t>PEER TUTORING</a:t>
            </a:r>
            <a:br>
              <a:rPr lang="it-IT" sz="3600" dirty="0">
                <a:solidFill>
                  <a:schemeClr val="tx1"/>
                </a:solidFill>
              </a:rPr>
            </a:br>
            <a:endParaRPr lang="it-IT" sz="3600" dirty="0">
              <a:solidFill>
                <a:schemeClr val="tx1"/>
              </a:solidFill>
            </a:endParaRPr>
          </a:p>
        </p:txBody>
      </p:sp>
      <p:sp>
        <p:nvSpPr>
          <p:cNvPr id="9" name="Segnaposto contenuto 8">
            <a:extLst>
              <a:ext uri="{FF2B5EF4-FFF2-40B4-BE49-F238E27FC236}">
                <a16:creationId xmlns:a16="http://schemas.microsoft.com/office/drawing/2014/main" xmlns="" id="{685A7FF9-9402-65CB-A48B-305DD9477D20}"/>
              </a:ext>
            </a:extLst>
          </p:cNvPr>
          <p:cNvSpPr>
            <a:spLocks noGrp="1"/>
          </p:cNvSpPr>
          <p:nvPr>
            <p:ph idx="1"/>
          </p:nvPr>
        </p:nvSpPr>
        <p:spPr>
          <a:xfrm>
            <a:off x="87087" y="794657"/>
            <a:ext cx="11952514" cy="5856514"/>
          </a:xfrm>
        </p:spPr>
        <p:txBody>
          <a:bodyPr>
            <a:normAutofit fontScale="92500" lnSpcReduction="20000"/>
          </a:bodyPr>
          <a:lstStyle/>
          <a:p>
            <a:pPr marL="0" indent="0">
              <a:buNone/>
            </a:pPr>
            <a:endParaRPr lang="it-IT" dirty="0"/>
          </a:p>
          <a:p>
            <a:pPr marL="0" indent="0">
              <a:buNone/>
            </a:pPr>
            <a:r>
              <a:rPr lang="it-IT" dirty="0"/>
              <a:t>Situazione di partenza</a:t>
            </a:r>
          </a:p>
          <a:p>
            <a:pPr marL="0" indent="0" algn="just">
              <a:lnSpc>
                <a:spcPct val="150000"/>
              </a:lnSpc>
              <a:buNone/>
            </a:pPr>
            <a:r>
              <a:rPr lang="it-IT" dirty="0"/>
              <a:t>Il Peer tutoring ha funzionato bene sino alle vacanze di Natale, sia in sede centrale che in sede succursale, i ragazzi </a:t>
            </a:r>
            <a:r>
              <a:rPr lang="it-IT" dirty="0" err="1"/>
              <a:t>tutee</a:t>
            </a:r>
            <a:r>
              <a:rPr lang="it-IT" dirty="0"/>
              <a:t> sono stati presenti, anche se in numero non elevato e i tutor si sono mostrati collaborativi ed attenti alcuni, piuttosto latitanti e poco rispettosi dell’impegno preso, altri. Dal rientro dalle vacanze, in sede succursale, non si sono finora registrate iscrizioni, mentre in sede centrale il numero delle richieste è calato notevolmente. Al momento abbiamo solo 3 tutor di inglese in sede centrale, una si è ritirata in corso d’opera, e 5 in sede succursale, tre si sono ritirati in corso d’opera, tuttavia, di questi 5, due lavorano anche su matematica e di conseguenza non possono sempre essere disponibili, pertanto, il numero dei tutors di inglese si riduce a tre anche in sede succursale. Per quanto riguarda matematica, abbiamo 4 tutors in sede centrale e 5 in sede succursale ma di questi 5 due lavorano occasionalmente anche su Inglese. Per quanto riguarda Francese, abbiamo 3 tutors in sede centrale, di cui una disponibile a settimane alterne e 3 tutors in sede succursale, 3 si sono ritirati in corso d’opera. La frequentazione degli studenti si attesta intorno ai 4/5 studenti per materia in sede centrale ed 1/2 studenti in sede succursale; inoltre, in sede succursale non si sono finora registrate iscrizioni per la materia di Francese.</a:t>
            </a:r>
          </a:p>
        </p:txBody>
      </p:sp>
    </p:spTree>
    <p:extLst>
      <p:ext uri="{BB962C8B-B14F-4D97-AF65-F5344CB8AC3E}">
        <p14:creationId xmlns:p14="http://schemas.microsoft.com/office/powerpoint/2010/main" val="221299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xmlns="" id="{9C819416-F54F-6043-921E-EC40BBF076DB}"/>
              </a:ext>
            </a:extLst>
          </p:cNvPr>
          <p:cNvGraphicFramePr>
            <a:graphicFrameLocks noGrp="1"/>
          </p:cNvGraphicFramePr>
          <p:nvPr>
            <p:ph idx="1"/>
            <p:extLst>
              <p:ext uri="{D42A27DB-BD31-4B8C-83A1-F6EECF244321}">
                <p14:modId xmlns:p14="http://schemas.microsoft.com/office/powerpoint/2010/main" val="2763758090"/>
              </p:ext>
            </p:extLst>
          </p:nvPr>
        </p:nvGraphicFramePr>
        <p:xfrm>
          <a:off x="0" y="0"/>
          <a:ext cx="12192000" cy="6759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648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xmlns="" id="{CB05A783-8334-AC3A-D44D-5E9A66D0DF2E}"/>
              </a:ext>
            </a:extLst>
          </p:cNvPr>
          <p:cNvGraphicFramePr>
            <a:graphicFrameLocks noGrp="1"/>
          </p:cNvGraphicFramePr>
          <p:nvPr>
            <p:ph idx="1"/>
            <p:extLst>
              <p:ext uri="{D42A27DB-BD31-4B8C-83A1-F6EECF244321}">
                <p14:modId xmlns:p14="http://schemas.microsoft.com/office/powerpoint/2010/main" val="1339707537"/>
              </p:ext>
            </p:extLst>
          </p:nvPr>
        </p:nvGraphicFramePr>
        <p:xfrm>
          <a:off x="1069975" y="0"/>
          <a:ext cx="100584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955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xmlns="" id="{DCB20FF8-12D0-A47D-F746-D09F6A085AAA}"/>
              </a:ext>
            </a:extLst>
          </p:cNvPr>
          <p:cNvSpPr>
            <a:spLocks noGrp="1"/>
          </p:cNvSpPr>
          <p:nvPr>
            <p:ph sz="half" idx="1"/>
          </p:nvPr>
        </p:nvSpPr>
        <p:spPr>
          <a:xfrm>
            <a:off x="119743" y="76200"/>
            <a:ext cx="5704985" cy="6096000"/>
          </a:xfrm>
        </p:spPr>
        <p:txBody>
          <a:bodyPr/>
          <a:lstStyle/>
          <a:p>
            <a:pPr marL="0" indent="0">
              <a:buNone/>
            </a:pPr>
            <a:r>
              <a:rPr lang="it-IT" b="1" dirty="0"/>
              <a:t>Problemi riscontrati:</a:t>
            </a:r>
          </a:p>
          <a:p>
            <a:pPr marL="0" indent="0">
              <a:buNone/>
            </a:pPr>
            <a:endParaRPr lang="it-IT" b="1" dirty="0"/>
          </a:p>
          <a:p>
            <a:pPr marL="0" indent="0" algn="just">
              <a:buNone/>
            </a:pPr>
            <a:r>
              <a:rPr lang="it-IT" b="1" dirty="0"/>
              <a:t>1</a:t>
            </a:r>
            <a:r>
              <a:rPr lang="it-IT" dirty="0"/>
              <a:t>. Poca disponibilità da parte di alcuni Tutors;</a:t>
            </a:r>
          </a:p>
          <a:p>
            <a:pPr marL="0" indent="0" algn="just">
              <a:buNone/>
            </a:pPr>
            <a:r>
              <a:rPr lang="it-IT" b="1" dirty="0"/>
              <a:t>2</a:t>
            </a:r>
            <a:r>
              <a:rPr lang="it-IT" dirty="0"/>
              <a:t>. Poca preparazione, specie per quanto riguarda matematica e inglese, alcuni Tutors non possono certo definirsi eccellenze;</a:t>
            </a:r>
          </a:p>
          <a:p>
            <a:pPr marL="0" indent="0" algn="just">
              <a:buNone/>
            </a:pPr>
            <a:r>
              <a:rPr lang="it-IT" b="1" dirty="0"/>
              <a:t>3</a:t>
            </a:r>
            <a:r>
              <a:rPr lang="it-IT" dirty="0"/>
              <a:t>. Poca sensibilizzazione alla frequentazione degli studenti al progetto; un maggior coinvolgimento da parte di tutti i docenti sarebbe auspicabile;</a:t>
            </a:r>
          </a:p>
          <a:p>
            <a:pPr marL="0" indent="0" algn="just">
              <a:buNone/>
            </a:pPr>
            <a:r>
              <a:rPr lang="it-IT" b="1" dirty="0"/>
              <a:t>4</a:t>
            </a:r>
            <a:r>
              <a:rPr lang="it-IT" dirty="0"/>
              <a:t>. Coincidenza del Peer tutoring con altri progetti dell’Istituto che mettono inevitabilmente gli studenti nella condizione di dover scegliere;</a:t>
            </a:r>
          </a:p>
          <a:p>
            <a:pPr marL="0" indent="0" algn="just">
              <a:buNone/>
            </a:pPr>
            <a:r>
              <a:rPr lang="it-IT" b="1" dirty="0"/>
              <a:t>5</a:t>
            </a:r>
            <a:r>
              <a:rPr lang="it-IT" dirty="0"/>
              <a:t>. Non è stato possibile attivare un tutoraggio per quanto concerne Fisica in quanto non vi sono studenti tutor al momento disponibili.</a:t>
            </a:r>
          </a:p>
        </p:txBody>
      </p:sp>
      <p:sp>
        <p:nvSpPr>
          <p:cNvPr id="6" name="Segnaposto contenuto 5">
            <a:extLst>
              <a:ext uri="{FF2B5EF4-FFF2-40B4-BE49-F238E27FC236}">
                <a16:creationId xmlns:a16="http://schemas.microsoft.com/office/drawing/2014/main" xmlns="" id="{2DF026C8-4563-276B-F8F4-2BC14CF8CD67}"/>
              </a:ext>
            </a:extLst>
          </p:cNvPr>
          <p:cNvSpPr>
            <a:spLocks noGrp="1"/>
          </p:cNvSpPr>
          <p:nvPr>
            <p:ph sz="half" idx="2"/>
          </p:nvPr>
        </p:nvSpPr>
        <p:spPr>
          <a:xfrm>
            <a:off x="6172201" y="76199"/>
            <a:ext cx="5540828" cy="6096001"/>
          </a:xfrm>
        </p:spPr>
        <p:txBody>
          <a:bodyPr/>
          <a:lstStyle/>
          <a:p>
            <a:pPr marL="0" indent="0">
              <a:buNone/>
            </a:pPr>
            <a:r>
              <a:rPr lang="it-IT" b="1" dirty="0"/>
              <a:t>Proposte:</a:t>
            </a:r>
          </a:p>
          <a:p>
            <a:pPr marL="0" indent="0">
              <a:buNone/>
            </a:pPr>
            <a:endParaRPr lang="it-IT" b="1" dirty="0"/>
          </a:p>
          <a:p>
            <a:pPr marL="0" indent="0" algn="just">
              <a:buNone/>
            </a:pPr>
            <a:r>
              <a:rPr lang="it-IT" b="1" dirty="0"/>
              <a:t>1</a:t>
            </a:r>
            <a:r>
              <a:rPr lang="it-IT" dirty="0"/>
              <a:t>. Consentire anche agli studenti del terzo anno di diventare Tutors, alcuni di loro hanno manifestato volontà e interesse;</a:t>
            </a:r>
          </a:p>
          <a:p>
            <a:pPr marL="0" indent="0" algn="just">
              <a:buNone/>
            </a:pPr>
            <a:r>
              <a:rPr lang="it-IT" b="1" dirty="0"/>
              <a:t>2</a:t>
            </a:r>
            <a:r>
              <a:rPr lang="it-IT" dirty="0"/>
              <a:t>. Consentire agli studenti del terzo anno del tecnico di iscriversi come </a:t>
            </a:r>
            <a:r>
              <a:rPr lang="it-IT" dirty="0" err="1"/>
              <a:t>tutee</a:t>
            </a:r>
            <a:r>
              <a:rPr lang="it-IT" dirty="0"/>
              <a:t> per quanto riguarda Francese e in generale, aprire a tutti gli studenti del terzo di iscriversi come </a:t>
            </a:r>
            <a:r>
              <a:rPr lang="it-IT" dirty="0" err="1"/>
              <a:t>tutee</a:t>
            </a:r>
            <a:r>
              <a:rPr lang="it-IT" dirty="0"/>
              <a:t> per inglese, limitatamente ad argomenti di grammatica e non di letteratura.</a:t>
            </a:r>
          </a:p>
        </p:txBody>
      </p:sp>
    </p:spTree>
    <p:extLst>
      <p:ext uri="{BB962C8B-B14F-4D97-AF65-F5344CB8AC3E}">
        <p14:creationId xmlns:p14="http://schemas.microsoft.com/office/powerpoint/2010/main" val="117498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CD483136-B2C8-62F9-C533-09D2D778FB03}"/>
              </a:ext>
            </a:extLst>
          </p:cNvPr>
          <p:cNvSpPr>
            <a:spLocks noGrp="1"/>
          </p:cNvSpPr>
          <p:nvPr>
            <p:ph type="title"/>
          </p:nvPr>
        </p:nvSpPr>
        <p:spPr>
          <a:xfrm>
            <a:off x="8549640" y="119743"/>
            <a:ext cx="3200400" cy="881743"/>
          </a:xfrm>
        </p:spPr>
        <p:txBody>
          <a:bodyPr>
            <a:normAutofit/>
          </a:bodyPr>
          <a:lstStyle/>
          <a:p>
            <a:r>
              <a:rPr lang="it-IT" sz="2800" dirty="0"/>
              <a:t>Italiano l2</a:t>
            </a:r>
          </a:p>
        </p:txBody>
      </p:sp>
      <p:pic>
        <p:nvPicPr>
          <p:cNvPr id="8" name="Segnaposto contenuto 7">
            <a:extLst>
              <a:ext uri="{FF2B5EF4-FFF2-40B4-BE49-F238E27FC236}">
                <a16:creationId xmlns:a16="http://schemas.microsoft.com/office/drawing/2014/main" xmlns="" id="{11BABA5E-BF10-CA14-41E0-7FD242AA546D}"/>
              </a:ext>
            </a:extLst>
          </p:cNvPr>
          <p:cNvPicPr>
            <a:picLocks noGrp="1" noChangeAspect="1"/>
          </p:cNvPicPr>
          <p:nvPr>
            <p:ph idx="1"/>
          </p:nvPr>
        </p:nvPicPr>
        <p:blipFill>
          <a:blip r:embed="rId2"/>
          <a:stretch>
            <a:fillRect/>
          </a:stretch>
        </p:blipFill>
        <p:spPr>
          <a:xfrm>
            <a:off x="838200" y="1231164"/>
            <a:ext cx="6711950" cy="3928946"/>
          </a:xfrm>
          <a:prstGeom prst="rect">
            <a:avLst/>
          </a:prstGeom>
        </p:spPr>
      </p:pic>
      <p:sp>
        <p:nvSpPr>
          <p:cNvPr id="7" name="Segnaposto testo 6">
            <a:extLst>
              <a:ext uri="{FF2B5EF4-FFF2-40B4-BE49-F238E27FC236}">
                <a16:creationId xmlns:a16="http://schemas.microsoft.com/office/drawing/2014/main" xmlns="" id="{5D053387-7433-A4BA-9B0A-AC487396C20C}"/>
              </a:ext>
            </a:extLst>
          </p:cNvPr>
          <p:cNvSpPr>
            <a:spLocks noGrp="1"/>
          </p:cNvSpPr>
          <p:nvPr>
            <p:ph type="body" sz="half" idx="2"/>
          </p:nvPr>
        </p:nvSpPr>
        <p:spPr>
          <a:xfrm>
            <a:off x="8371115" y="1088571"/>
            <a:ext cx="3712028" cy="5257800"/>
          </a:xfrm>
        </p:spPr>
        <p:txBody>
          <a:bodyPr>
            <a:normAutofit fontScale="25000" lnSpcReduction="20000"/>
          </a:bodyPr>
          <a:lstStyle/>
          <a:p>
            <a:r>
              <a:rPr lang="it-IT" sz="6200" b="1" dirty="0">
                <a:solidFill>
                  <a:schemeClr val="tx1"/>
                </a:solidFill>
              </a:rPr>
              <a:t>Sede centrale:</a:t>
            </a:r>
            <a:endParaRPr lang="it-IT" sz="6200" b="1" dirty="0"/>
          </a:p>
          <a:p>
            <a:pPr algn="just"/>
            <a:r>
              <a:rPr lang="it-IT" sz="6400" dirty="0">
                <a:solidFill>
                  <a:schemeClr val="tx1"/>
                </a:solidFill>
              </a:rPr>
              <a:t>Secondo quanto rilevato dalle attività svolte dalla Prof.ssa Valeria </a:t>
            </a:r>
            <a:r>
              <a:rPr lang="it-IT" sz="6400" dirty="0" err="1">
                <a:solidFill>
                  <a:schemeClr val="tx1"/>
                </a:solidFill>
              </a:rPr>
              <a:t>Iannazzone</a:t>
            </a:r>
            <a:r>
              <a:rPr lang="it-IT" sz="6400" dirty="0">
                <a:solidFill>
                  <a:schemeClr val="tx1"/>
                </a:solidFill>
              </a:rPr>
              <a:t>, titolare del corso dal 13 di Novembre 2023, per un totale di 18 ore di lezione in presenza, è emersa una classe eterogenea per età, provenienza e background di studi. Quasi tutti gli alunni hanno mostrato convinzione nel proseguire il loro percorso di studio, desiderosi di apprendere, interessati alle attività proposte e adeguatamente responsabili nell’adempimento dei lavori.  </a:t>
            </a:r>
          </a:p>
          <a:p>
            <a:pPr algn="just"/>
            <a:endParaRPr lang="it-IT" sz="5500" dirty="0">
              <a:solidFill>
                <a:schemeClr val="tx1"/>
              </a:solidFill>
            </a:endParaRPr>
          </a:p>
          <a:p>
            <a:pPr algn="just"/>
            <a:r>
              <a:rPr lang="it-IT" sz="6400" dirty="0">
                <a:solidFill>
                  <a:schemeClr val="tx1"/>
                </a:solidFill>
              </a:rPr>
              <a:t>I soggetti sin qui attivi sono stati max n°7 discenti, dei 12 iscritti (4 alunne e 3 alunni). Paesi di provenienza rappresentati: Cina, Egitto, Bangladesh e </a:t>
            </a:r>
            <a:r>
              <a:rPr lang="it-IT" sz="6400" dirty="0" err="1">
                <a:solidFill>
                  <a:schemeClr val="tx1"/>
                </a:solidFill>
              </a:rPr>
              <a:t>Perú</a:t>
            </a:r>
            <a:r>
              <a:rPr lang="it-IT" sz="6400" dirty="0">
                <a:solidFill>
                  <a:schemeClr val="tx1"/>
                </a:solidFill>
              </a:rPr>
              <a:t>. Le attività sono state sostenute da una discreta partecipazione al corso nonostante gli impegni scolastici  della maggioranza degli stessi</a:t>
            </a:r>
            <a:r>
              <a:rPr lang="it-IT" sz="6400" dirty="0"/>
              <a:t>.</a:t>
            </a:r>
          </a:p>
        </p:txBody>
      </p:sp>
    </p:spTree>
    <p:extLst>
      <p:ext uri="{BB962C8B-B14F-4D97-AF65-F5344CB8AC3E}">
        <p14:creationId xmlns:p14="http://schemas.microsoft.com/office/powerpoint/2010/main" val="415660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6C8DDD8-97AC-0EB6-5765-6C4654549005}"/>
              </a:ext>
            </a:extLst>
          </p:cNvPr>
          <p:cNvSpPr>
            <a:spLocks noGrp="1"/>
          </p:cNvSpPr>
          <p:nvPr>
            <p:ph type="title"/>
          </p:nvPr>
        </p:nvSpPr>
        <p:spPr>
          <a:xfrm>
            <a:off x="8549640" y="113016"/>
            <a:ext cx="3200400" cy="678094"/>
          </a:xfrm>
        </p:spPr>
        <p:txBody>
          <a:bodyPr/>
          <a:lstStyle/>
          <a:p>
            <a:r>
              <a:rPr lang="it-IT" sz="2800" dirty="0"/>
              <a:t>ITALIANO</a:t>
            </a:r>
            <a:r>
              <a:rPr lang="it-IT" dirty="0"/>
              <a:t> L2</a:t>
            </a:r>
          </a:p>
        </p:txBody>
      </p:sp>
      <p:pic>
        <p:nvPicPr>
          <p:cNvPr id="5" name="Segnaposto contenuto 4">
            <a:extLst>
              <a:ext uri="{FF2B5EF4-FFF2-40B4-BE49-F238E27FC236}">
                <a16:creationId xmlns:a16="http://schemas.microsoft.com/office/drawing/2014/main" xmlns="" id="{327ABC8E-91F3-973B-482D-133693363DCF}"/>
              </a:ext>
            </a:extLst>
          </p:cNvPr>
          <p:cNvPicPr>
            <a:picLocks noGrp="1" noChangeAspect="1"/>
          </p:cNvPicPr>
          <p:nvPr>
            <p:ph idx="1"/>
          </p:nvPr>
        </p:nvPicPr>
        <p:blipFill>
          <a:blip r:embed="rId2"/>
          <a:stretch>
            <a:fillRect/>
          </a:stretch>
        </p:blipFill>
        <p:spPr>
          <a:xfrm>
            <a:off x="838200" y="1257945"/>
            <a:ext cx="6711950" cy="3875384"/>
          </a:xfrm>
          <a:prstGeom prst="rect">
            <a:avLst/>
          </a:prstGeom>
        </p:spPr>
      </p:pic>
      <p:sp>
        <p:nvSpPr>
          <p:cNvPr id="4" name="Segnaposto testo 3">
            <a:extLst>
              <a:ext uri="{FF2B5EF4-FFF2-40B4-BE49-F238E27FC236}">
                <a16:creationId xmlns:a16="http://schemas.microsoft.com/office/drawing/2014/main" xmlns="" id="{63A8AF38-525E-3DD7-7AA0-8E63F08B4088}"/>
              </a:ext>
            </a:extLst>
          </p:cNvPr>
          <p:cNvSpPr>
            <a:spLocks noGrp="1"/>
          </p:cNvSpPr>
          <p:nvPr>
            <p:ph type="body" sz="half" idx="2"/>
          </p:nvPr>
        </p:nvSpPr>
        <p:spPr>
          <a:xfrm>
            <a:off x="8549640" y="1047964"/>
            <a:ext cx="3200400" cy="4667036"/>
          </a:xfrm>
        </p:spPr>
        <p:txBody>
          <a:bodyPr>
            <a:normAutofit/>
          </a:bodyPr>
          <a:lstStyle/>
          <a:p>
            <a:r>
              <a:rPr lang="it-IT" sz="1600" b="1" dirty="0">
                <a:solidFill>
                  <a:schemeClr val="tx1"/>
                </a:solidFill>
              </a:rPr>
              <a:t>Sede succursale:</a:t>
            </a:r>
          </a:p>
          <a:p>
            <a:pPr algn="just"/>
            <a:r>
              <a:rPr lang="it-IT" sz="1600" dirty="0">
                <a:solidFill>
                  <a:schemeClr val="tx1"/>
                </a:solidFill>
              </a:rPr>
              <a:t>Più problematica la situazione in sede succursale dove il corso, tenuto dalla Prof.ssa Emilia Raponi, dal 22 novembre è frequentato da una media di 2 studenti a lezione su 13 iscritti; inoltre, dei 13 studenti segnalati, 4 non hanno accettato nemmeno l’invito alla </a:t>
            </a:r>
            <a:r>
              <a:rPr lang="it-IT" sz="1600" dirty="0" err="1">
                <a:solidFill>
                  <a:schemeClr val="tx1"/>
                </a:solidFill>
              </a:rPr>
              <a:t>Classroom</a:t>
            </a:r>
            <a:r>
              <a:rPr lang="it-IT" sz="1600" dirty="0">
                <a:solidFill>
                  <a:schemeClr val="tx1"/>
                </a:solidFill>
              </a:rPr>
              <a:t> di riferimento. Le ore effettuate in presenza sono state finora 14 ma vi sono stati giorni in cui non si è presentato alcun studente.</a:t>
            </a:r>
          </a:p>
        </p:txBody>
      </p:sp>
    </p:spTree>
    <p:extLst>
      <p:ext uri="{BB962C8B-B14F-4D97-AF65-F5344CB8AC3E}">
        <p14:creationId xmlns:p14="http://schemas.microsoft.com/office/powerpoint/2010/main" val="118488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xmlns="" id="{3BF00337-8D9C-0C0E-5D5A-09A19B77E04D}"/>
              </a:ext>
            </a:extLst>
          </p:cNvPr>
          <p:cNvSpPr>
            <a:spLocks noGrp="1"/>
          </p:cNvSpPr>
          <p:nvPr>
            <p:ph sz="half" idx="1"/>
          </p:nvPr>
        </p:nvSpPr>
        <p:spPr>
          <a:xfrm>
            <a:off x="102742" y="0"/>
            <a:ext cx="5527496" cy="6452170"/>
          </a:xfrm>
        </p:spPr>
        <p:txBody>
          <a:bodyPr/>
          <a:lstStyle/>
          <a:p>
            <a:pPr marL="0" indent="0">
              <a:buNone/>
            </a:pPr>
            <a:r>
              <a:rPr lang="it-IT" b="1" dirty="0"/>
              <a:t>Problemi riscontrati</a:t>
            </a:r>
          </a:p>
          <a:p>
            <a:pPr marL="0" indent="0">
              <a:buNone/>
            </a:pPr>
            <a:endParaRPr lang="it-IT" b="1" dirty="0"/>
          </a:p>
          <a:p>
            <a:pPr marL="0" indent="0" algn="just">
              <a:buNone/>
            </a:pPr>
            <a:r>
              <a:rPr lang="it-IT" dirty="0"/>
              <a:t>1. Poca consapevolezza da parte degli studenti iscritti circa l’importanza del corso e la necessità di frequentarlo, nonostante gli innumerevoli tentativi di sensibilizzazione rivolti non solo agli studenti ma anche alle loro famiglie, da parte della Commissione Sostegno allo studio e dalle stesse titolari dei corsi;</a:t>
            </a:r>
          </a:p>
          <a:p>
            <a:pPr marL="0" indent="0" algn="just">
              <a:buNone/>
            </a:pPr>
            <a:r>
              <a:rPr lang="it-IT" dirty="0"/>
              <a:t>2. Concomitanza del corso L2 con altri progetti all’interno dell’Istituto;</a:t>
            </a:r>
          </a:p>
          <a:p>
            <a:pPr marL="0" indent="0" algn="just">
              <a:buNone/>
            </a:pPr>
            <a:r>
              <a:rPr lang="it-IT" dirty="0"/>
              <a:t>3. Poca sollecitazione da parte dei docenti che li hanno segnalati: un maggiore coinvolgimento da parte di tutti i docenti sarebbe auspicabile.</a:t>
            </a:r>
          </a:p>
        </p:txBody>
      </p:sp>
      <p:sp>
        <p:nvSpPr>
          <p:cNvPr id="7" name="Segnaposto contenuto 6">
            <a:extLst>
              <a:ext uri="{FF2B5EF4-FFF2-40B4-BE49-F238E27FC236}">
                <a16:creationId xmlns:a16="http://schemas.microsoft.com/office/drawing/2014/main" xmlns="" id="{AA94C2B5-FFE9-5D8A-DB27-97A9E6F2768E}"/>
              </a:ext>
            </a:extLst>
          </p:cNvPr>
          <p:cNvSpPr>
            <a:spLocks noGrp="1"/>
          </p:cNvSpPr>
          <p:nvPr>
            <p:ph sz="half" idx="2"/>
          </p:nvPr>
        </p:nvSpPr>
        <p:spPr>
          <a:xfrm>
            <a:off x="6185042" y="-1"/>
            <a:ext cx="5722705" cy="6452171"/>
          </a:xfrm>
        </p:spPr>
        <p:txBody>
          <a:bodyPr/>
          <a:lstStyle/>
          <a:p>
            <a:pPr marL="0" indent="0">
              <a:buNone/>
            </a:pPr>
            <a:r>
              <a:rPr lang="it-IT" b="1" dirty="0"/>
              <a:t>Considerazioni</a:t>
            </a:r>
            <a:r>
              <a:rPr lang="it-IT" dirty="0"/>
              <a:t>:</a:t>
            </a:r>
          </a:p>
          <a:p>
            <a:pPr marL="0" indent="0">
              <a:buNone/>
            </a:pPr>
            <a:endParaRPr lang="it-IT" dirty="0"/>
          </a:p>
          <a:p>
            <a:pPr marL="0" indent="0" algn="just">
              <a:buNone/>
            </a:pPr>
            <a:r>
              <a:rPr lang="it-IT" dirty="0"/>
              <a:t>Il corso di italiano L2 per stranieri è un progetto che richiede un adeguato investimento di tempo per lo studio e la comprensione dei concetti. Il suo valore intrinseco va considerato infatti con un’ottica differente rispetto ad altri corsi con una partecipazione studentesca più ampia. La chiave per il successo risiede nella stretta collaborazione con i docenti curricolari prevedendo anche attività extracurricolari in partnership con istituzioni specializzate. Solo attraverso tale approccio sinergico è possibile massimizzare l’efficacia del corso promuovendo un apprendimento significativo e sostenibile per gli studenti stranieri.</a:t>
            </a:r>
          </a:p>
        </p:txBody>
      </p:sp>
    </p:spTree>
    <p:extLst>
      <p:ext uri="{BB962C8B-B14F-4D97-AF65-F5344CB8AC3E}">
        <p14:creationId xmlns:p14="http://schemas.microsoft.com/office/powerpoint/2010/main" val="2719485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Legno</Template>
  <TotalTime>53</TotalTime>
  <Words>672</Words>
  <Application>Microsoft Office PowerPoint</Application>
  <PresentationFormat>Widescreen</PresentationFormat>
  <Paragraphs>48</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Calibri</vt:lpstr>
      <vt:lpstr>Rockwell</vt:lpstr>
      <vt:lpstr>Rockwell Condensed</vt:lpstr>
      <vt:lpstr>Rockwell Extra Bold</vt:lpstr>
      <vt:lpstr>Wingdings</vt:lpstr>
      <vt:lpstr>Legno</vt:lpstr>
      <vt:lpstr>Relazione intermedia funzione strumentale sostegno allo studio</vt:lpstr>
      <vt:lpstr>Presentazione standard di PowerPoint</vt:lpstr>
      <vt:lpstr> PEER TUTORING </vt:lpstr>
      <vt:lpstr>Presentazione standard di PowerPoint</vt:lpstr>
      <vt:lpstr>Presentazione standard di PowerPoint</vt:lpstr>
      <vt:lpstr>Presentazione standard di PowerPoint</vt:lpstr>
      <vt:lpstr>Italiano l2</vt:lpstr>
      <vt:lpstr>ITALIANO L2</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funzione strumentale sostegno allo studio</dc:title>
  <dc:creator>Microsoft Office User</dc:creator>
  <cp:lastModifiedBy>luisanna.villani@alice.it</cp:lastModifiedBy>
  <cp:revision>8</cp:revision>
  <dcterms:created xsi:type="dcterms:W3CDTF">2024-01-23T18:40:30Z</dcterms:created>
  <dcterms:modified xsi:type="dcterms:W3CDTF">2024-01-23T19:36:14Z</dcterms:modified>
</cp:coreProperties>
</file>