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5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2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3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3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FE7C4"/>
            </a:gs>
          </a:gsLst>
          <a:path path="circle">
            <a:fillToRect l="25000" t="25000" r="75000" b="75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2"/>
          <p:cNvGrpSpPr/>
          <p:nvPr/>
        </p:nvGrpSpPr>
        <p:grpSpPr>
          <a:xfrm>
            <a:off x="0" y="228600"/>
            <a:ext cx="2849400" cy="6636600"/>
            <a:chOff x="0" y="228600"/>
            <a:chExt cx="2849400" cy="6636600"/>
          </a:xfrm>
        </p:grpSpPr>
        <p:sp>
          <p:nvSpPr>
            <p:cNvPr id="31" name="Freeform 11"/>
            <p:cNvSpPr/>
            <p:nvPr/>
          </p:nvSpPr>
          <p:spPr>
            <a:xfrm>
              <a:off x="0" y="2575080"/>
              <a:ext cx="98640" cy="623880"/>
            </a:xfrm>
            <a:custGeom>
              <a:avLst/>
              <a:gdLst/>
              <a:ahLst/>
              <a:cxn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" name="Freeform 12"/>
            <p:cNvSpPr/>
            <p:nvPr/>
          </p:nvSpPr>
          <p:spPr>
            <a:xfrm>
              <a:off x="128520" y="3156480"/>
              <a:ext cx="644400" cy="2320200"/>
            </a:xfrm>
            <a:custGeom>
              <a:avLst/>
              <a:gdLst/>
              <a:ahLst/>
              <a:cxn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" name="Freeform 13"/>
            <p:cNvSpPr/>
            <p:nvPr/>
          </p:nvSpPr>
          <p:spPr>
            <a:xfrm>
              <a:off x="807120" y="5447160"/>
              <a:ext cx="607320" cy="1418040"/>
            </a:xfrm>
            <a:custGeom>
              <a:avLst/>
              <a:gdLst/>
              <a:ahLst/>
              <a:cxn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" name="Freeform 14"/>
            <p:cNvSpPr/>
            <p:nvPr/>
          </p:nvSpPr>
          <p:spPr>
            <a:xfrm>
              <a:off x="959760" y="6503760"/>
              <a:ext cx="169200" cy="361440"/>
            </a:xfrm>
            <a:custGeom>
              <a:avLst/>
              <a:gdLst/>
              <a:ahLst/>
              <a:cxn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" name="Freeform 15"/>
            <p:cNvSpPr/>
            <p:nvPr/>
          </p:nvSpPr>
          <p:spPr>
            <a:xfrm>
              <a:off x="100800" y="3201120"/>
              <a:ext cx="819720" cy="3326400"/>
            </a:xfrm>
            <a:custGeom>
              <a:avLst/>
              <a:gdLst/>
              <a:ahLst/>
              <a:cxn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" name="Freeform 16"/>
            <p:cNvSpPr/>
            <p:nvPr/>
          </p:nvSpPr>
          <p:spPr>
            <a:xfrm>
              <a:off x="22320" y="228600"/>
              <a:ext cx="104040" cy="2925720"/>
            </a:xfrm>
            <a:custGeom>
              <a:avLst/>
              <a:gdLst/>
              <a:ahLst/>
              <a:cxn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" name="Freeform 17"/>
            <p:cNvSpPr/>
            <p:nvPr/>
          </p:nvSpPr>
          <p:spPr>
            <a:xfrm>
              <a:off x="78120" y="2944080"/>
              <a:ext cx="75960" cy="49176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" name="Freeform 18"/>
            <p:cNvSpPr/>
            <p:nvPr/>
          </p:nvSpPr>
          <p:spPr>
            <a:xfrm>
              <a:off x="769680" y="5478840"/>
              <a:ext cx="187920" cy="1022760"/>
            </a:xfrm>
            <a:custGeom>
              <a:avLst/>
              <a:gdLst/>
              <a:ahLst/>
              <a:cxn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" name="Freeform 19"/>
            <p:cNvSpPr/>
            <p:nvPr/>
          </p:nvSpPr>
          <p:spPr>
            <a:xfrm>
              <a:off x="775440" y="1398960"/>
              <a:ext cx="2073960" cy="4046040"/>
            </a:xfrm>
            <a:custGeom>
              <a:avLst/>
              <a:gdLst/>
              <a:ahLst/>
              <a:cxn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" name="Freeform 20"/>
            <p:cNvSpPr/>
            <p:nvPr/>
          </p:nvSpPr>
          <p:spPr>
            <a:xfrm>
              <a:off x="922680" y="6530040"/>
              <a:ext cx="159840" cy="335160"/>
            </a:xfrm>
            <a:custGeom>
              <a:avLst/>
              <a:gdLst/>
              <a:ahLst/>
              <a:cxn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" name="Freeform 21"/>
            <p:cNvSpPr/>
            <p:nvPr/>
          </p:nvSpPr>
          <p:spPr>
            <a:xfrm>
              <a:off x="769680" y="5359320"/>
              <a:ext cx="35280" cy="21960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" name="Freeform 22"/>
            <p:cNvSpPr/>
            <p:nvPr/>
          </p:nvSpPr>
          <p:spPr>
            <a:xfrm>
              <a:off x="849960" y="6244560"/>
              <a:ext cx="236520" cy="620280"/>
            </a:xfrm>
            <a:custGeom>
              <a:avLst/>
              <a:gdLst/>
              <a:ahLst/>
              <a:cxn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3" name="Group 9"/>
          <p:cNvGrpSpPr/>
          <p:nvPr/>
        </p:nvGrpSpPr>
        <p:grpSpPr>
          <a:xfrm>
            <a:off x="27360" y="-720"/>
            <a:ext cx="2354400" cy="6851880"/>
            <a:chOff x="27360" y="-720"/>
            <a:chExt cx="2354400" cy="6851880"/>
          </a:xfrm>
        </p:grpSpPr>
        <p:sp>
          <p:nvSpPr>
            <p:cNvPr id="14" name="Freeform 27"/>
            <p:cNvSpPr/>
            <p:nvPr/>
          </p:nvSpPr>
          <p:spPr>
            <a:xfrm>
              <a:off x="27360" y="-720"/>
              <a:ext cx="492120" cy="4398840"/>
            </a:xfrm>
            <a:custGeom>
              <a:avLst/>
              <a:gdLst/>
              <a:ahLst/>
              <a:cxn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" name="Freeform 28"/>
            <p:cNvSpPr/>
            <p:nvPr/>
          </p:nvSpPr>
          <p:spPr>
            <a:xfrm>
              <a:off x="550440" y="4316400"/>
              <a:ext cx="421200" cy="1578600"/>
            </a:xfrm>
            <a:custGeom>
              <a:avLst/>
              <a:gdLst/>
              <a:ahLst/>
              <a:cxn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" name="Freeform 29"/>
            <p:cNvSpPr/>
            <p:nvPr/>
          </p:nvSpPr>
          <p:spPr>
            <a:xfrm>
              <a:off x="1006200" y="5862600"/>
              <a:ext cx="428760" cy="988560"/>
            </a:xfrm>
            <a:custGeom>
              <a:avLst/>
              <a:gdLst/>
              <a:ahLst/>
              <a:cxn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" name="Freeform 30"/>
            <p:cNvSpPr/>
            <p:nvPr/>
          </p:nvSpPr>
          <p:spPr>
            <a:xfrm>
              <a:off x="521640" y="4364280"/>
              <a:ext cx="549720" cy="2233800"/>
            </a:xfrm>
            <a:custGeom>
              <a:avLst/>
              <a:gdLst/>
              <a:ahLst/>
              <a:cxn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" name="Freeform 31"/>
            <p:cNvSpPr/>
            <p:nvPr/>
          </p:nvSpPr>
          <p:spPr>
            <a:xfrm>
              <a:off x="468000" y="1289160"/>
              <a:ext cx="172080" cy="3025080"/>
            </a:xfrm>
            <a:custGeom>
              <a:avLst/>
              <a:gdLst/>
              <a:ahLst/>
              <a:cxn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" name="Freeform 32"/>
            <p:cNvSpPr/>
            <p:nvPr/>
          </p:nvSpPr>
          <p:spPr>
            <a:xfrm>
              <a:off x="1111680" y="6571440"/>
              <a:ext cx="132120" cy="279360"/>
            </a:xfrm>
            <a:custGeom>
              <a:avLst/>
              <a:gdLst/>
              <a:ahLst/>
              <a:cxn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" name="Freeform 33"/>
            <p:cNvSpPr/>
            <p:nvPr/>
          </p:nvSpPr>
          <p:spPr>
            <a:xfrm>
              <a:off x="502560" y="4107600"/>
              <a:ext cx="80280" cy="50940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" name="Freeform 34"/>
            <p:cNvSpPr/>
            <p:nvPr/>
          </p:nvSpPr>
          <p:spPr>
            <a:xfrm>
              <a:off x="973800" y="3145680"/>
              <a:ext cx="1407960" cy="2714760"/>
            </a:xfrm>
            <a:custGeom>
              <a:avLst/>
              <a:gdLst/>
              <a:ahLst/>
              <a:cxn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" name="Freeform 35"/>
            <p:cNvSpPr/>
            <p:nvPr/>
          </p:nvSpPr>
          <p:spPr>
            <a:xfrm>
              <a:off x="1073520" y="6600240"/>
              <a:ext cx="118440" cy="250920"/>
            </a:xfrm>
            <a:custGeom>
              <a:avLst/>
              <a:gdLst/>
              <a:ahLst/>
              <a:cxn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" name="Freeform 36"/>
            <p:cNvSpPr/>
            <p:nvPr/>
          </p:nvSpPr>
          <p:spPr>
            <a:xfrm>
              <a:off x="973800" y="5897160"/>
              <a:ext cx="135720" cy="672120"/>
            </a:xfrm>
            <a:custGeom>
              <a:avLst/>
              <a:gdLst/>
              <a:ahLst/>
              <a:cxn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" name="Freeform 37"/>
            <p:cNvSpPr/>
            <p:nvPr/>
          </p:nvSpPr>
          <p:spPr>
            <a:xfrm>
              <a:off x="973800" y="5772600"/>
              <a:ext cx="36000" cy="22572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" name="Freeform 38"/>
            <p:cNvSpPr/>
            <p:nvPr/>
          </p:nvSpPr>
          <p:spPr>
            <a:xfrm>
              <a:off x="1006200" y="6322680"/>
              <a:ext cx="208440" cy="528480"/>
            </a:xfrm>
            <a:custGeom>
              <a:avLst/>
              <a:gdLst/>
              <a:ahLst/>
              <a:cxn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6" name="Rectangle 6"/>
          <p:cNvSpPr/>
          <p:nvPr/>
        </p:nvSpPr>
        <p:spPr>
          <a:xfrm>
            <a:off x="0" y="0"/>
            <a:ext cx="180720" cy="685584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60" dist="25560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7" name="Freeform 11"/>
          <p:cNvSpPr/>
          <p:nvPr/>
        </p:nvSpPr>
        <p:spPr>
          <a:xfrm flipV="1">
            <a:off x="-2160" y="709920"/>
            <a:ext cx="1586520" cy="505080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t-IT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FE7C4"/>
            </a:gs>
          </a:gsLst>
          <a:path path="circle">
            <a:fillToRect l="25000" t="25000" r="75000" b="75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22"/>
          <p:cNvGrpSpPr/>
          <p:nvPr/>
        </p:nvGrpSpPr>
        <p:grpSpPr>
          <a:xfrm>
            <a:off x="0" y="228600"/>
            <a:ext cx="2849400" cy="6636600"/>
            <a:chOff x="0" y="228600"/>
            <a:chExt cx="2849400" cy="6636600"/>
          </a:xfrm>
        </p:grpSpPr>
        <p:sp>
          <p:nvSpPr>
            <p:cNvPr id="67" name="Freeform 11"/>
            <p:cNvSpPr/>
            <p:nvPr/>
          </p:nvSpPr>
          <p:spPr>
            <a:xfrm>
              <a:off x="0" y="2575080"/>
              <a:ext cx="98640" cy="623880"/>
            </a:xfrm>
            <a:custGeom>
              <a:avLst/>
              <a:gdLst/>
              <a:ahLst/>
              <a:cxn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8" name="Freeform 12"/>
            <p:cNvSpPr/>
            <p:nvPr/>
          </p:nvSpPr>
          <p:spPr>
            <a:xfrm>
              <a:off x="128520" y="3156480"/>
              <a:ext cx="644400" cy="2320200"/>
            </a:xfrm>
            <a:custGeom>
              <a:avLst/>
              <a:gdLst/>
              <a:ahLst/>
              <a:cxn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9" name="Freeform 13"/>
            <p:cNvSpPr/>
            <p:nvPr/>
          </p:nvSpPr>
          <p:spPr>
            <a:xfrm>
              <a:off x="807120" y="5447160"/>
              <a:ext cx="607320" cy="1418040"/>
            </a:xfrm>
            <a:custGeom>
              <a:avLst/>
              <a:gdLst/>
              <a:ahLst/>
              <a:cxn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0" name="Freeform 14"/>
            <p:cNvSpPr/>
            <p:nvPr/>
          </p:nvSpPr>
          <p:spPr>
            <a:xfrm>
              <a:off x="959760" y="6503760"/>
              <a:ext cx="169200" cy="361440"/>
            </a:xfrm>
            <a:custGeom>
              <a:avLst/>
              <a:gdLst/>
              <a:ahLst/>
              <a:cxn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1" name="Freeform 15"/>
            <p:cNvSpPr/>
            <p:nvPr/>
          </p:nvSpPr>
          <p:spPr>
            <a:xfrm>
              <a:off x="100800" y="3201120"/>
              <a:ext cx="819720" cy="3326400"/>
            </a:xfrm>
            <a:custGeom>
              <a:avLst/>
              <a:gdLst/>
              <a:ahLst/>
              <a:cxn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2" name="Freeform 16"/>
            <p:cNvSpPr/>
            <p:nvPr/>
          </p:nvSpPr>
          <p:spPr>
            <a:xfrm>
              <a:off x="22320" y="228600"/>
              <a:ext cx="104040" cy="2925720"/>
            </a:xfrm>
            <a:custGeom>
              <a:avLst/>
              <a:gdLst/>
              <a:ahLst/>
              <a:cxn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3" name="Freeform 17"/>
            <p:cNvSpPr/>
            <p:nvPr/>
          </p:nvSpPr>
          <p:spPr>
            <a:xfrm>
              <a:off x="78120" y="2944080"/>
              <a:ext cx="75960" cy="49176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4" name="Freeform 18"/>
            <p:cNvSpPr/>
            <p:nvPr/>
          </p:nvSpPr>
          <p:spPr>
            <a:xfrm>
              <a:off x="769680" y="5478840"/>
              <a:ext cx="187920" cy="1022760"/>
            </a:xfrm>
            <a:custGeom>
              <a:avLst/>
              <a:gdLst/>
              <a:ahLst/>
              <a:cxn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5" name="Freeform 19"/>
            <p:cNvSpPr/>
            <p:nvPr/>
          </p:nvSpPr>
          <p:spPr>
            <a:xfrm>
              <a:off x="775440" y="1398960"/>
              <a:ext cx="2073960" cy="4046040"/>
            </a:xfrm>
            <a:custGeom>
              <a:avLst/>
              <a:gdLst/>
              <a:ahLst/>
              <a:cxn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6" name="Freeform 20"/>
            <p:cNvSpPr/>
            <p:nvPr/>
          </p:nvSpPr>
          <p:spPr>
            <a:xfrm>
              <a:off x="922680" y="6530040"/>
              <a:ext cx="159840" cy="335160"/>
            </a:xfrm>
            <a:custGeom>
              <a:avLst/>
              <a:gdLst/>
              <a:ahLst/>
              <a:cxn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7" name="Freeform 21"/>
            <p:cNvSpPr/>
            <p:nvPr/>
          </p:nvSpPr>
          <p:spPr>
            <a:xfrm>
              <a:off x="769680" y="5359320"/>
              <a:ext cx="35280" cy="21960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8" name="Freeform 22"/>
            <p:cNvSpPr/>
            <p:nvPr/>
          </p:nvSpPr>
          <p:spPr>
            <a:xfrm>
              <a:off x="849960" y="6244560"/>
              <a:ext cx="236520" cy="620280"/>
            </a:xfrm>
            <a:custGeom>
              <a:avLst/>
              <a:gdLst/>
              <a:ahLst/>
              <a:cxn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79" name="Group 9"/>
          <p:cNvGrpSpPr/>
          <p:nvPr/>
        </p:nvGrpSpPr>
        <p:grpSpPr>
          <a:xfrm>
            <a:off x="27360" y="-720"/>
            <a:ext cx="2354400" cy="6851880"/>
            <a:chOff x="27360" y="-720"/>
            <a:chExt cx="2354400" cy="6851880"/>
          </a:xfrm>
        </p:grpSpPr>
        <p:sp>
          <p:nvSpPr>
            <p:cNvPr id="80" name="Freeform 27"/>
            <p:cNvSpPr/>
            <p:nvPr/>
          </p:nvSpPr>
          <p:spPr>
            <a:xfrm>
              <a:off x="27360" y="-720"/>
              <a:ext cx="492120" cy="4398840"/>
            </a:xfrm>
            <a:custGeom>
              <a:avLst/>
              <a:gdLst/>
              <a:ahLst/>
              <a:cxn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1" name="Freeform 28"/>
            <p:cNvSpPr/>
            <p:nvPr/>
          </p:nvSpPr>
          <p:spPr>
            <a:xfrm>
              <a:off x="550440" y="4316400"/>
              <a:ext cx="421200" cy="1578600"/>
            </a:xfrm>
            <a:custGeom>
              <a:avLst/>
              <a:gdLst/>
              <a:ahLst/>
              <a:cxn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2" name="Freeform 29"/>
            <p:cNvSpPr/>
            <p:nvPr/>
          </p:nvSpPr>
          <p:spPr>
            <a:xfrm>
              <a:off x="1006200" y="5862600"/>
              <a:ext cx="428760" cy="988560"/>
            </a:xfrm>
            <a:custGeom>
              <a:avLst/>
              <a:gdLst/>
              <a:ahLst/>
              <a:cxn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3" name="Freeform 30"/>
            <p:cNvSpPr/>
            <p:nvPr/>
          </p:nvSpPr>
          <p:spPr>
            <a:xfrm>
              <a:off x="521640" y="4364280"/>
              <a:ext cx="549720" cy="2233800"/>
            </a:xfrm>
            <a:custGeom>
              <a:avLst/>
              <a:gdLst/>
              <a:ahLst/>
              <a:cxn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4" name="Freeform 31"/>
            <p:cNvSpPr/>
            <p:nvPr/>
          </p:nvSpPr>
          <p:spPr>
            <a:xfrm>
              <a:off x="468000" y="1289160"/>
              <a:ext cx="172080" cy="3025080"/>
            </a:xfrm>
            <a:custGeom>
              <a:avLst/>
              <a:gdLst/>
              <a:ahLst/>
              <a:cxn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5" name="Freeform 32"/>
            <p:cNvSpPr/>
            <p:nvPr/>
          </p:nvSpPr>
          <p:spPr>
            <a:xfrm>
              <a:off x="1111680" y="6571440"/>
              <a:ext cx="132120" cy="279360"/>
            </a:xfrm>
            <a:custGeom>
              <a:avLst/>
              <a:gdLst/>
              <a:ahLst/>
              <a:cxn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6" name="Freeform 33"/>
            <p:cNvSpPr/>
            <p:nvPr/>
          </p:nvSpPr>
          <p:spPr>
            <a:xfrm>
              <a:off x="502560" y="4107600"/>
              <a:ext cx="80280" cy="50940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7" name="Freeform 34"/>
            <p:cNvSpPr/>
            <p:nvPr/>
          </p:nvSpPr>
          <p:spPr>
            <a:xfrm>
              <a:off x="973800" y="3145680"/>
              <a:ext cx="1407960" cy="2714760"/>
            </a:xfrm>
            <a:custGeom>
              <a:avLst/>
              <a:gdLst/>
              <a:ahLst/>
              <a:cxn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8" name="Freeform 35"/>
            <p:cNvSpPr/>
            <p:nvPr/>
          </p:nvSpPr>
          <p:spPr>
            <a:xfrm>
              <a:off x="1073520" y="6600240"/>
              <a:ext cx="118440" cy="250920"/>
            </a:xfrm>
            <a:custGeom>
              <a:avLst/>
              <a:gdLst/>
              <a:ahLst/>
              <a:cxn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9" name="Freeform 36"/>
            <p:cNvSpPr/>
            <p:nvPr/>
          </p:nvSpPr>
          <p:spPr>
            <a:xfrm>
              <a:off x="973800" y="5897160"/>
              <a:ext cx="135720" cy="672120"/>
            </a:xfrm>
            <a:custGeom>
              <a:avLst/>
              <a:gdLst/>
              <a:ahLst/>
              <a:cxn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0" name="Freeform 37"/>
            <p:cNvSpPr/>
            <p:nvPr/>
          </p:nvSpPr>
          <p:spPr>
            <a:xfrm>
              <a:off x="973800" y="5772600"/>
              <a:ext cx="36000" cy="22572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1" name="Freeform 38"/>
            <p:cNvSpPr/>
            <p:nvPr/>
          </p:nvSpPr>
          <p:spPr>
            <a:xfrm>
              <a:off x="1006200" y="6322680"/>
              <a:ext cx="208440" cy="528480"/>
            </a:xfrm>
            <a:custGeom>
              <a:avLst/>
              <a:gdLst/>
              <a:ahLst/>
              <a:cxn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92" name="Rectangle 6"/>
          <p:cNvSpPr/>
          <p:nvPr/>
        </p:nvSpPr>
        <p:spPr>
          <a:xfrm>
            <a:off x="0" y="0"/>
            <a:ext cx="180720" cy="685584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60" dist="25560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93" name="Freeform 11"/>
          <p:cNvSpPr/>
          <p:nvPr/>
        </p:nvSpPr>
        <p:spPr>
          <a:xfrm flipV="1">
            <a:off x="-2160" y="709920"/>
            <a:ext cx="1586520" cy="505080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t-IT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asellaDiTesto 1"/>
          <p:cNvSpPr/>
          <p:nvPr/>
        </p:nvSpPr>
        <p:spPr>
          <a:xfrm>
            <a:off x="2520000" y="1855080"/>
            <a:ext cx="7558560" cy="228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7200" b="1" strike="noStrike" spc="-1">
                <a:solidFill>
                  <a:srgbClr val="8D281E"/>
                </a:solidFill>
                <a:latin typeface="Consolas"/>
                <a:ea typeface="DejaVu Sans"/>
              </a:rPr>
              <a:t>PROVE INVALSI A.S. 2022/2023 </a:t>
            </a:r>
            <a:endParaRPr lang="it-IT" sz="7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Rectangle 1_4"/>
          <p:cNvSpPr/>
          <p:nvPr/>
        </p:nvSpPr>
        <p:spPr>
          <a:xfrm>
            <a:off x="362880" y="1881720"/>
            <a:ext cx="16778160" cy="63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br/>
            <a:endParaRPr lang="it-IT" sz="1800" b="0" strike="noStrike" spc="-1">
              <a:latin typeface="Arial"/>
            </a:endParaRPr>
          </a:p>
        </p:txBody>
      </p:sp>
      <p:sp>
        <p:nvSpPr>
          <p:cNvPr id="159" name="Rettangolo 158"/>
          <p:cNvSpPr/>
          <p:nvPr/>
        </p:nvSpPr>
        <p:spPr>
          <a:xfrm>
            <a:off x="2520000" y="236520"/>
            <a:ext cx="8098200" cy="902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t-IT" sz="3200" b="1" strike="noStrike" spc="-1">
                <a:solidFill>
                  <a:srgbClr val="8D281E"/>
                </a:solidFill>
                <a:latin typeface="Consolas"/>
                <a:ea typeface="DejaVu Sans"/>
              </a:rPr>
              <a:t>II SECONDARIA DI SECONDO GRADO (</a:t>
            </a:r>
            <a:r>
              <a:rPr lang="it-IT" sz="3200" b="1" i="1" strike="noStrike" spc="-1">
                <a:solidFill>
                  <a:srgbClr val="8D281E"/>
                </a:solidFill>
                <a:latin typeface="Consolas"/>
                <a:ea typeface="DejaVu Sans"/>
              </a:rPr>
              <a:t>grado 10</a:t>
            </a:r>
            <a:r>
              <a:rPr lang="it-IT" sz="3200" b="1" strike="noStrike" spc="-1">
                <a:solidFill>
                  <a:srgbClr val="8D281E"/>
                </a:solidFill>
                <a:latin typeface="Consolas"/>
                <a:ea typeface="DejaVu Sans"/>
              </a:rPr>
              <a:t>):</a:t>
            </a:r>
            <a:endParaRPr lang="it-IT" sz="3200" b="0" strike="noStrike" spc="-1">
              <a:latin typeface="Arial"/>
            </a:endParaRPr>
          </a:p>
        </p:txBody>
      </p:sp>
      <p:graphicFrame>
        <p:nvGraphicFramePr>
          <p:cNvPr id="160" name="Tabella 3_4"/>
          <p:cNvGraphicFramePr/>
          <p:nvPr/>
        </p:nvGraphicFramePr>
        <p:xfrm>
          <a:off x="2113920" y="1800000"/>
          <a:ext cx="8078040" cy="4034160"/>
        </p:xfrm>
        <a:graphic>
          <a:graphicData uri="http://schemas.openxmlformats.org/drawingml/2006/table">
            <a:tbl>
              <a:tblPr/>
              <a:tblGrid>
                <a:gridCol w="807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34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it-IT" sz="2800" b="1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PROVA DI MATEMATICA</a:t>
                      </a:r>
                      <a:endParaRPr lang="it-IT" sz="2800" b="0" strike="noStrike" spc="-1">
                        <a:latin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it-IT" sz="2800" b="0" strike="noStrike" spc="-1">
                        <a:latin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it-IT" sz="2400" b="1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TIPOLOGIE DI PROVE:</a:t>
                      </a:r>
                      <a:endParaRPr lang="it-IT" sz="2400" b="0" strike="noStrike" spc="-1">
                        <a:latin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it-IT" sz="2400" b="0" strike="noStrike" spc="-1">
                        <a:latin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it-IT" sz="2400" b="0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1.Licei </a:t>
                      </a:r>
                      <a:r>
                        <a:rPr lang="it-IT" sz="2400" b="0" u="sng" strike="noStrike" spc="-1">
                          <a:solidFill>
                            <a:srgbClr val="BE480A"/>
                          </a:solidFill>
                          <a:uFillTx/>
                          <a:latin typeface="Consolas"/>
                        </a:rPr>
                        <a:t>non</a:t>
                      </a:r>
                      <a:r>
                        <a:rPr lang="it-IT" sz="2400" b="0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 scientifici</a:t>
                      </a:r>
                      <a:endParaRPr lang="it-IT" sz="2400" b="0" strike="noStrike" spc="-1">
                        <a:latin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it-IT" sz="2400" b="0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2.Istituti tecnici </a:t>
                      </a:r>
                      <a:endParaRPr lang="it-IT" sz="2400" b="0" strike="noStrike" spc="-1">
                        <a:latin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it-IT" sz="2400" b="0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3.Licei scientifici (tutte le opzioni di   liceo scientifico) </a:t>
                      </a:r>
                      <a:endParaRPr lang="it-IT" sz="2400" b="0" strike="noStrike" spc="-1">
                        <a:latin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it-IT" sz="2400" b="0" strike="noStrike" spc="-1">
                        <a:latin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it-IT" sz="2400" b="1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DURATA: </a:t>
                      </a:r>
                      <a:endParaRPr lang="it-IT" sz="2400" b="0" strike="noStrike" spc="-1">
                        <a:latin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it-IT" sz="2400" b="0" u="sng" strike="noStrike" spc="-1">
                          <a:solidFill>
                            <a:srgbClr val="BE480A"/>
                          </a:solidFill>
                          <a:uFillTx/>
                          <a:latin typeface="Consolas"/>
                        </a:rPr>
                        <a:t>120 MINUTI</a:t>
                      </a:r>
                      <a:r>
                        <a:rPr lang="it-IT" sz="2400" b="0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 (prova standard) + 15 minuti di tempo aggiuntivo per alunni DA o con DSA</a:t>
                      </a:r>
                      <a:endParaRPr lang="it-IT" sz="2400" b="0" strike="noStrike" spc="-1">
                        <a:latin typeface="Times New Roman"/>
                      </a:endParaRPr>
                    </a:p>
                  </a:txBody>
                  <a:tcPr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5CB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Rettangolo 160"/>
          <p:cNvSpPr/>
          <p:nvPr/>
        </p:nvSpPr>
        <p:spPr>
          <a:xfrm>
            <a:off x="2520000" y="236520"/>
            <a:ext cx="8098200" cy="902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t-IT" sz="3200" b="1" strike="noStrike" spc="-1">
                <a:solidFill>
                  <a:srgbClr val="8D281E"/>
                </a:solidFill>
                <a:latin typeface="Consolas"/>
                <a:ea typeface="DejaVu Sans"/>
              </a:rPr>
              <a:t>II SECONDARIA DI SECONDO GRADO (</a:t>
            </a:r>
            <a:r>
              <a:rPr lang="it-IT" sz="3200" b="1" i="1" strike="noStrike" spc="-1">
                <a:solidFill>
                  <a:srgbClr val="8D281E"/>
                </a:solidFill>
                <a:latin typeface="Consolas"/>
                <a:ea typeface="DejaVu Sans"/>
              </a:rPr>
              <a:t>grado 10</a:t>
            </a:r>
            <a:r>
              <a:rPr lang="it-IT" sz="3200" b="1" strike="noStrike" spc="-1">
                <a:solidFill>
                  <a:srgbClr val="8D281E"/>
                </a:solidFill>
                <a:latin typeface="Consolas"/>
                <a:ea typeface="DejaVu Sans"/>
              </a:rPr>
              <a:t>):</a:t>
            </a:r>
            <a:endParaRPr lang="it-IT" sz="3200" b="0" strike="noStrike" spc="-1">
              <a:latin typeface="Arial"/>
            </a:endParaRPr>
          </a:p>
        </p:txBody>
      </p:sp>
      <p:sp>
        <p:nvSpPr>
          <p:cNvPr id="162" name="Rettangolo 161"/>
          <p:cNvSpPr/>
          <p:nvPr/>
        </p:nvSpPr>
        <p:spPr>
          <a:xfrm>
            <a:off x="1726560" y="2340000"/>
            <a:ext cx="9071640" cy="3958560"/>
          </a:xfrm>
          <a:prstGeom prst="rect">
            <a:avLst/>
          </a:prstGeom>
          <a:noFill/>
          <a:ln w="291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400" tIns="59400" rIns="104400" bIns="59400">
            <a:noAutofit/>
          </a:bodyPr>
          <a:lstStyle/>
          <a:p>
            <a:pPr>
              <a:lnSpc>
                <a:spcPct val="100000"/>
              </a:lnSpc>
            </a:pPr>
            <a:r>
              <a:rPr lang="it-IT" sz="2800" b="1" strike="noStrike" spc="-1">
                <a:solidFill>
                  <a:srgbClr val="BE480A"/>
                </a:solidFill>
                <a:latin typeface="Consolas"/>
                <a:ea typeface="DejaVu Sans"/>
              </a:rPr>
              <a:t>Svolgimento prove classi II secondaria di secondo grado:</a:t>
            </a:r>
            <a:endParaRPr lang="it-IT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800" b="0" strike="noStrike" spc="-1">
                <a:solidFill>
                  <a:srgbClr val="BE480A"/>
                </a:solidFill>
                <a:latin typeface="Consolas"/>
                <a:ea typeface="DejaVu Sans"/>
              </a:rPr>
              <a:t>Sei giorni da individuare all’interno della finestra dal giorno </a:t>
            </a:r>
            <a:r>
              <a:rPr lang="it-IT" sz="2800" b="1" u="sng" strike="noStrike" spc="-1">
                <a:solidFill>
                  <a:srgbClr val="813709"/>
                </a:solidFill>
                <a:uFillTx/>
                <a:latin typeface="Consolas"/>
                <a:ea typeface="DejaVu Sans"/>
              </a:rPr>
              <a:t>11 al 31 maggio 2023</a:t>
            </a:r>
            <a:r>
              <a:rPr lang="it-IT" sz="2800" b="0" strike="noStrike" spc="-1">
                <a:solidFill>
                  <a:srgbClr val="BE480A"/>
                </a:solidFill>
                <a:latin typeface="Consolas"/>
                <a:ea typeface="DejaVu Sans"/>
              </a:rPr>
              <a:t>.</a:t>
            </a:r>
            <a:r>
              <a:rPr lang="it-IT" sz="3200" b="0" strike="noStrike" spc="-1">
                <a:solidFill>
                  <a:srgbClr val="000000"/>
                </a:solidFill>
                <a:latin typeface="Century Gothic"/>
                <a:ea typeface="DejaVu Sans"/>
              </a:rPr>
              <a:t> </a:t>
            </a:r>
            <a:endParaRPr lang="it-IT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Rettangolo 162"/>
          <p:cNvSpPr/>
          <p:nvPr/>
        </p:nvSpPr>
        <p:spPr>
          <a:xfrm>
            <a:off x="2520000" y="236520"/>
            <a:ext cx="8098200" cy="902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t-IT" sz="3200" b="1" strike="noStrike" spc="-1">
                <a:solidFill>
                  <a:srgbClr val="8D281E"/>
                </a:solidFill>
                <a:latin typeface="Consolas"/>
                <a:ea typeface="DejaVu Sans"/>
              </a:rPr>
              <a:t>II SECONDARIA DI SECONDO GRADO (</a:t>
            </a:r>
            <a:r>
              <a:rPr lang="it-IT" sz="3200" b="1" i="1" strike="noStrike" spc="-1">
                <a:solidFill>
                  <a:srgbClr val="8D281E"/>
                </a:solidFill>
                <a:latin typeface="Consolas"/>
                <a:ea typeface="DejaVu Sans"/>
              </a:rPr>
              <a:t>grado 10</a:t>
            </a:r>
            <a:r>
              <a:rPr lang="it-IT" sz="3200" b="1" strike="noStrike" spc="-1">
                <a:solidFill>
                  <a:srgbClr val="8D281E"/>
                </a:solidFill>
                <a:latin typeface="Consolas"/>
                <a:ea typeface="DejaVu Sans"/>
              </a:rPr>
              <a:t>):</a:t>
            </a:r>
            <a:endParaRPr lang="it-IT" sz="3200" b="0" strike="noStrike" spc="-1">
              <a:latin typeface="Arial"/>
            </a:endParaRPr>
          </a:p>
        </p:txBody>
      </p:sp>
      <p:sp>
        <p:nvSpPr>
          <p:cNvPr id="164" name="Rettangolo 163"/>
          <p:cNvSpPr/>
          <p:nvPr/>
        </p:nvSpPr>
        <p:spPr>
          <a:xfrm>
            <a:off x="1726560" y="2340000"/>
            <a:ext cx="9071640" cy="3958560"/>
          </a:xfrm>
          <a:prstGeom prst="rect">
            <a:avLst/>
          </a:prstGeom>
          <a:noFill/>
          <a:ln w="291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400" tIns="59400" rIns="104400" bIns="59400">
            <a:noAutofit/>
          </a:bodyPr>
          <a:lstStyle/>
          <a:p>
            <a:pPr>
              <a:lnSpc>
                <a:spcPct val="100000"/>
              </a:lnSpc>
            </a:pPr>
            <a:r>
              <a:rPr lang="it-IT" sz="2800" b="1" strike="noStrike" spc="-1">
                <a:solidFill>
                  <a:srgbClr val="BE480A"/>
                </a:solidFill>
                <a:latin typeface="Consolas"/>
                <a:ea typeface="DejaVu Sans"/>
              </a:rPr>
              <a:t>Svolgimento prove classi II secondaria di secondo grado:</a:t>
            </a:r>
            <a:endParaRPr lang="it-IT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800" b="0" strike="noStrike" spc="-1">
                <a:solidFill>
                  <a:srgbClr val="BE480A"/>
                </a:solidFill>
                <a:latin typeface="Consolas"/>
                <a:ea typeface="DejaVu Sans"/>
              </a:rPr>
              <a:t>Le classi </a:t>
            </a:r>
            <a:r>
              <a:rPr lang="it-IT" sz="2800" b="1" u="sng" strike="noStrike" spc="-1">
                <a:solidFill>
                  <a:srgbClr val="813709"/>
                </a:solidFill>
                <a:uFillTx/>
                <a:latin typeface="Consolas"/>
                <a:ea typeface="DejaVu Sans"/>
              </a:rPr>
              <a:t>II AL</a:t>
            </a:r>
            <a:r>
              <a:rPr lang="it-IT" sz="2800" b="0" strike="noStrike" spc="-1">
                <a:solidFill>
                  <a:srgbClr val="BE480A"/>
                </a:solidFill>
                <a:latin typeface="Consolas"/>
                <a:ea typeface="DejaVu Sans"/>
              </a:rPr>
              <a:t> e </a:t>
            </a:r>
            <a:r>
              <a:rPr lang="it-IT" sz="2800" b="1" u="sng" strike="noStrike" spc="-1">
                <a:solidFill>
                  <a:srgbClr val="813709"/>
                </a:solidFill>
                <a:uFillTx/>
                <a:latin typeface="Consolas"/>
                <a:ea typeface="DejaVu Sans"/>
              </a:rPr>
              <a:t>II CL</a:t>
            </a:r>
            <a:r>
              <a:rPr lang="it-IT" sz="2800" b="0" strike="noStrike" spc="-1">
                <a:solidFill>
                  <a:srgbClr val="BE480A"/>
                </a:solidFill>
                <a:latin typeface="Consolas"/>
                <a:ea typeface="DejaVu Sans"/>
              </a:rPr>
              <a:t> sono state selezionate come classi campione per l’A.S. 2022/2023, pertanto svolgeranno le prove INVALSI nei giorni </a:t>
            </a:r>
            <a:r>
              <a:rPr lang="it-IT" sz="2800" b="1" u="sng" strike="noStrike" spc="-1">
                <a:solidFill>
                  <a:srgbClr val="813709"/>
                </a:solidFill>
                <a:uFillTx/>
                <a:latin typeface="Consolas"/>
                <a:ea typeface="DejaVu Sans"/>
              </a:rPr>
              <a:t>giovedì 11, venerdì 12, lunedì 15 maggio 2023</a:t>
            </a:r>
            <a:r>
              <a:rPr lang="it-IT" sz="2800" b="0" strike="noStrike" spc="-1">
                <a:solidFill>
                  <a:srgbClr val="BE480A"/>
                </a:solidFill>
                <a:latin typeface="Consolas"/>
                <a:ea typeface="DejaVu Sans"/>
              </a:rPr>
              <a:t>.</a:t>
            </a:r>
            <a:r>
              <a:rPr lang="it-IT" sz="3200" b="0" strike="noStrike" spc="-1">
                <a:solidFill>
                  <a:srgbClr val="000000"/>
                </a:solidFill>
                <a:latin typeface="Century Gothic"/>
                <a:ea typeface="DejaVu Sans"/>
              </a:rPr>
              <a:t> </a:t>
            </a:r>
            <a:endParaRPr lang="it-IT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asellaDiTesto 1_8"/>
          <p:cNvSpPr/>
          <p:nvPr/>
        </p:nvSpPr>
        <p:spPr>
          <a:xfrm>
            <a:off x="1784520" y="236880"/>
            <a:ext cx="9328320" cy="8531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3200" b="1" strike="noStrike" spc="-1">
                <a:solidFill>
                  <a:srgbClr val="8D281E"/>
                </a:solidFill>
                <a:latin typeface="Consolas"/>
                <a:ea typeface="DejaVu Sans"/>
              </a:rPr>
              <a:t>SIMULAZIONE PROVE INVALSI CLASSI II</a:t>
            </a:r>
            <a:endParaRPr lang="it-IT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BE480A"/>
                </a:solidFill>
                <a:latin typeface="Consolas"/>
                <a:ea typeface="DejaVu Sans"/>
              </a:rPr>
              <a:t>Le simulazioni delle prove Invalsi per le classi seconde saranno organizzate nella settimana </a:t>
            </a:r>
            <a:r>
              <a:rPr lang="it-IT" sz="2400" b="1" u="sng" strike="noStrike" spc="-1">
                <a:solidFill>
                  <a:srgbClr val="7B3D00"/>
                </a:solidFill>
                <a:uFillTx/>
                <a:latin typeface="Consolas"/>
                <a:ea typeface="DejaVu Sans"/>
              </a:rPr>
              <a:t>dal 17 al 21 Aprile 2023</a:t>
            </a:r>
            <a:r>
              <a:rPr lang="it-IT" sz="2400" b="0" strike="noStrike" spc="-1">
                <a:solidFill>
                  <a:srgbClr val="BE480A"/>
                </a:solidFill>
                <a:latin typeface="Consolas"/>
                <a:ea typeface="DejaVu Sans"/>
              </a:rPr>
              <a:t>.</a:t>
            </a:r>
            <a:endParaRPr lang="it-IT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BE480A"/>
                </a:solidFill>
                <a:latin typeface="Consolas"/>
                <a:ea typeface="DejaVu Sans"/>
              </a:rPr>
              <a:t>Ogni docente di Matematica e Italiano delle classi coinvolte provvederà a somministrare la prova di simulazione nel proprio orario di servizio in un giorno della settimana designata.</a:t>
            </a:r>
            <a:endParaRPr lang="it-IT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BE480A"/>
                </a:solidFill>
                <a:latin typeface="Consolas"/>
                <a:ea typeface="DejaVu Sans"/>
              </a:rPr>
              <a:t>Il materiale per la prova sarà definito dai singoli dipartimenti con il supporto dei referenti INVALSI.</a:t>
            </a:r>
            <a:r>
              <a:rPr lang="it-IT" sz="2800" b="1" i="1" strike="noStrike" spc="-1">
                <a:solidFill>
                  <a:srgbClr val="4B866E"/>
                </a:solidFill>
                <a:latin typeface="Century Gothic"/>
                <a:ea typeface="DejaVu Sans"/>
              </a:rPr>
              <a:t> </a:t>
            </a:r>
            <a:endParaRPr lang="it-IT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br/>
            <a:r>
              <a:rPr lang="it-IT" sz="2800" b="1" strike="noStrike" spc="-1">
                <a:solidFill>
                  <a:srgbClr val="B85C00"/>
                </a:solidFill>
                <a:latin typeface="Century Gothic"/>
                <a:ea typeface="DejaVu Sans"/>
              </a:rPr>
              <a:t> </a:t>
            </a:r>
            <a:endParaRPr lang="it-IT" sz="2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asellaDiTesto 1"/>
          <p:cNvSpPr/>
          <p:nvPr/>
        </p:nvSpPr>
        <p:spPr>
          <a:xfrm>
            <a:off x="2760840" y="393120"/>
            <a:ext cx="8005320" cy="1249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4" name="Rectangle 1"/>
          <p:cNvSpPr/>
          <p:nvPr/>
        </p:nvSpPr>
        <p:spPr>
          <a:xfrm>
            <a:off x="7676640" y="12960"/>
            <a:ext cx="179640" cy="63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br/>
            <a:endParaRPr lang="it-IT" sz="1800" b="0" strike="noStrike" spc="-1">
              <a:latin typeface="Arial"/>
            </a:endParaRPr>
          </a:p>
        </p:txBody>
      </p:sp>
      <p:sp>
        <p:nvSpPr>
          <p:cNvPr id="135" name="Rectangle 2"/>
          <p:cNvSpPr/>
          <p:nvPr/>
        </p:nvSpPr>
        <p:spPr>
          <a:xfrm>
            <a:off x="3825360" y="1117080"/>
            <a:ext cx="16139880" cy="63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br/>
            <a:endParaRPr lang="it-IT" sz="1800" b="0" strike="noStrike" spc="-1">
              <a:latin typeface="Arial"/>
            </a:endParaRPr>
          </a:p>
        </p:txBody>
      </p:sp>
      <p:sp>
        <p:nvSpPr>
          <p:cNvPr id="136" name="Rettangolo 135"/>
          <p:cNvSpPr/>
          <p:nvPr/>
        </p:nvSpPr>
        <p:spPr>
          <a:xfrm>
            <a:off x="2036520" y="1948320"/>
            <a:ext cx="9121680" cy="2981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t-IT" sz="2800" b="0" strike="noStrike" spc="-1">
                <a:solidFill>
                  <a:srgbClr val="BE480A"/>
                </a:solidFill>
                <a:latin typeface="Consolas"/>
                <a:ea typeface="DejaVu Sans"/>
              </a:rPr>
              <a:t>Prove </a:t>
            </a:r>
            <a:r>
              <a:rPr lang="it-IT" sz="2800" b="0" i="1" strike="noStrike" spc="-1">
                <a:solidFill>
                  <a:srgbClr val="BE480A"/>
                </a:solidFill>
                <a:latin typeface="Consolas"/>
                <a:ea typeface="DejaVu Sans"/>
              </a:rPr>
              <a:t>computer based </a:t>
            </a:r>
            <a:r>
              <a:rPr lang="it-IT" sz="2800" b="0" strike="noStrike" spc="-1">
                <a:solidFill>
                  <a:srgbClr val="BE480A"/>
                </a:solidFill>
                <a:latin typeface="Consolas"/>
                <a:ea typeface="DejaVu Sans"/>
              </a:rPr>
              <a:t>(CBT): </a:t>
            </a:r>
            <a:br/>
            <a:r>
              <a:rPr lang="it-IT" sz="2800" b="0" strike="noStrike" spc="-1">
                <a:solidFill>
                  <a:srgbClr val="BE480A"/>
                </a:solidFill>
                <a:latin typeface="Consolas"/>
                <a:ea typeface="DejaVu Sans"/>
              </a:rPr>
              <a:t> Italiano </a:t>
            </a:r>
            <a:br/>
            <a:r>
              <a:rPr lang="it-IT" sz="2800" b="0" strike="noStrike" spc="-1">
                <a:solidFill>
                  <a:srgbClr val="BE480A"/>
                </a:solidFill>
                <a:latin typeface="Consolas"/>
                <a:ea typeface="DejaVu Sans"/>
              </a:rPr>
              <a:t> Matematica </a:t>
            </a:r>
            <a:br/>
            <a:r>
              <a:rPr lang="it-IT" sz="2800" b="0" strike="noStrike" spc="-1">
                <a:solidFill>
                  <a:srgbClr val="BE480A"/>
                </a:solidFill>
                <a:latin typeface="Consolas"/>
                <a:ea typeface="DejaVu Sans"/>
              </a:rPr>
              <a:t> Inglese </a:t>
            </a:r>
            <a:br/>
            <a:endParaRPr lang="it-IT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800" b="0" strike="noStrike" spc="-1">
                <a:solidFill>
                  <a:srgbClr val="BE480A"/>
                </a:solidFill>
                <a:latin typeface="Consolas"/>
                <a:ea typeface="DejaVu Sans"/>
              </a:rPr>
              <a:t>Prova d’inglese (livello B1 e B2 del QCER) sulle competenze ricettive (</a:t>
            </a:r>
            <a:r>
              <a:rPr lang="it-IT" sz="2800" b="0" i="1" strike="noStrike" spc="-1">
                <a:solidFill>
                  <a:srgbClr val="BE480A"/>
                </a:solidFill>
                <a:latin typeface="Consolas"/>
                <a:ea typeface="DejaVu Sans"/>
              </a:rPr>
              <a:t>reading </a:t>
            </a:r>
            <a:r>
              <a:rPr lang="it-IT" sz="2800" b="0" strike="noStrike" spc="-1">
                <a:solidFill>
                  <a:srgbClr val="BE480A"/>
                </a:solidFill>
                <a:latin typeface="Consolas"/>
                <a:ea typeface="DejaVu Sans"/>
              </a:rPr>
              <a:t>e </a:t>
            </a:r>
            <a:r>
              <a:rPr lang="it-IT" sz="2800" b="0" i="1" strike="noStrike" spc="-1">
                <a:solidFill>
                  <a:srgbClr val="BE480A"/>
                </a:solidFill>
                <a:latin typeface="Consolas"/>
                <a:ea typeface="DejaVu Sans"/>
              </a:rPr>
              <a:t>listening</a:t>
            </a:r>
            <a:r>
              <a:rPr lang="it-IT" sz="2800" b="0" strike="noStrike" spc="-1">
                <a:solidFill>
                  <a:srgbClr val="BE480A"/>
                </a:solidFill>
                <a:latin typeface="Consolas"/>
                <a:ea typeface="DejaVu Sans"/>
              </a:rPr>
              <a:t>).</a:t>
            </a:r>
            <a:endParaRPr lang="it-IT" sz="2800" b="0" strike="noStrike" spc="-1">
              <a:latin typeface="Arial"/>
            </a:endParaRPr>
          </a:p>
        </p:txBody>
      </p:sp>
      <p:sp>
        <p:nvSpPr>
          <p:cNvPr id="137" name="Rettangolo 136"/>
          <p:cNvSpPr/>
          <p:nvPr/>
        </p:nvSpPr>
        <p:spPr>
          <a:xfrm>
            <a:off x="2520000" y="235440"/>
            <a:ext cx="8098200" cy="902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t-IT" sz="3200" b="1" strike="noStrike" spc="-1">
                <a:solidFill>
                  <a:srgbClr val="8D281E"/>
                </a:solidFill>
                <a:latin typeface="Consolas"/>
                <a:ea typeface="DejaVu Sans"/>
              </a:rPr>
              <a:t>V SECONDARIA DI SECONDO GRADO (</a:t>
            </a:r>
            <a:r>
              <a:rPr lang="it-IT" sz="3200" b="1" i="1" strike="noStrike" spc="-1">
                <a:solidFill>
                  <a:srgbClr val="8D281E"/>
                </a:solidFill>
                <a:latin typeface="Consolas"/>
                <a:ea typeface="DejaVu Sans"/>
              </a:rPr>
              <a:t>grado 13</a:t>
            </a:r>
            <a:r>
              <a:rPr lang="it-IT" sz="3200" b="1" strike="noStrike" spc="-1">
                <a:solidFill>
                  <a:srgbClr val="8D281E"/>
                </a:solidFill>
                <a:latin typeface="Consolas"/>
                <a:ea typeface="DejaVu Sans"/>
              </a:rPr>
              <a:t>):</a:t>
            </a:r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asellaDiTesto 1_1"/>
          <p:cNvSpPr/>
          <p:nvPr/>
        </p:nvSpPr>
        <p:spPr>
          <a:xfrm>
            <a:off x="2760840" y="393120"/>
            <a:ext cx="8005320" cy="1249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9" name="Rectangle 1_0"/>
          <p:cNvSpPr/>
          <p:nvPr/>
        </p:nvSpPr>
        <p:spPr>
          <a:xfrm>
            <a:off x="7676640" y="12600"/>
            <a:ext cx="179640" cy="63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br/>
            <a:endParaRPr lang="it-IT" sz="1800" b="0" strike="noStrike" spc="-1">
              <a:latin typeface="Arial"/>
            </a:endParaRPr>
          </a:p>
        </p:txBody>
      </p:sp>
      <p:sp>
        <p:nvSpPr>
          <p:cNvPr id="140" name="Rectangle 2_0"/>
          <p:cNvSpPr/>
          <p:nvPr/>
        </p:nvSpPr>
        <p:spPr>
          <a:xfrm>
            <a:off x="3825360" y="1117080"/>
            <a:ext cx="16139880" cy="63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br/>
            <a:endParaRPr lang="it-IT" sz="1800" b="0" strike="noStrike" spc="-1">
              <a:latin typeface="Arial"/>
            </a:endParaRPr>
          </a:p>
        </p:txBody>
      </p:sp>
      <p:sp>
        <p:nvSpPr>
          <p:cNvPr id="141" name="Rettangolo 140"/>
          <p:cNvSpPr/>
          <p:nvPr/>
        </p:nvSpPr>
        <p:spPr>
          <a:xfrm>
            <a:off x="1980000" y="2432160"/>
            <a:ext cx="8822880" cy="174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t-IT" sz="2800" b="0" u="sng" strike="noStrike" spc="-1">
                <a:solidFill>
                  <a:srgbClr val="BE480A"/>
                </a:solidFill>
                <a:uFillTx/>
                <a:latin typeface="Consolas"/>
                <a:ea typeface="DejaVu Sans"/>
              </a:rPr>
              <a:t>LA PARTECIPAZIONE ALLE PROVE DA PARTE DEGLI STUDENTI DELLE CLASSI QUINTE COSTITUISCE REQUISITO ESSENZIALE PER ACCEDERE ALL'ESAME DI STATO</a:t>
            </a:r>
            <a:r>
              <a:rPr lang="it-IT" sz="2800" b="0" strike="noStrike" spc="-1">
                <a:solidFill>
                  <a:srgbClr val="BE480A"/>
                </a:solidFill>
                <a:latin typeface="Consolas"/>
                <a:ea typeface="DejaVu Sans"/>
              </a:rPr>
              <a:t>.</a:t>
            </a:r>
            <a:r>
              <a:rPr lang="it-IT" sz="2800" b="1" strike="noStrike" spc="-1">
                <a:solidFill>
                  <a:srgbClr val="BE480A"/>
                </a:solidFill>
                <a:latin typeface="Consolas"/>
                <a:ea typeface="DejaVu Sans"/>
              </a:rPr>
              <a:t> </a:t>
            </a:r>
            <a:endParaRPr lang="it-IT" sz="2800" b="0" strike="noStrike" spc="-1">
              <a:latin typeface="Arial"/>
            </a:endParaRPr>
          </a:p>
        </p:txBody>
      </p:sp>
      <p:sp>
        <p:nvSpPr>
          <p:cNvPr id="142" name="Rettangolo 141"/>
          <p:cNvSpPr/>
          <p:nvPr/>
        </p:nvSpPr>
        <p:spPr>
          <a:xfrm>
            <a:off x="2520000" y="235800"/>
            <a:ext cx="8098200" cy="902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t-IT" sz="3200" b="1" strike="noStrike" spc="-1">
                <a:solidFill>
                  <a:srgbClr val="8D281E"/>
                </a:solidFill>
                <a:latin typeface="Consolas"/>
                <a:ea typeface="DejaVu Sans"/>
              </a:rPr>
              <a:t>V SECONDARIA DI SECONDO GRADO (</a:t>
            </a:r>
            <a:r>
              <a:rPr lang="it-IT" sz="3200" b="1" i="1" strike="noStrike" spc="-1">
                <a:solidFill>
                  <a:srgbClr val="8D281E"/>
                </a:solidFill>
                <a:latin typeface="Consolas"/>
                <a:ea typeface="DejaVu Sans"/>
              </a:rPr>
              <a:t>grado 13</a:t>
            </a:r>
            <a:r>
              <a:rPr lang="it-IT" sz="3200" b="1" strike="noStrike" spc="-1">
                <a:solidFill>
                  <a:srgbClr val="8D281E"/>
                </a:solidFill>
                <a:latin typeface="Consolas"/>
                <a:ea typeface="DejaVu Sans"/>
              </a:rPr>
              <a:t>):</a:t>
            </a:r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Rectangle 1_1"/>
          <p:cNvSpPr/>
          <p:nvPr/>
        </p:nvSpPr>
        <p:spPr>
          <a:xfrm>
            <a:off x="362880" y="1881720"/>
            <a:ext cx="16778160" cy="63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br/>
            <a:endParaRPr lang="it-IT" sz="1800" b="0" strike="noStrike" spc="-1">
              <a:latin typeface="Arial"/>
            </a:endParaRPr>
          </a:p>
        </p:txBody>
      </p:sp>
      <p:sp>
        <p:nvSpPr>
          <p:cNvPr id="144" name="Rettangolo 143"/>
          <p:cNvSpPr/>
          <p:nvPr/>
        </p:nvSpPr>
        <p:spPr>
          <a:xfrm>
            <a:off x="2520000" y="236160"/>
            <a:ext cx="8098200" cy="902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t-IT" sz="3200" b="1" strike="noStrike" spc="-1">
                <a:solidFill>
                  <a:srgbClr val="8D281E"/>
                </a:solidFill>
                <a:latin typeface="Consolas"/>
                <a:ea typeface="DejaVu Sans"/>
              </a:rPr>
              <a:t>V SECONDARIA DI SECONDO GRADO (</a:t>
            </a:r>
            <a:r>
              <a:rPr lang="it-IT" sz="3200" b="1" i="1" strike="noStrike" spc="-1">
                <a:solidFill>
                  <a:srgbClr val="8D281E"/>
                </a:solidFill>
                <a:latin typeface="Consolas"/>
                <a:ea typeface="DejaVu Sans"/>
              </a:rPr>
              <a:t>grado 13</a:t>
            </a:r>
            <a:r>
              <a:rPr lang="it-IT" sz="3200" b="1" strike="noStrike" spc="-1">
                <a:solidFill>
                  <a:srgbClr val="8D281E"/>
                </a:solidFill>
                <a:latin typeface="Consolas"/>
                <a:ea typeface="DejaVu Sans"/>
              </a:rPr>
              <a:t>):</a:t>
            </a:r>
            <a:endParaRPr lang="it-IT" sz="3200" b="0" strike="noStrike" spc="-1">
              <a:latin typeface="Arial"/>
            </a:endParaRPr>
          </a:p>
        </p:txBody>
      </p:sp>
      <p:graphicFrame>
        <p:nvGraphicFramePr>
          <p:cNvPr id="145" name="Tabella 3_0"/>
          <p:cNvGraphicFramePr/>
          <p:nvPr/>
        </p:nvGraphicFramePr>
        <p:xfrm>
          <a:off x="2279880" y="2432880"/>
          <a:ext cx="8082720" cy="1097280"/>
        </p:xfrm>
        <a:graphic>
          <a:graphicData uri="http://schemas.openxmlformats.org/drawingml/2006/table">
            <a:tbl>
              <a:tblPr/>
              <a:tblGrid>
                <a:gridCol w="8083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97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it-IT" sz="2800" b="1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PROVA DI ITALIANO</a:t>
                      </a:r>
                      <a:endParaRPr lang="it-IT" sz="2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it-IT" sz="2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it-IT" sz="2400" b="1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DURATA:</a:t>
                      </a:r>
                      <a:endParaRPr lang="it-IT" sz="2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it-IT" sz="2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it-IT" sz="2400" b="0" u="sng" strike="noStrike" spc="-1">
                          <a:solidFill>
                            <a:srgbClr val="BE480A"/>
                          </a:solidFill>
                          <a:uFillTx/>
                          <a:latin typeface="Consolas"/>
                        </a:rPr>
                        <a:t>120 MINUTI </a:t>
                      </a:r>
                      <a:r>
                        <a:rPr lang="it-IT" sz="2400" b="0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(prova standard) + 15 minuti di tempo aggiuntivo per alunni DA o con DSA</a:t>
                      </a:r>
                      <a:endParaRPr lang="it-IT" sz="2400" b="0" strike="noStrike" spc="-1">
                        <a:latin typeface="Arial"/>
                      </a:endParaRPr>
                    </a:p>
                  </a:txBody>
                  <a:tcPr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5CB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"/>
          <p:cNvSpPr/>
          <p:nvPr/>
        </p:nvSpPr>
        <p:spPr>
          <a:xfrm>
            <a:off x="362880" y="1881720"/>
            <a:ext cx="16778160" cy="63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br/>
            <a:endParaRPr lang="it-IT" sz="1800" b="0" strike="noStrike" spc="-1">
              <a:latin typeface="Arial"/>
            </a:endParaRPr>
          </a:p>
        </p:txBody>
      </p:sp>
      <p:sp>
        <p:nvSpPr>
          <p:cNvPr id="147" name="Rettangolo 146"/>
          <p:cNvSpPr/>
          <p:nvPr/>
        </p:nvSpPr>
        <p:spPr>
          <a:xfrm>
            <a:off x="2520000" y="236520"/>
            <a:ext cx="8098200" cy="902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t-IT" sz="3200" b="1" strike="noStrike" spc="-1">
                <a:solidFill>
                  <a:srgbClr val="8D281E"/>
                </a:solidFill>
                <a:latin typeface="Consolas"/>
                <a:ea typeface="DejaVu Sans"/>
              </a:rPr>
              <a:t>V SECONDARIA DI SECONDO GRADO (</a:t>
            </a:r>
            <a:r>
              <a:rPr lang="it-IT" sz="3200" b="1" i="1" strike="noStrike" spc="-1">
                <a:solidFill>
                  <a:srgbClr val="8D281E"/>
                </a:solidFill>
                <a:latin typeface="Consolas"/>
                <a:ea typeface="DejaVu Sans"/>
              </a:rPr>
              <a:t>grado 13</a:t>
            </a:r>
            <a:r>
              <a:rPr lang="it-IT" sz="3200" b="1" strike="noStrike" spc="-1">
                <a:solidFill>
                  <a:srgbClr val="8D281E"/>
                </a:solidFill>
                <a:latin typeface="Consolas"/>
                <a:ea typeface="DejaVu Sans"/>
              </a:rPr>
              <a:t>):</a:t>
            </a:r>
            <a:endParaRPr lang="it-IT" sz="3200" b="0" strike="noStrike" spc="-1">
              <a:latin typeface="Arial"/>
            </a:endParaRPr>
          </a:p>
        </p:txBody>
      </p:sp>
      <p:graphicFrame>
        <p:nvGraphicFramePr>
          <p:cNvPr id="148" name="Tabella 3_1"/>
          <p:cNvGraphicFramePr/>
          <p:nvPr/>
        </p:nvGraphicFramePr>
        <p:xfrm>
          <a:off x="2113920" y="1800000"/>
          <a:ext cx="8078040" cy="4034160"/>
        </p:xfrm>
        <a:graphic>
          <a:graphicData uri="http://schemas.openxmlformats.org/drawingml/2006/table">
            <a:tbl>
              <a:tblPr/>
              <a:tblGrid>
                <a:gridCol w="807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34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it-IT" sz="2800" b="1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PROVA DI MATEMATICA</a:t>
                      </a:r>
                      <a:endParaRPr lang="it-IT" sz="2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it-IT" sz="2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it-IT" sz="2400" b="1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TIPOLOGIE DI PROVE:</a:t>
                      </a:r>
                      <a:endParaRPr lang="it-IT" sz="2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it-IT" sz="2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it-IT" sz="2400" b="0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1.Licei </a:t>
                      </a:r>
                      <a:r>
                        <a:rPr lang="it-IT" sz="2400" b="0" u="sng" strike="noStrike" spc="-1">
                          <a:solidFill>
                            <a:srgbClr val="BE480A"/>
                          </a:solidFill>
                          <a:uFillTx/>
                          <a:latin typeface="Consolas"/>
                        </a:rPr>
                        <a:t>non</a:t>
                      </a:r>
                      <a:r>
                        <a:rPr lang="it-IT" sz="2400" b="0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 scientifici</a:t>
                      </a:r>
                      <a:endParaRPr lang="it-IT" sz="2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it-IT" sz="2400" b="0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2.Istituti tecnici </a:t>
                      </a:r>
                      <a:endParaRPr lang="it-IT" sz="2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it-IT" sz="2400" b="0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3.Licei scientifici (tutte le opzioni di   liceo scientifico) </a:t>
                      </a:r>
                      <a:endParaRPr lang="it-IT" sz="2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it-IT" sz="2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it-IT" sz="2400" b="1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DURATA: </a:t>
                      </a:r>
                      <a:endParaRPr lang="it-IT" sz="2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it-IT" sz="2400" b="0" u="sng" strike="noStrike" spc="-1">
                          <a:solidFill>
                            <a:srgbClr val="BE480A"/>
                          </a:solidFill>
                          <a:uFillTx/>
                          <a:latin typeface="Consolas"/>
                        </a:rPr>
                        <a:t>120 MINUTI</a:t>
                      </a:r>
                      <a:r>
                        <a:rPr lang="it-IT" sz="2400" b="0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 (prova standard) + 15 minuti di tempo aggiuntivo per alunni DA o con DSA</a:t>
                      </a:r>
                      <a:endParaRPr lang="it-IT" sz="2400" b="0" strike="noStrike" spc="-1">
                        <a:latin typeface="Arial"/>
                      </a:endParaRPr>
                    </a:p>
                  </a:txBody>
                  <a:tcPr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5CB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Rectangle 1_2"/>
          <p:cNvSpPr/>
          <p:nvPr/>
        </p:nvSpPr>
        <p:spPr>
          <a:xfrm>
            <a:off x="362880" y="1881720"/>
            <a:ext cx="16778160" cy="63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br/>
            <a:endParaRPr lang="it-IT" sz="1800" b="0" strike="noStrike" spc="-1">
              <a:latin typeface="Arial"/>
            </a:endParaRPr>
          </a:p>
        </p:txBody>
      </p:sp>
      <p:sp>
        <p:nvSpPr>
          <p:cNvPr id="150" name="Rettangolo 149"/>
          <p:cNvSpPr/>
          <p:nvPr/>
        </p:nvSpPr>
        <p:spPr>
          <a:xfrm>
            <a:off x="2520000" y="236160"/>
            <a:ext cx="8098200" cy="902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t-IT" sz="3200" b="1" strike="noStrike" spc="-1">
                <a:solidFill>
                  <a:srgbClr val="8D281E"/>
                </a:solidFill>
                <a:latin typeface="Consolas"/>
                <a:ea typeface="DejaVu Sans"/>
              </a:rPr>
              <a:t>V SECONDARIA DI SECONDO GRADO (</a:t>
            </a:r>
            <a:r>
              <a:rPr lang="it-IT" sz="3200" b="1" i="1" strike="noStrike" spc="-1">
                <a:solidFill>
                  <a:srgbClr val="8D281E"/>
                </a:solidFill>
                <a:latin typeface="Consolas"/>
                <a:ea typeface="DejaVu Sans"/>
              </a:rPr>
              <a:t>grado 13</a:t>
            </a:r>
            <a:r>
              <a:rPr lang="it-IT" sz="3200" b="1" strike="noStrike" spc="-1">
                <a:solidFill>
                  <a:srgbClr val="8D281E"/>
                </a:solidFill>
                <a:latin typeface="Consolas"/>
                <a:ea typeface="DejaVu Sans"/>
              </a:rPr>
              <a:t>):</a:t>
            </a:r>
            <a:endParaRPr lang="it-IT" sz="3200" b="0" strike="noStrike" spc="-1">
              <a:latin typeface="Arial"/>
            </a:endParaRPr>
          </a:p>
        </p:txBody>
      </p:sp>
      <p:graphicFrame>
        <p:nvGraphicFramePr>
          <p:cNvPr id="151" name="Tabella 3_3"/>
          <p:cNvGraphicFramePr/>
          <p:nvPr/>
        </p:nvGraphicFramePr>
        <p:xfrm>
          <a:off x="2082600" y="1689120"/>
          <a:ext cx="8078040" cy="4308480"/>
        </p:xfrm>
        <a:graphic>
          <a:graphicData uri="http://schemas.openxmlformats.org/drawingml/2006/table">
            <a:tbl>
              <a:tblPr/>
              <a:tblGrid>
                <a:gridCol w="807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08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it-IT" sz="2800" b="1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PROVA DI INGLESE</a:t>
                      </a:r>
                      <a:endParaRPr lang="it-IT" sz="2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it-IT" sz="2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it-IT" sz="2400" b="1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DURATA PROVA LETTURA </a:t>
                      </a:r>
                      <a:r>
                        <a:rPr lang="it-IT" sz="2400" b="0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(</a:t>
                      </a:r>
                      <a:r>
                        <a:rPr lang="it-IT" sz="2400" b="0" i="1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reading</a:t>
                      </a:r>
                      <a:r>
                        <a:rPr lang="it-IT" sz="2400" b="0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)</a:t>
                      </a:r>
                      <a:r>
                        <a:rPr lang="it-IT" sz="2400" b="1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: </a:t>
                      </a:r>
                      <a:br/>
                      <a:r>
                        <a:rPr lang="it-IT" sz="2400" b="0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9</a:t>
                      </a:r>
                      <a:r>
                        <a:rPr lang="it-IT" sz="2400" b="0" u="sng" strike="noStrike" spc="-1">
                          <a:solidFill>
                            <a:srgbClr val="BE480A"/>
                          </a:solidFill>
                          <a:uFillTx/>
                          <a:latin typeface="Consolas"/>
                        </a:rPr>
                        <a:t>0 minuti</a:t>
                      </a:r>
                      <a:r>
                        <a:rPr lang="it-IT" sz="2400" b="0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 (prova standard) + 15 minuti di tempo aggiuntivo per allievi DA o con DSA</a:t>
                      </a:r>
                      <a:r>
                        <a:rPr lang="it-IT" sz="2800" b="0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 </a:t>
                      </a:r>
                      <a:endParaRPr lang="it-IT" sz="2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it-IT" sz="2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it-IT" sz="2400" b="1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DURATA PROVA ASCOLTO</a:t>
                      </a:r>
                      <a:r>
                        <a:rPr lang="it-IT" sz="2400" b="0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 (</a:t>
                      </a:r>
                      <a:r>
                        <a:rPr lang="it-IT" sz="2400" b="0" i="1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listening</a:t>
                      </a:r>
                      <a:r>
                        <a:rPr lang="it-IT" sz="2400" b="0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) </a:t>
                      </a:r>
                      <a:endParaRPr lang="it-IT" sz="2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it-IT" sz="2400" b="0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(può variare di alcuni minuti in ragione della durata dei file audio di cui la prova si compone): </a:t>
                      </a:r>
                      <a:br/>
                      <a:r>
                        <a:rPr lang="it-IT" sz="2400" b="0" u="sng" strike="noStrike" spc="-1">
                          <a:solidFill>
                            <a:srgbClr val="BE480A"/>
                          </a:solidFill>
                          <a:uFillTx/>
                          <a:latin typeface="Consolas"/>
                        </a:rPr>
                        <a:t>Massimo 60 minuti</a:t>
                      </a:r>
                      <a:r>
                        <a:rPr lang="it-IT" sz="2400" b="0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 (prova standard) + 15 minuti di tempo aggiuntivo e prova con terzo ascolto per studenti DA o con DSA</a:t>
                      </a:r>
                      <a:endParaRPr lang="it-IT" sz="2400" b="0" strike="noStrike" spc="-1">
                        <a:latin typeface="Arial"/>
                      </a:endParaRPr>
                    </a:p>
                  </a:txBody>
                  <a:tcPr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5CB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Rettangolo 151"/>
          <p:cNvSpPr/>
          <p:nvPr/>
        </p:nvSpPr>
        <p:spPr>
          <a:xfrm>
            <a:off x="2520000" y="236520"/>
            <a:ext cx="8098200" cy="902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t-IT" sz="3200" b="1" strike="noStrike" spc="-1">
                <a:solidFill>
                  <a:srgbClr val="8D281E"/>
                </a:solidFill>
                <a:latin typeface="Consolas"/>
                <a:ea typeface="DejaVu Sans"/>
              </a:rPr>
              <a:t>V SECONDARIA DI SECONDO GRADO (</a:t>
            </a:r>
            <a:r>
              <a:rPr lang="it-IT" sz="3200" b="1" i="1" strike="noStrike" spc="-1">
                <a:solidFill>
                  <a:srgbClr val="8D281E"/>
                </a:solidFill>
                <a:latin typeface="Consolas"/>
                <a:ea typeface="DejaVu Sans"/>
              </a:rPr>
              <a:t>grado 13</a:t>
            </a:r>
            <a:r>
              <a:rPr lang="it-IT" sz="3200" b="1" strike="noStrike" spc="-1">
                <a:solidFill>
                  <a:srgbClr val="8D281E"/>
                </a:solidFill>
                <a:latin typeface="Consolas"/>
                <a:ea typeface="DejaVu Sans"/>
              </a:rPr>
              <a:t>):</a:t>
            </a:r>
            <a:endParaRPr lang="it-IT" sz="3200" b="0" strike="noStrike" spc="-1">
              <a:latin typeface="Arial"/>
            </a:endParaRPr>
          </a:p>
        </p:txBody>
      </p:sp>
      <p:sp>
        <p:nvSpPr>
          <p:cNvPr id="153" name="Rettangolo 152"/>
          <p:cNvSpPr/>
          <p:nvPr/>
        </p:nvSpPr>
        <p:spPr>
          <a:xfrm>
            <a:off x="1906560" y="1872000"/>
            <a:ext cx="9071640" cy="3958560"/>
          </a:xfrm>
          <a:prstGeom prst="rect">
            <a:avLst/>
          </a:prstGeom>
          <a:noFill/>
          <a:ln w="291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4400" tIns="59400" rIns="104400" bIns="59400">
            <a:noAutofit/>
          </a:bodyPr>
          <a:lstStyle/>
          <a:p>
            <a:pPr>
              <a:lnSpc>
                <a:spcPct val="100000"/>
              </a:lnSpc>
            </a:pPr>
            <a:endParaRPr lang="it-IT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800" b="1" strike="noStrike" spc="-1">
                <a:solidFill>
                  <a:srgbClr val="BE480A"/>
                </a:solidFill>
                <a:latin typeface="Consolas"/>
                <a:ea typeface="DejaVu Sans"/>
              </a:rPr>
              <a:t>Svolgimento prove classi V secondaria di secondo grado:</a:t>
            </a:r>
            <a:endParaRPr lang="it-IT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800" b="0" strike="noStrike" spc="-1">
                <a:solidFill>
                  <a:srgbClr val="BE480A"/>
                </a:solidFill>
                <a:latin typeface="Consolas"/>
                <a:ea typeface="DejaVu Sans"/>
              </a:rPr>
              <a:t>Sette giorni da definire nella finestra dal </a:t>
            </a:r>
            <a:r>
              <a:rPr lang="it-IT" sz="2800" b="1" u="sng" strike="noStrike" spc="-1">
                <a:solidFill>
                  <a:srgbClr val="813709"/>
                </a:solidFill>
                <a:uFillTx/>
                <a:latin typeface="Consolas"/>
                <a:ea typeface="DejaVu Sans"/>
              </a:rPr>
              <a:t>1 al 28 marzo 2023</a:t>
            </a:r>
            <a:r>
              <a:rPr lang="it-IT" sz="2800" b="0" strike="noStrike" spc="-1">
                <a:solidFill>
                  <a:srgbClr val="BE480A"/>
                </a:solidFill>
                <a:latin typeface="Consolas"/>
                <a:ea typeface="DejaVu Sans"/>
              </a:rPr>
              <a:t>.</a:t>
            </a:r>
            <a:r>
              <a:rPr lang="it-IT" sz="3200" b="0" strike="noStrike" spc="-1">
                <a:solidFill>
                  <a:srgbClr val="000000"/>
                </a:solidFill>
                <a:latin typeface="Century Gothic"/>
                <a:ea typeface="DejaVu Sans"/>
              </a:rPr>
              <a:t> </a:t>
            </a:r>
            <a:endParaRPr lang="it-IT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800" b="0" strike="noStrike" spc="-1">
                <a:solidFill>
                  <a:srgbClr val="BE480A"/>
                </a:solidFill>
                <a:latin typeface="Consolas"/>
                <a:ea typeface="DejaVu Sans"/>
              </a:rPr>
              <a:t>Prova suppletiva </a:t>
            </a:r>
            <a:r>
              <a:rPr lang="it-IT" sz="2800" b="1" u="sng" strike="noStrike" spc="-1">
                <a:solidFill>
                  <a:srgbClr val="813709"/>
                </a:solidFill>
                <a:uFillTx/>
                <a:latin typeface="Consolas"/>
                <a:ea typeface="DejaVu Sans"/>
              </a:rPr>
              <a:t>in via di definizione</a:t>
            </a:r>
            <a:r>
              <a:rPr lang="it-IT" sz="2800" b="0" strike="noStrike" spc="-1">
                <a:solidFill>
                  <a:srgbClr val="BE480A"/>
                </a:solidFill>
                <a:latin typeface="Consolas"/>
                <a:ea typeface="DejaVu Sans"/>
              </a:rPr>
              <a:t>.</a:t>
            </a:r>
            <a:r>
              <a:rPr lang="it-IT" sz="3200" b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 </a:t>
            </a:r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asellaDiTesto 1_2"/>
          <p:cNvSpPr/>
          <p:nvPr/>
        </p:nvSpPr>
        <p:spPr>
          <a:xfrm>
            <a:off x="1784520" y="236880"/>
            <a:ext cx="9328320" cy="7556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3200" b="1" strike="noStrike" spc="-1">
                <a:solidFill>
                  <a:srgbClr val="8D281E"/>
                </a:solidFill>
                <a:latin typeface="Consolas"/>
                <a:ea typeface="DejaVu Sans"/>
              </a:rPr>
              <a:t>SIMULAZIONE PROVE INVALSI CLASSI V</a:t>
            </a:r>
            <a:endParaRPr lang="it-IT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BE480A"/>
                </a:solidFill>
                <a:latin typeface="Consolas"/>
                <a:ea typeface="DejaVu Sans"/>
              </a:rPr>
              <a:t>Le simulazioni delle prove Invalsi per le classi quinte saranno organizzate simultaneamente nella settimana </a:t>
            </a:r>
            <a:r>
              <a:rPr lang="it-IT" sz="2400" b="1" u="sng" strike="noStrike" spc="-1">
                <a:solidFill>
                  <a:srgbClr val="813709"/>
                </a:solidFill>
                <a:uFillTx/>
                <a:latin typeface="Consolas"/>
                <a:ea typeface="DejaVu Sans"/>
              </a:rPr>
              <a:t>dal 13 al 17 febbraio 2023</a:t>
            </a:r>
            <a:r>
              <a:rPr lang="it-IT" sz="2400" b="0" strike="noStrike" spc="-1">
                <a:solidFill>
                  <a:srgbClr val="BE480A"/>
                </a:solidFill>
                <a:latin typeface="Consolas"/>
                <a:ea typeface="DejaVu Sans"/>
              </a:rPr>
              <a:t>.</a:t>
            </a:r>
            <a:endParaRPr lang="it-IT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BE480A"/>
                </a:solidFill>
                <a:latin typeface="Consolas"/>
                <a:ea typeface="DejaVu Sans"/>
              </a:rPr>
              <a:t>Ogni docente di Matematica, Italiano e Lingua e Letteratura Inglese coinvolto provvederà a somministrare la prova di simulazione nel proprio orario di servizio in un giorno della settimana designata.</a:t>
            </a:r>
            <a:endParaRPr lang="it-IT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BE480A"/>
                </a:solidFill>
                <a:latin typeface="Consolas"/>
                <a:ea typeface="DejaVu Sans"/>
              </a:rPr>
              <a:t>Il materiale per la prova sarà definito dai singoli dipartimenti con il supporto dei referenti INVALSI.</a:t>
            </a:r>
            <a:r>
              <a:rPr lang="it-IT" sz="2800" b="1" i="1" strike="noStrike" spc="-1">
                <a:solidFill>
                  <a:srgbClr val="4B866E"/>
                </a:solidFill>
                <a:latin typeface="Century Gothic"/>
                <a:ea typeface="DejaVu Sans"/>
              </a:rPr>
              <a:t> </a:t>
            </a:r>
            <a:endParaRPr lang="it-IT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br/>
            <a:r>
              <a:rPr lang="it-IT" sz="2800" b="1" strike="noStrike" spc="-1">
                <a:solidFill>
                  <a:srgbClr val="4B866E"/>
                </a:solidFill>
                <a:latin typeface="Century Gothic"/>
                <a:ea typeface="DejaVu Sans"/>
              </a:rPr>
              <a:t> </a:t>
            </a:r>
            <a:endParaRPr lang="it-IT" sz="2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Rectangle 1_3"/>
          <p:cNvSpPr/>
          <p:nvPr/>
        </p:nvSpPr>
        <p:spPr>
          <a:xfrm>
            <a:off x="362880" y="1881720"/>
            <a:ext cx="16778160" cy="63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br/>
            <a:endParaRPr lang="it-IT" sz="1800" b="0" strike="noStrike" spc="-1">
              <a:latin typeface="Arial"/>
            </a:endParaRPr>
          </a:p>
        </p:txBody>
      </p:sp>
      <p:sp>
        <p:nvSpPr>
          <p:cNvPr id="156" name="Rettangolo 155"/>
          <p:cNvSpPr/>
          <p:nvPr/>
        </p:nvSpPr>
        <p:spPr>
          <a:xfrm>
            <a:off x="2520000" y="236160"/>
            <a:ext cx="8098200" cy="902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t-IT" sz="3200" b="1" strike="noStrike" spc="-1">
                <a:solidFill>
                  <a:srgbClr val="8D281E"/>
                </a:solidFill>
                <a:latin typeface="Consolas"/>
                <a:ea typeface="DejaVu Sans"/>
              </a:rPr>
              <a:t>II SECONDARIA DI SECONDO GRADO (</a:t>
            </a:r>
            <a:r>
              <a:rPr lang="it-IT" sz="3200" b="1" i="1" strike="noStrike" spc="-1">
                <a:solidFill>
                  <a:srgbClr val="8D281E"/>
                </a:solidFill>
                <a:latin typeface="Consolas"/>
                <a:ea typeface="DejaVu Sans"/>
              </a:rPr>
              <a:t>grado 10</a:t>
            </a:r>
            <a:r>
              <a:rPr lang="it-IT" sz="3200" b="1" strike="noStrike" spc="-1">
                <a:solidFill>
                  <a:srgbClr val="8D281E"/>
                </a:solidFill>
                <a:latin typeface="Consolas"/>
                <a:ea typeface="DejaVu Sans"/>
              </a:rPr>
              <a:t>):</a:t>
            </a:r>
            <a:endParaRPr lang="it-IT" sz="3200" b="0" strike="noStrike" spc="-1">
              <a:latin typeface="Arial"/>
            </a:endParaRPr>
          </a:p>
        </p:txBody>
      </p:sp>
      <p:graphicFrame>
        <p:nvGraphicFramePr>
          <p:cNvPr id="157" name="Tabella 3_2"/>
          <p:cNvGraphicFramePr/>
          <p:nvPr/>
        </p:nvGraphicFramePr>
        <p:xfrm>
          <a:off x="2279880" y="2432880"/>
          <a:ext cx="8082720" cy="1097280"/>
        </p:xfrm>
        <a:graphic>
          <a:graphicData uri="http://schemas.openxmlformats.org/drawingml/2006/table">
            <a:tbl>
              <a:tblPr/>
              <a:tblGrid>
                <a:gridCol w="8083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97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it-IT" sz="2800" b="1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PROVA DI ITALIANO</a:t>
                      </a:r>
                      <a:endParaRPr lang="it-IT" sz="2800" b="0" strike="noStrike" spc="-1">
                        <a:latin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it-IT" sz="2800" b="0" strike="noStrike" spc="-1">
                        <a:latin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it-IT" sz="2400" b="1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DURATA:</a:t>
                      </a:r>
                      <a:endParaRPr lang="it-IT" sz="2400" b="0" strike="noStrike" spc="-1">
                        <a:latin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it-IT" sz="2400" b="0" strike="noStrike" spc="-1">
                        <a:latin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it-IT" sz="2400" b="0" u="sng" strike="noStrike" spc="-1">
                          <a:solidFill>
                            <a:srgbClr val="BE480A"/>
                          </a:solidFill>
                          <a:uFillTx/>
                          <a:latin typeface="Consolas"/>
                        </a:rPr>
                        <a:t>120 MINUTI </a:t>
                      </a:r>
                      <a:r>
                        <a:rPr lang="it-IT" sz="2400" b="0" strike="noStrike" spc="-1">
                          <a:solidFill>
                            <a:srgbClr val="BE480A"/>
                          </a:solidFill>
                          <a:latin typeface="Consolas"/>
                        </a:rPr>
                        <a:t>(prova standard) + 15 minuti di tempo aggiuntivo per alunni DA o con DSA</a:t>
                      </a:r>
                      <a:endParaRPr lang="it-IT" sz="2400" b="0" strike="noStrike" spc="-1">
                        <a:latin typeface="Times New Roman"/>
                      </a:endParaRPr>
                    </a:p>
                  </a:txBody>
                  <a:tcPr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5CB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334</TotalTime>
  <Words>629</Words>
  <Application>Microsoft Office PowerPoint</Application>
  <PresentationFormat>Widescreen</PresentationFormat>
  <Paragraphs>96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13</vt:i4>
      </vt:variant>
    </vt:vector>
  </HeadingPairs>
  <TitlesOfParts>
    <vt:vector size="21" baseType="lpstr">
      <vt:lpstr>Arial</vt:lpstr>
      <vt:lpstr>Century Gothic</vt:lpstr>
      <vt:lpstr>Consolas</vt:lpstr>
      <vt:lpstr>Symbol</vt:lpstr>
      <vt:lpstr>Times New Roman</vt:lpstr>
      <vt:lpstr>Wingdings</vt:lpstr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subject/>
  <dc:creator>Marina</dc:creator>
  <dc:description/>
  <cp:lastModifiedBy>User14</cp:lastModifiedBy>
  <cp:revision>43</cp:revision>
  <dcterms:created xsi:type="dcterms:W3CDTF">2019-10-15T21:01:35Z</dcterms:created>
  <dcterms:modified xsi:type="dcterms:W3CDTF">2023-01-19T09:05:52Z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9</vt:i4>
  </property>
</Properties>
</file>