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  <p:sldId id="257" r:id="rId6"/>
    <p:sldId id="258" r:id="rId7"/>
    <p:sldId id="260" r:id="rId8"/>
    <p:sldId id="262" r:id="rId9"/>
    <p:sldId id="263" r:id="rId10"/>
    <p:sldId id="261" r:id="rId11"/>
    <p:sldId id="265" r:id="rId12"/>
    <p:sldId id="266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Stile scuro 1 - Color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b="1" dirty="0"/>
              <a:t>CONFRONTO</a:t>
            </a:r>
            <a:r>
              <a:rPr lang="it-IT" sz="2400" b="1" baseline="0" dirty="0"/>
              <a:t> ISCRITTI - </a:t>
            </a:r>
            <a:r>
              <a:rPr lang="it-IT" sz="2400" b="1" dirty="0"/>
              <a:t>FREQUENTANTI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3193678199018373E-2"/>
          <c:y val="0.11920174052893465"/>
          <c:w val="0.89620323652246925"/>
          <c:h val="0.76639554581338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ISCRITTI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FISICA</c:v>
                </c:pt>
                <c:pt idx="1">
                  <c:v>MATEMATICA</c:v>
                </c:pt>
                <c:pt idx="2">
                  <c:v>FRANCESE</c:v>
                </c:pt>
                <c:pt idx="3">
                  <c:v>INGLESE</c:v>
                </c:pt>
                <c:pt idx="4">
                  <c:v>SPAGNOLO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29</c:v>
                </c:pt>
                <c:pt idx="1">
                  <c:v>50</c:v>
                </c:pt>
                <c:pt idx="2">
                  <c:v>10</c:v>
                </c:pt>
                <c:pt idx="3">
                  <c:v>52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FC-40B1-A964-57CBC603668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FREQUENTANTI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FISICA</c:v>
                </c:pt>
                <c:pt idx="1">
                  <c:v>MATEMATICA</c:v>
                </c:pt>
                <c:pt idx="2">
                  <c:v>FRANCESE</c:v>
                </c:pt>
                <c:pt idx="3">
                  <c:v>INGLESE</c:v>
                </c:pt>
                <c:pt idx="4">
                  <c:v>SPAGNOLO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18</c:v>
                </c:pt>
                <c:pt idx="1">
                  <c:v>26</c:v>
                </c:pt>
                <c:pt idx="2">
                  <c:v>10</c:v>
                </c:pt>
                <c:pt idx="3">
                  <c:v>25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FC-40B1-A964-57CBC6036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9497520"/>
        <c:axId val="-2079492624"/>
      </c:barChart>
      <c:catAx>
        <c:axId val="-207949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79492624"/>
        <c:crosses val="autoZero"/>
        <c:auto val="1"/>
        <c:lblAlgn val="ctr"/>
        <c:lblOffset val="100"/>
        <c:noMultiLvlLbl val="0"/>
      </c:catAx>
      <c:valAx>
        <c:axId val="-2079492624"/>
        <c:scaling>
          <c:orientation val="minMax"/>
          <c:max val="5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600" b="1" dirty="0"/>
                  <a:t>Numero alunni </a:t>
                </a:r>
              </a:p>
            </c:rich>
          </c:tx>
          <c:layout>
            <c:manualLayout>
              <c:xMode val="edge"/>
              <c:yMode val="edge"/>
              <c:x val="2.2450888681010289E-2"/>
              <c:y val="0.410434683222917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7949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43097407491977"/>
          <c:y val="0.93917128943641004"/>
          <c:w val="0.29442759318321882"/>
          <c:h val="5.2534257479090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3BA8ED-C02C-EE92-BBAD-8CD035AAC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8054FC85-BBE6-D1F4-D399-2AFD630D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A76A262-71C3-564B-CF96-F782E2BBF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2FF578C-A862-57F7-2531-431C136E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19822B8-BA4C-20EF-1706-49DFCAB2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84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3E13648-AF14-3C80-1D33-8E295C8D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4F1E7639-8573-C935-C1D7-1D25A1F18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79CFC12-0F6F-E975-7AF3-537AFABD0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8F2EA9D-073F-0399-7109-AE81438D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EA91F1F-2545-FD9B-D647-DCA286FEE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13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F5BDBE5A-0044-5139-1616-7BCF36650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B4B3F92D-8541-66A7-9101-65885ECEE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73F2F3A-4A4A-5000-F26F-790A8EFD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655216FE-C740-B5BA-92E1-A1F91F23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804C4104-E715-D732-13CF-EF83DEB9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14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26A81A9-DD4F-0A8D-7142-23D04B77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D5B4517-D43B-0466-EBB1-8491C7866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FEFF41C-2214-E35C-1A89-4D61CAF8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0416991-5941-CB5F-68E0-F43DFC656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3E6F282-EA4B-90D8-AE4C-25F09D54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87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25C114-7F73-58A3-480E-4B250B5A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DE4A4BE-C9A2-3B70-79F5-4428B2199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13D3DE9-CB51-9304-CA6A-B5E58855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6403480A-AE8E-0065-3149-A2CFFE9D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3EDA110-2AAA-BB4D-6F8D-67CC2006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1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03D29DF-756D-E122-7137-442605D09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F9E4719-5411-234D-B504-F2E07BE97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0E424A86-EE89-8F6F-B5D6-8447FCA83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03578C1E-D868-969C-8A9B-DF8574AEA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6D8DAA9-2BA7-9C66-74C8-678BC2D0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222CB28E-A249-BB54-7DA2-A2A6DC62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5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76F981D-D4A8-5F50-FE8F-3F8600A49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FC8355B-585B-849E-5BE8-EF1572845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AB8AE880-D5DF-A5D8-6F2F-E45441631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308D6180-8211-2CCD-3E0C-F39D9CFBF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4A7597D6-5D7F-FA0E-53A4-DE2572AC6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04C0336A-CDDA-56CD-3ECA-72056F44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9A590C8E-0D45-2A08-A8EE-2798AE9D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9E5EC32D-C2A6-F5CC-6D7D-F78FD57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27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BDDE462-9747-6736-C9D8-CBF227E7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E0F0034D-1B06-ADBF-D143-81017FE9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2094B566-E030-1C56-53EE-07908FDB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810C29E4-D2D9-D6C1-10EC-B968B5227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0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CFF0B680-ABF7-D4E4-8A4B-75599C2E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2B2D946A-E0D4-C152-C600-82A68551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977CEB53-9C10-476F-3975-62448D6C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83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4ECBDA-5DA2-043C-412D-77CBE758B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FDA53AA-9E85-F98D-5E91-AA717FDCA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D9F7780-2BD5-87B4-C935-8F9346395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2CB93DB-F714-8DB6-3FAD-8556AE17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E31080C-CF58-2C93-2A79-E99F8461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378E59C-5BE3-F89E-CE9A-6E9931E7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4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C714982-7A35-F9AF-1862-C7BDC9D29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C60D0427-23A0-F2B6-0E27-1156843E71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4699CC5D-7092-D4CC-1E74-4B3CE64A9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DF575314-661A-3BC2-62F2-FF104F57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770846D4-9DDF-7855-866B-40EE1FF3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E22D96C-EED1-F8DB-9CA6-485D095C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99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5CD0F577-200E-0E7F-D473-76AACE31C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5D41D367-C9C2-5EA5-1F21-71D4BB8F0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B99CA3C-2270-2941-6C13-9AC592EF4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043AC-15D8-480C-AB12-BA4872BAF786}" type="datetimeFigureOut">
              <a:rPr lang="it-IT" smtClean="0"/>
              <a:t>22/01/2023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A979282-8429-CF54-3BF0-5ACE75C0D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FA234547-6D3F-2017-E8CC-BF7A8AA01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96F46-E45A-450D-8FBC-7AA128A06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9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930" y="472916"/>
            <a:ext cx="10515600" cy="1870234"/>
          </a:xfrm>
        </p:spPr>
        <p:txBody>
          <a:bodyPr/>
          <a:lstStyle/>
          <a:p>
            <a:r>
              <a:rPr lang="it-IT" dirty="0"/>
              <a:t>                     </a:t>
            </a:r>
            <a:r>
              <a:rPr lang="it-IT" sz="4800" b="1" i="1" dirty="0">
                <a:solidFill>
                  <a:srgbClr val="7030A0"/>
                </a:solidFill>
              </a:rPr>
              <a:t>Sostegno allo studio</a:t>
            </a:r>
            <a:r>
              <a:rPr lang="it-IT" b="1" i="1" dirty="0">
                <a:solidFill>
                  <a:srgbClr val="7030A0"/>
                </a:solidFill>
              </a:rPr>
              <a:t/>
            </a:r>
            <a:br>
              <a:rPr lang="it-IT" b="1" i="1" dirty="0">
                <a:solidFill>
                  <a:srgbClr val="7030A0"/>
                </a:solidFill>
              </a:rPr>
            </a:br>
            <a:r>
              <a:rPr lang="it-IT" dirty="0"/>
              <a:t>                     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183380"/>
            <a:ext cx="10515600" cy="2450782"/>
          </a:xfrm>
        </p:spPr>
        <p:txBody>
          <a:bodyPr/>
          <a:lstStyle/>
          <a:p>
            <a:r>
              <a:rPr lang="it-IT" b="1" dirty="0">
                <a:solidFill>
                  <a:srgbClr val="0000FF"/>
                </a:solidFill>
              </a:rPr>
              <a:t>Anno scolastico 2022-2023</a:t>
            </a:r>
          </a:p>
          <a:p>
            <a:r>
              <a:rPr lang="it-IT" b="1" dirty="0">
                <a:solidFill>
                  <a:srgbClr val="0000FF"/>
                </a:solidFill>
              </a:rPr>
              <a:t>Report intermedio</a:t>
            </a:r>
          </a:p>
          <a:p>
            <a:r>
              <a:rPr lang="it-IT" b="1" dirty="0">
                <a:solidFill>
                  <a:srgbClr val="0000FF"/>
                </a:solidFill>
              </a:rPr>
              <a:t>L. </a:t>
            </a:r>
            <a:r>
              <a:rPr lang="it-IT" b="1" dirty="0" smtClean="0">
                <a:solidFill>
                  <a:srgbClr val="0000FF"/>
                </a:solidFill>
              </a:rPr>
              <a:t>Villani - </a:t>
            </a:r>
            <a:r>
              <a:rPr lang="it-IT" b="1" dirty="0">
                <a:solidFill>
                  <a:srgbClr val="0000FF"/>
                </a:solidFill>
              </a:rPr>
              <a:t>G. </a:t>
            </a:r>
            <a:r>
              <a:rPr lang="it-IT" b="1" dirty="0" smtClean="0">
                <a:solidFill>
                  <a:srgbClr val="0000FF"/>
                </a:solidFill>
              </a:rPr>
              <a:t>Zaccagnini – V. </a:t>
            </a:r>
            <a:r>
              <a:rPr lang="it-IT" b="1" dirty="0" err="1" smtClean="0">
                <a:solidFill>
                  <a:srgbClr val="0000FF"/>
                </a:solidFill>
              </a:rPr>
              <a:t>Poldiallai</a:t>
            </a:r>
            <a:r>
              <a:rPr lang="it-IT" b="1" dirty="0" smtClean="0">
                <a:solidFill>
                  <a:srgbClr val="0000FF"/>
                </a:solidFill>
              </a:rPr>
              <a:t> – M. Crispino</a:t>
            </a:r>
            <a:endParaRPr lang="it-IT" b="1" dirty="0">
              <a:solidFill>
                <a:srgbClr val="0000FF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078" y="1585119"/>
            <a:ext cx="3668774" cy="366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26969"/>
              </p:ext>
            </p:extLst>
          </p:nvPr>
        </p:nvGraphicFramePr>
        <p:xfrm>
          <a:off x="750872" y="856164"/>
          <a:ext cx="5023463" cy="5474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153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2145310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</a:tblGrid>
              <a:tr h="188683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GRUPPO A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Prof.ssa Iaria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17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258584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4 ORE)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2 - 3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572083" y="114887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00FF"/>
                </a:solidFill>
              </a:rPr>
              <a:t>Iscritti e frequentanti sportello di FISICA</a:t>
            </a:r>
            <a:br>
              <a:rPr lang="it-IT" sz="3200" b="1" dirty="0">
                <a:solidFill>
                  <a:srgbClr val="0000FF"/>
                </a:solidFill>
              </a:rPr>
            </a:br>
            <a:endParaRPr lang="it-IT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="" xmlns:a16="http://schemas.microsoft.com/office/drawing/2014/main" id="{454FEC1D-C82A-3DE9-732F-D35B20851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3491"/>
              </p:ext>
            </p:extLst>
          </p:nvPr>
        </p:nvGraphicFramePr>
        <p:xfrm>
          <a:off x="6096000" y="856164"/>
          <a:ext cx="5023463" cy="5444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9388">
                  <a:extLst>
                    <a:ext uri="{9D8B030D-6E8A-4147-A177-3AD203B41FA5}">
                      <a16:colId xmlns="" xmlns:a16="http://schemas.microsoft.com/office/drawing/2014/main" val="1117679468"/>
                    </a:ext>
                  </a:extLst>
                </a:gridCol>
                <a:gridCol w="2304075">
                  <a:extLst>
                    <a:ext uri="{9D8B030D-6E8A-4147-A177-3AD203B41FA5}">
                      <a16:colId xmlns="" xmlns:a16="http://schemas.microsoft.com/office/drawing/2014/main" val="3674383124"/>
                    </a:ext>
                  </a:extLst>
                </a:gridCol>
              </a:tblGrid>
              <a:tr h="188683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GRUPPO B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 Passamonti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0417469"/>
                  </a:ext>
                </a:extLst>
              </a:tr>
              <a:tr h="1114630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12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86225709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4244981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4 ORE)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07022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77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575498"/>
              </p:ext>
            </p:extLst>
          </p:nvPr>
        </p:nvGraphicFramePr>
        <p:xfrm>
          <a:off x="1746884" y="876575"/>
          <a:ext cx="8698230" cy="5474483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68905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2943225">
                  <a:extLst>
                    <a:ext uri="{9D8B030D-6E8A-4147-A177-3AD203B41FA5}">
                      <a16:colId xmlns="" xmlns:a16="http://schemas.microsoft.com/office/drawing/2014/main" val="3140926323"/>
                    </a:ext>
                  </a:extLst>
                </a:gridCol>
                <a:gridCol w="3086100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</a:tblGrid>
              <a:tr h="188683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Prof.ssa Tarantino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PRIME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</a:p>
                    <a:p>
                      <a:pPr algn="ctr"/>
                      <a:r>
                        <a:rPr lang="it-IT" sz="2400" dirty="0"/>
                        <a:t>CLASSI SECONDE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258584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6 ORE)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3 - 4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286041" y="140370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Iscritti e frequentanti sportello di FRANCESE</a:t>
            </a:r>
            <a:r>
              <a:rPr lang="it-IT" sz="3200" b="1" dirty="0">
                <a:solidFill>
                  <a:srgbClr val="0000FF"/>
                </a:solidFill>
              </a:rPr>
              <a:t/>
            </a:r>
            <a:br>
              <a:rPr lang="it-IT" sz="3200" b="1" dirty="0">
                <a:solidFill>
                  <a:srgbClr val="0000FF"/>
                </a:solidFill>
              </a:rPr>
            </a:br>
            <a:endParaRPr lang="it-IT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4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277323"/>
              </p:ext>
            </p:extLst>
          </p:nvPr>
        </p:nvGraphicFramePr>
        <p:xfrm>
          <a:off x="704557" y="970464"/>
          <a:ext cx="11201401" cy="540176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57476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1857375">
                  <a:extLst>
                    <a:ext uri="{9D8B030D-6E8A-4147-A177-3AD203B41FA5}">
                      <a16:colId xmlns="" xmlns:a16="http://schemas.microsoft.com/office/drawing/2014/main" val="3140926323"/>
                    </a:ext>
                  </a:extLst>
                </a:gridCol>
                <a:gridCol w="2328863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  <a:gridCol w="2171700">
                  <a:extLst>
                    <a:ext uri="{9D8B030D-6E8A-4147-A177-3AD203B41FA5}">
                      <a16:colId xmlns="" xmlns:a16="http://schemas.microsoft.com/office/drawing/2014/main" val="1637865899"/>
                    </a:ext>
                  </a:extLst>
                </a:gridCol>
                <a:gridCol w="2185987">
                  <a:extLst>
                    <a:ext uri="{9D8B030D-6E8A-4147-A177-3AD203B41FA5}">
                      <a16:colId xmlns="" xmlns:a16="http://schemas.microsoft.com/office/drawing/2014/main" val="2785410564"/>
                    </a:ext>
                  </a:extLst>
                </a:gridCol>
              </a:tblGrid>
              <a:tr h="160128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 Murray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SECONDE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TERZE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QUARTE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23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471406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8 ORE)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0 - 1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0 - 1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286042" y="183231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Iscritti e frequentanti sportello di INGLESE</a:t>
            </a:r>
            <a:b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it-IT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48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716325"/>
              </p:ext>
            </p:extLst>
          </p:nvPr>
        </p:nvGraphicFramePr>
        <p:xfrm>
          <a:off x="610622" y="706688"/>
          <a:ext cx="5239672" cy="5488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153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2361519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</a:tblGrid>
              <a:tr h="188683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GRUPPO A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 Patti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272940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4 ORE)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9 - 10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286041" y="0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00FF"/>
                </a:solidFill>
              </a:rPr>
              <a:t>Iscritti e frequentanti sportello di MATEMATICA</a:t>
            </a:r>
            <a:br>
              <a:rPr lang="it-IT" sz="3200" b="1" dirty="0">
                <a:solidFill>
                  <a:srgbClr val="0000FF"/>
                </a:solidFill>
              </a:rPr>
            </a:br>
            <a:endParaRPr lang="it-IT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="" xmlns:a16="http://schemas.microsoft.com/office/drawing/2014/main" id="{454FEC1D-C82A-3DE9-732F-D35B20851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724086"/>
              </p:ext>
            </p:extLst>
          </p:nvPr>
        </p:nvGraphicFramePr>
        <p:xfrm>
          <a:off x="6235959" y="706688"/>
          <a:ext cx="5231363" cy="5500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710">
                  <a:extLst>
                    <a:ext uri="{9D8B030D-6E8A-4147-A177-3AD203B41FA5}">
                      <a16:colId xmlns="" xmlns:a16="http://schemas.microsoft.com/office/drawing/2014/main" val="1117679468"/>
                    </a:ext>
                  </a:extLst>
                </a:gridCol>
                <a:gridCol w="2332653">
                  <a:extLst>
                    <a:ext uri="{9D8B030D-6E8A-4147-A177-3AD203B41FA5}">
                      <a16:colId xmlns="" xmlns:a16="http://schemas.microsoft.com/office/drawing/2014/main" val="3674383124"/>
                    </a:ext>
                  </a:extLst>
                </a:gridCol>
              </a:tblGrid>
              <a:tr h="1942243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GRUPPO B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Prof.ssa Palomba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0417469"/>
                  </a:ext>
                </a:extLst>
              </a:tr>
              <a:tr h="1114630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86225709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4244981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4 ORE)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07022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19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395553"/>
              </p:ext>
            </p:extLst>
          </p:nvPr>
        </p:nvGraphicFramePr>
        <p:xfrm>
          <a:off x="513985" y="987979"/>
          <a:ext cx="11484869" cy="5484835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215945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1813764">
                  <a:extLst>
                    <a:ext uri="{9D8B030D-6E8A-4147-A177-3AD203B41FA5}">
                      <a16:colId xmlns="" xmlns:a16="http://schemas.microsoft.com/office/drawing/2014/main" val="3140926323"/>
                    </a:ext>
                  </a:extLst>
                </a:gridCol>
                <a:gridCol w="1885098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  <a:gridCol w="1856792">
                  <a:extLst>
                    <a:ext uri="{9D8B030D-6E8A-4147-A177-3AD203B41FA5}">
                      <a16:colId xmlns="" xmlns:a16="http://schemas.microsoft.com/office/drawing/2014/main" val="1637865899"/>
                    </a:ext>
                  </a:extLst>
                </a:gridCol>
                <a:gridCol w="1782147">
                  <a:extLst>
                    <a:ext uri="{9D8B030D-6E8A-4147-A177-3AD203B41FA5}">
                      <a16:colId xmlns="" xmlns:a16="http://schemas.microsoft.com/office/drawing/2014/main" val="2785410564"/>
                    </a:ext>
                  </a:extLst>
                </a:gridCol>
                <a:gridCol w="1931123">
                  <a:extLst>
                    <a:ext uri="{9D8B030D-6E8A-4147-A177-3AD203B41FA5}">
                      <a16:colId xmlns="" xmlns:a16="http://schemas.microsoft.com/office/drawing/2014/main" val="3716301558"/>
                    </a:ext>
                  </a:extLst>
                </a:gridCol>
              </a:tblGrid>
              <a:tr h="160128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Prof.ssa Bonanno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SECONDE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TERZE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QUARTE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CLASSI</a:t>
                      </a:r>
                    </a:p>
                    <a:p>
                      <a:pPr algn="ctr"/>
                      <a:r>
                        <a:rPr lang="it-IT" sz="2400" dirty="0"/>
                        <a:t>QUINTE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471406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7 ORE)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1 - 2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446460" y="195509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Iscritti e frequentanti sportello di SPAGNOLO</a:t>
            </a:r>
            <a:br>
              <a:rPr lang="it-IT" sz="3200" b="1" dirty="0"/>
            </a:b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20307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94550"/>
              </p:ext>
            </p:extLst>
          </p:nvPr>
        </p:nvGraphicFramePr>
        <p:xfrm>
          <a:off x="610622" y="706688"/>
          <a:ext cx="5023463" cy="54744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78153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2145310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</a:tblGrid>
              <a:tr h="188683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GRUPPO A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Prof.ssa Biondi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29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258584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7 ORE)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3 - 4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413462" y="0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Iscritti e frequentanti sportello di GRAMMATICA E LESSICO</a:t>
            </a:r>
            <a:b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it-IT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="" xmlns:a16="http://schemas.microsoft.com/office/drawing/2014/main" id="{454FEC1D-C82A-3DE9-732F-D35B20851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832361"/>
              </p:ext>
            </p:extLst>
          </p:nvPr>
        </p:nvGraphicFramePr>
        <p:xfrm>
          <a:off x="6096000" y="706688"/>
          <a:ext cx="5023463" cy="54446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19388">
                  <a:extLst>
                    <a:ext uri="{9D8B030D-6E8A-4147-A177-3AD203B41FA5}">
                      <a16:colId xmlns="" xmlns:a16="http://schemas.microsoft.com/office/drawing/2014/main" val="1117679468"/>
                    </a:ext>
                  </a:extLst>
                </a:gridCol>
                <a:gridCol w="2304075">
                  <a:extLst>
                    <a:ext uri="{9D8B030D-6E8A-4147-A177-3AD203B41FA5}">
                      <a16:colId xmlns="" xmlns:a16="http://schemas.microsoft.com/office/drawing/2014/main" val="3674383124"/>
                    </a:ext>
                  </a:extLst>
                </a:gridCol>
              </a:tblGrid>
              <a:tr h="188683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GRUPPO B </a:t>
                      </a:r>
                      <a:br>
                        <a:rPr lang="it-IT" sz="2400" dirty="0"/>
                      </a:br>
                      <a:r>
                        <a:rPr lang="it-IT" sz="2400" dirty="0"/>
                        <a:t>Prof. </a:t>
                      </a:r>
                      <a:r>
                        <a:rPr lang="it-IT" sz="2400" dirty="0" err="1"/>
                        <a:t>ssa</a:t>
                      </a:r>
                      <a:r>
                        <a:rPr lang="it-IT" sz="2400" dirty="0"/>
                        <a:t> Lorenzelli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70417469"/>
                  </a:ext>
                </a:extLst>
              </a:tr>
              <a:tr h="1114630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186225709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4244981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7 ORE)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0*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407022874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469ABDC-6DDC-936A-D713-65864ABD9F8E}"/>
              </a:ext>
            </a:extLst>
          </p:cNvPr>
          <p:cNvSpPr txBox="1"/>
          <p:nvPr/>
        </p:nvSpPr>
        <p:spPr>
          <a:xfrm>
            <a:off x="5862735" y="6270171"/>
            <a:ext cx="582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*Si registra una sola presenza a una delle 7 lezioni previste</a:t>
            </a:r>
          </a:p>
        </p:txBody>
      </p:sp>
    </p:spTree>
    <p:extLst>
      <p:ext uri="{BB962C8B-B14F-4D97-AF65-F5344CB8AC3E}">
        <p14:creationId xmlns:p14="http://schemas.microsoft.com/office/powerpoint/2010/main" val="559884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="" xmlns:a16="http://schemas.microsoft.com/office/drawing/2014/main" id="{97691F7E-3EC8-4C82-A462-3917CDA3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06434"/>
              </p:ext>
            </p:extLst>
          </p:nvPr>
        </p:nvGraphicFramePr>
        <p:xfrm>
          <a:off x="3262673" y="812021"/>
          <a:ext cx="5023463" cy="514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153">
                  <a:extLst>
                    <a:ext uri="{9D8B030D-6E8A-4147-A177-3AD203B41FA5}">
                      <a16:colId xmlns="" xmlns:a16="http://schemas.microsoft.com/office/drawing/2014/main" val="874411742"/>
                    </a:ext>
                  </a:extLst>
                </a:gridCol>
                <a:gridCol w="2145310">
                  <a:extLst>
                    <a:ext uri="{9D8B030D-6E8A-4147-A177-3AD203B41FA5}">
                      <a16:colId xmlns="" xmlns:a16="http://schemas.microsoft.com/office/drawing/2014/main" val="1624578444"/>
                    </a:ext>
                  </a:extLst>
                </a:gridCol>
              </a:tblGrid>
              <a:tr h="542011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/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ALUNNI</a:t>
                      </a:r>
                      <a:br>
                        <a:rPr lang="it-IT" sz="2400" dirty="0"/>
                      </a:b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9963179"/>
                  </a:ext>
                </a:extLst>
              </a:tr>
              <a:tr h="1143205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r>
                        <a:rPr lang="it-IT" sz="2400" b="1" dirty="0"/>
                        <a:t>      ISCRITTI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2985760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FREQUENTANTI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11*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7529747"/>
                  </a:ext>
                </a:extLst>
              </a:tr>
              <a:tr h="1258584">
                <a:tc>
                  <a:txBody>
                    <a:bodyPr/>
                    <a:lstStyle/>
                    <a:p>
                      <a:pPr algn="ctr"/>
                      <a:endParaRPr lang="it-IT" sz="2400" b="1" dirty="0"/>
                    </a:p>
                    <a:p>
                      <a:pPr algn="ctr"/>
                      <a:r>
                        <a:rPr lang="it-IT" sz="2400" b="1" dirty="0"/>
                        <a:t>FREQUENZA</a:t>
                      </a:r>
                    </a:p>
                    <a:p>
                      <a:pPr algn="ctr"/>
                      <a:r>
                        <a:rPr lang="it-IT" sz="2400" b="1" dirty="0"/>
                        <a:t>ORARIA (SU 20 ORE)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/>
                      </a:r>
                      <a:br>
                        <a:rPr lang="it-IT" sz="2400" b="1" dirty="0"/>
                      </a:br>
                      <a:r>
                        <a:rPr lang="it-IT" sz="2400" b="1" dirty="0"/>
                        <a:t>2 - 3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971222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F9029B-019F-4F37-8633-01DC1794C5B7}"/>
              </a:ext>
            </a:extLst>
          </p:cNvPr>
          <p:cNvSpPr txBox="1"/>
          <p:nvPr/>
        </p:nvSpPr>
        <p:spPr>
          <a:xfrm>
            <a:off x="286041" y="130127"/>
            <a:ext cx="11619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00FF"/>
                </a:solidFill>
              </a:rPr>
              <a:t>Iscritti e frequentanti sportello di ALFABETIZZAZIONE L2</a:t>
            </a:r>
            <a:br>
              <a:rPr lang="it-IT" sz="3200" b="1" dirty="0">
                <a:solidFill>
                  <a:srgbClr val="0000FF"/>
                </a:solidFill>
              </a:rPr>
            </a:br>
            <a:endParaRPr lang="it-IT" sz="3200" b="1" dirty="0">
              <a:solidFill>
                <a:srgbClr val="0000FF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A0DA1E7A-F2FE-9499-265C-5A0BDD9F8A3A}"/>
              </a:ext>
            </a:extLst>
          </p:cNvPr>
          <p:cNvSpPr txBox="1"/>
          <p:nvPr/>
        </p:nvSpPr>
        <p:spPr>
          <a:xfrm>
            <a:off x="6270172" y="6134909"/>
            <a:ext cx="30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*Più o meno regolarmente</a:t>
            </a:r>
          </a:p>
        </p:txBody>
      </p:sp>
    </p:spTree>
    <p:extLst>
      <p:ext uri="{BB962C8B-B14F-4D97-AF65-F5344CB8AC3E}">
        <p14:creationId xmlns:p14="http://schemas.microsoft.com/office/powerpoint/2010/main" val="3215862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>
            <a:extLst>
              <a:ext uri="{FF2B5EF4-FFF2-40B4-BE49-F238E27FC236}">
                <a16:creationId xmlns="" xmlns:a16="http://schemas.microsoft.com/office/drawing/2014/main" id="{07BC2DF2-0A63-0D5B-7B05-86F16AEC7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9819420"/>
              </p:ext>
            </p:extLst>
          </p:nvPr>
        </p:nvGraphicFramePr>
        <p:xfrm>
          <a:off x="704850" y="95250"/>
          <a:ext cx="10182225" cy="612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0505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295682DCF9A54EA53FEAFCCC89947D" ma:contentTypeVersion="2" ma:contentTypeDescription="Create a new document." ma:contentTypeScope="" ma:versionID="404da4e309950a828f85c339f66711d0">
  <xsd:schema xmlns:xsd="http://www.w3.org/2001/XMLSchema" xmlns:xs="http://www.w3.org/2001/XMLSchema" xmlns:p="http://schemas.microsoft.com/office/2006/metadata/properties" xmlns:ns3="ce73ef27-7e7f-4341-8b66-0cc708a98c3d" targetNamespace="http://schemas.microsoft.com/office/2006/metadata/properties" ma:root="true" ma:fieldsID="715aa529f631e940682102381596432c" ns3:_="">
    <xsd:import namespace="ce73ef27-7e7f-4341-8b66-0cc708a98c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3ef27-7e7f-4341-8b66-0cc708a98c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C6752-0E4E-40AE-9CCA-5DD6B3378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73ef27-7e7f-4341-8b66-0cc708a98c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E4C4BF-CE8D-40B6-99F4-270D904A7E4E}">
  <ds:schemaRefs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ce73ef27-7e7f-4341-8b66-0cc708a98c3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91D0BBF-6C13-49CD-90B8-C941F3CE97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210</Words>
  <Application>Microsoft Office PowerPoint</Application>
  <PresentationFormat>Widescreen</PresentationFormat>
  <Paragraphs>206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                     Sostegno allo studio         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muscetta</dc:creator>
  <cp:lastModifiedBy>luisanna.villani@alice.it</cp:lastModifiedBy>
  <cp:revision>4</cp:revision>
  <dcterms:created xsi:type="dcterms:W3CDTF">2023-01-21T13:41:06Z</dcterms:created>
  <dcterms:modified xsi:type="dcterms:W3CDTF">2023-01-22T17:11:55Z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0x01010030295682DCF9A54EA53FEAFCCC89947D</vt:lpwstr>
  </property>
</Properties>
</file>