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sldIdLst>
    <p:sldId id="256" r:id="rId2"/>
    <p:sldId id="265" r:id="rId3"/>
    <p:sldId id="257" r:id="rId4"/>
    <p:sldId id="264" r:id="rId5"/>
    <p:sldId id="266" r:id="rId6"/>
    <p:sldId id="268" r:id="rId7"/>
    <p:sldId id="269" r:id="rId8"/>
    <p:sldId id="270" r:id="rId9"/>
    <p:sldId id="267" r:id="rId10"/>
    <p:sldId id="263" r:id="rId11"/>
    <p:sldId id="271" r:id="rId12"/>
    <p:sldId id="272" r:id="rId13"/>
    <p:sldId id="273" r:id="rId14"/>
    <p:sldId id="260" r:id="rId15"/>
    <p:sldId id="259" r:id="rId16"/>
    <p:sldId id="261" r:id="rId17"/>
    <p:sldId id="274" r:id="rId18"/>
    <p:sldId id="262" r:id="rId19"/>
    <p:sldId id="275" r:id="rId20"/>
    <p:sldId id="276" r:id="rId21"/>
    <p:sldId id="277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Rossi" initials="F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Progetti</c:v>
                </c:pt>
              </c:strCache>
            </c:strRef>
          </c:tx>
          <c:spPr>
            <a:effectLst/>
          </c:spPr>
          <c:dPt>
            <c:idx val="0"/>
            <c:bubble3D val="0"/>
            <c:explosion val="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6-47F7-A47A-CD22EE4FFFF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6-47F7-A47A-CD22EE4FFFFB}"/>
              </c:ext>
            </c:extLst>
          </c:dPt>
          <c:dLbls>
            <c:dLbl>
              <c:idx val="0"/>
              <c:layout>
                <c:manualLayout>
                  <c:x val="0.12803111567575792"/>
                  <c:y val="-0.157677477594248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err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Progetti</a:t>
                    </a:r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en-US" sz="1600" b="1" i="0" u="none" strike="noStrike" kern="1200" baseline="0" dirty="0" err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avviati</a:t>
                    </a:r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29 (90,6%)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6-47F7-A47A-CD22EE4FFFFB}"/>
                </c:ext>
              </c:extLst>
            </c:dLbl>
            <c:dLbl>
              <c:idx val="1"/>
              <c:layout>
                <c:manualLayout>
                  <c:x val="-0.15838649244931341"/>
                  <c:y val="6.42101349056313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600" dirty="0">
                        <a:solidFill>
                          <a:schemeClr val="tx1"/>
                        </a:solidFill>
                      </a:rPr>
                      <a:t>Progetti non avviati</a:t>
                    </a:r>
                    <a:r>
                      <a:rPr lang="it-IT" sz="1600" baseline="0" dirty="0">
                        <a:solidFill>
                          <a:schemeClr val="tx1"/>
                        </a:solidFill>
                      </a:rPr>
                      <a:t> 3</a:t>
                    </a:r>
                    <a:r>
                      <a:rPr lang="it-IT" sz="1600" dirty="0">
                        <a:solidFill>
                          <a:schemeClr val="tx1"/>
                        </a:solidFill>
                      </a:rPr>
                      <a:t> (9,4%)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0318764502264"/>
                      <c:h val="9.47538435304267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C16-47F7-A47A-CD22EE4FF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Progetti avviati</c:v>
                </c:pt>
                <c:pt idx="1">
                  <c:v>Progetti non avviati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6-47F7-A47A-CD22EE4FFFF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mmm\-yy</c:formatCode>
                <c:ptCount val="5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9-456C-9278-63A5785AB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69856"/>
        <c:axId val="162971648"/>
      </c:barChart>
      <c:catAx>
        <c:axId val="1629698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71648"/>
        <c:crosses val="autoZero"/>
        <c:auto val="0"/>
        <c:lblAlgn val="ctr"/>
        <c:lblOffset val="100"/>
        <c:noMultiLvlLbl val="1"/>
      </c:catAx>
      <c:valAx>
        <c:axId val="1629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A2AE1-C0AB-4682-93C0-C8EDA71D8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329CBC-FA5A-4B5A-B8A9-ABEC4D97E475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sz="3500" dirty="0">
              <a:solidFill>
                <a:schemeClr val="tx1"/>
              </a:solidFill>
            </a:rPr>
            <a:t>Il lavoro è stato svolto dalla</a:t>
          </a:r>
        </a:p>
        <a:p>
          <a:pPr algn="ctr"/>
          <a:r>
            <a:rPr lang="it-IT" sz="3500" dirty="0">
              <a:solidFill>
                <a:schemeClr val="tx1"/>
              </a:solidFill>
            </a:rPr>
            <a:t>Commissione </a:t>
          </a:r>
          <a:r>
            <a:rPr lang="it-IT" sz="3500" dirty="0" err="1">
              <a:solidFill>
                <a:schemeClr val="tx1"/>
              </a:solidFill>
            </a:rPr>
            <a:t>Ptof</a:t>
          </a:r>
          <a:r>
            <a:rPr lang="it-IT" sz="3500" dirty="0">
              <a:solidFill>
                <a:schemeClr val="tx1"/>
              </a:solidFill>
            </a:rPr>
            <a:t>-Rav-</a:t>
          </a:r>
          <a:r>
            <a:rPr lang="it-IT" sz="3500" dirty="0" err="1">
              <a:solidFill>
                <a:schemeClr val="tx1"/>
              </a:solidFill>
            </a:rPr>
            <a:t>Pdm</a:t>
          </a:r>
          <a:endParaRPr lang="it-IT" sz="3500" dirty="0">
            <a:solidFill>
              <a:schemeClr val="tx1"/>
            </a:solidFill>
          </a:endParaRPr>
        </a:p>
      </dgm:t>
    </dgm:pt>
    <dgm:pt modelId="{5BA9B38F-4A98-4326-867C-941CDE1DB71C}" type="parTrans" cxnId="{562D173D-5BFE-43C5-A845-9E9DAFFE9E96}">
      <dgm:prSet/>
      <dgm:spPr/>
      <dgm:t>
        <a:bodyPr/>
        <a:lstStyle/>
        <a:p>
          <a:endParaRPr lang="it-IT"/>
        </a:p>
      </dgm:t>
    </dgm:pt>
    <dgm:pt modelId="{E673B22B-2B50-4DEA-A79D-3FD66F00D112}" type="sibTrans" cxnId="{562D173D-5BFE-43C5-A845-9E9DAFFE9E96}">
      <dgm:prSet/>
      <dgm:spPr/>
      <dgm:t>
        <a:bodyPr/>
        <a:lstStyle/>
        <a:p>
          <a:endParaRPr lang="it-IT"/>
        </a:p>
      </dgm:t>
    </dgm:pt>
    <dgm:pt modelId="{653B48E6-F58B-426B-97FB-10FFEC1CAEE0}">
      <dgm:prSet phldrT="[Testo]" custT="1"/>
      <dgm:spPr/>
      <dgm:t>
        <a:bodyPr/>
        <a:lstStyle/>
        <a:p>
          <a:r>
            <a:rPr lang="it-IT" sz="3800" dirty="0"/>
            <a:t>Prof.ssa Daniela FORTINI</a:t>
          </a:r>
        </a:p>
      </dgm:t>
    </dgm:pt>
    <dgm:pt modelId="{0968C763-8141-4C41-AC33-8BF02A159969}" type="parTrans" cxnId="{06C84227-ED78-4705-A157-C0E55900D861}">
      <dgm:prSet/>
      <dgm:spPr/>
      <dgm:t>
        <a:bodyPr/>
        <a:lstStyle/>
        <a:p>
          <a:endParaRPr lang="it-IT"/>
        </a:p>
      </dgm:t>
    </dgm:pt>
    <dgm:pt modelId="{0FE5C028-AB0D-4E0E-BA44-6ABC2E537ED3}" type="sibTrans" cxnId="{06C84227-ED78-4705-A157-C0E55900D861}">
      <dgm:prSet/>
      <dgm:spPr/>
      <dgm:t>
        <a:bodyPr/>
        <a:lstStyle/>
        <a:p>
          <a:endParaRPr lang="it-IT"/>
        </a:p>
      </dgm:t>
    </dgm:pt>
    <dgm:pt modelId="{8BF6BB17-63B4-4946-AB55-A88B0E9CE76E}">
      <dgm:prSet phldrT="[Testo]" custT="1"/>
      <dgm:spPr/>
      <dgm:t>
        <a:bodyPr/>
        <a:lstStyle/>
        <a:p>
          <a:r>
            <a:rPr lang="it-IT" sz="3800" dirty="0"/>
            <a:t>Prof.ssa Carla DE MAGGI</a:t>
          </a:r>
        </a:p>
      </dgm:t>
    </dgm:pt>
    <dgm:pt modelId="{8201EB47-E317-4A21-82BB-75D3B40C7E1C}" type="parTrans" cxnId="{34CF7811-D44B-4F71-A251-A1332E91F2CE}">
      <dgm:prSet/>
      <dgm:spPr/>
      <dgm:t>
        <a:bodyPr/>
        <a:lstStyle/>
        <a:p>
          <a:endParaRPr lang="it-IT"/>
        </a:p>
      </dgm:t>
    </dgm:pt>
    <dgm:pt modelId="{2457DA62-B355-4310-8DE6-25A65EA24526}" type="sibTrans" cxnId="{34CF7811-D44B-4F71-A251-A1332E91F2CE}">
      <dgm:prSet/>
      <dgm:spPr/>
      <dgm:t>
        <a:bodyPr/>
        <a:lstStyle/>
        <a:p>
          <a:endParaRPr lang="it-IT"/>
        </a:p>
      </dgm:t>
    </dgm:pt>
    <dgm:pt modelId="{2BEDDE02-B37F-4E97-B266-51E0451482F4}">
      <dgm:prSet phldrT="[Testo]" custT="1"/>
      <dgm:spPr/>
      <dgm:t>
        <a:bodyPr/>
        <a:lstStyle/>
        <a:p>
          <a:r>
            <a:rPr lang="it-IT" sz="3800" dirty="0"/>
            <a:t>Prof.ssa Antonella OLIVIERO </a:t>
          </a:r>
        </a:p>
      </dgm:t>
    </dgm:pt>
    <dgm:pt modelId="{E11B6E2F-A546-4044-AF10-2B354810D56A}" type="parTrans" cxnId="{685B795A-E671-491A-8887-F51EF5C6E8CC}">
      <dgm:prSet/>
      <dgm:spPr/>
      <dgm:t>
        <a:bodyPr/>
        <a:lstStyle/>
        <a:p>
          <a:endParaRPr lang="it-IT"/>
        </a:p>
      </dgm:t>
    </dgm:pt>
    <dgm:pt modelId="{CF56968E-7CBF-4C3C-AF36-E16F9D3CB209}" type="sibTrans" cxnId="{685B795A-E671-491A-8887-F51EF5C6E8CC}">
      <dgm:prSet/>
      <dgm:spPr/>
      <dgm:t>
        <a:bodyPr/>
        <a:lstStyle/>
        <a:p>
          <a:endParaRPr lang="it-IT"/>
        </a:p>
      </dgm:t>
    </dgm:pt>
    <dgm:pt modelId="{CF04FDA3-2CC2-4236-83A7-DE556F0D1FBA}">
      <dgm:prSet phldrT="[Testo]" custT="1"/>
      <dgm:spPr/>
      <dgm:t>
        <a:bodyPr/>
        <a:lstStyle/>
        <a:p>
          <a:endParaRPr lang="it-IT" sz="1100" dirty="0"/>
        </a:p>
      </dgm:t>
    </dgm:pt>
    <dgm:pt modelId="{2E56DF43-B5DA-43F3-8597-261876FFC2A1}" type="parTrans" cxnId="{36F0E64B-8745-4984-B0CB-A9ECC1485444}">
      <dgm:prSet/>
      <dgm:spPr/>
      <dgm:t>
        <a:bodyPr/>
        <a:lstStyle/>
        <a:p>
          <a:endParaRPr lang="it-IT"/>
        </a:p>
      </dgm:t>
    </dgm:pt>
    <dgm:pt modelId="{335EFCA5-E768-443A-91BD-F1877FF44091}" type="sibTrans" cxnId="{36F0E64B-8745-4984-B0CB-A9ECC1485444}">
      <dgm:prSet/>
      <dgm:spPr/>
      <dgm:t>
        <a:bodyPr/>
        <a:lstStyle/>
        <a:p>
          <a:endParaRPr lang="it-IT"/>
        </a:p>
      </dgm:t>
    </dgm:pt>
    <dgm:pt modelId="{9D9DC501-D6D6-4016-9478-03C3CC1B3105}" type="pres">
      <dgm:prSet presAssocID="{DD1A2AE1-C0AB-4682-93C0-C8EDA71D8F42}" presName="linear" presStyleCnt="0">
        <dgm:presLayoutVars>
          <dgm:animLvl val="lvl"/>
          <dgm:resizeHandles val="exact"/>
        </dgm:presLayoutVars>
      </dgm:prSet>
      <dgm:spPr/>
    </dgm:pt>
    <dgm:pt modelId="{5E5D27C7-FCA3-497E-82B6-DE7A538A78F2}" type="pres">
      <dgm:prSet presAssocID="{AE329CBC-FA5A-4B5A-B8A9-ABEC4D97E475}" presName="parentText" presStyleLbl="node1" presStyleIdx="0" presStyleCnt="1" custScaleY="112306" custLinFactNeighborX="0" custLinFactNeighborY="-44564">
        <dgm:presLayoutVars>
          <dgm:chMax val="0"/>
          <dgm:bulletEnabled val="1"/>
        </dgm:presLayoutVars>
      </dgm:prSet>
      <dgm:spPr/>
    </dgm:pt>
    <dgm:pt modelId="{ABED1723-C1E6-42E5-9265-F7AA8BF93E26}" type="pres">
      <dgm:prSet presAssocID="{AE329CBC-FA5A-4B5A-B8A9-ABEC4D97E475}" presName="childText" presStyleLbl="revTx" presStyleIdx="0" presStyleCnt="1" custScaleY="150506">
        <dgm:presLayoutVars>
          <dgm:bulletEnabled val="1"/>
        </dgm:presLayoutVars>
      </dgm:prSet>
      <dgm:spPr/>
    </dgm:pt>
  </dgm:ptLst>
  <dgm:cxnLst>
    <dgm:cxn modelId="{34CF7811-D44B-4F71-A251-A1332E91F2CE}" srcId="{AE329CBC-FA5A-4B5A-B8A9-ABEC4D97E475}" destId="{8BF6BB17-63B4-4946-AB55-A88B0E9CE76E}" srcOrd="2" destOrd="0" parTransId="{8201EB47-E317-4A21-82BB-75D3B40C7E1C}" sibTransId="{2457DA62-B355-4310-8DE6-25A65EA24526}"/>
    <dgm:cxn modelId="{06C84227-ED78-4705-A157-C0E55900D861}" srcId="{AE329CBC-FA5A-4B5A-B8A9-ABEC4D97E475}" destId="{653B48E6-F58B-426B-97FB-10FFEC1CAEE0}" srcOrd="1" destOrd="0" parTransId="{0968C763-8141-4C41-AC33-8BF02A159969}" sibTransId="{0FE5C028-AB0D-4E0E-BA44-6ABC2E537ED3}"/>
    <dgm:cxn modelId="{2AC44E2F-B917-4118-B904-6A4B971CD3C3}" type="presOf" srcId="{AE329CBC-FA5A-4B5A-B8A9-ABEC4D97E475}" destId="{5E5D27C7-FCA3-497E-82B6-DE7A538A78F2}" srcOrd="0" destOrd="0" presId="urn:microsoft.com/office/officeart/2005/8/layout/vList2"/>
    <dgm:cxn modelId="{562D173D-5BFE-43C5-A845-9E9DAFFE9E96}" srcId="{DD1A2AE1-C0AB-4682-93C0-C8EDA71D8F42}" destId="{AE329CBC-FA5A-4B5A-B8A9-ABEC4D97E475}" srcOrd="0" destOrd="0" parTransId="{5BA9B38F-4A98-4326-867C-941CDE1DB71C}" sibTransId="{E673B22B-2B50-4DEA-A79D-3FD66F00D112}"/>
    <dgm:cxn modelId="{36F0E64B-8745-4984-B0CB-A9ECC1485444}" srcId="{AE329CBC-FA5A-4B5A-B8A9-ABEC4D97E475}" destId="{CF04FDA3-2CC2-4236-83A7-DE556F0D1FBA}" srcOrd="0" destOrd="0" parTransId="{2E56DF43-B5DA-43F3-8597-261876FFC2A1}" sibTransId="{335EFCA5-E768-443A-91BD-F1877FF44091}"/>
    <dgm:cxn modelId="{685B795A-E671-491A-8887-F51EF5C6E8CC}" srcId="{AE329CBC-FA5A-4B5A-B8A9-ABEC4D97E475}" destId="{2BEDDE02-B37F-4E97-B266-51E0451482F4}" srcOrd="3" destOrd="0" parTransId="{E11B6E2F-A546-4044-AF10-2B354810D56A}" sibTransId="{CF56968E-7CBF-4C3C-AF36-E16F9D3CB209}"/>
    <dgm:cxn modelId="{EBF9A2AC-7525-47FC-AEFE-98BE76C34EA9}" type="presOf" srcId="{8BF6BB17-63B4-4946-AB55-A88B0E9CE76E}" destId="{ABED1723-C1E6-42E5-9265-F7AA8BF93E26}" srcOrd="0" destOrd="2" presId="urn:microsoft.com/office/officeart/2005/8/layout/vList2"/>
    <dgm:cxn modelId="{CA36CFBF-4BED-48C5-8F8C-00954237F445}" type="presOf" srcId="{653B48E6-F58B-426B-97FB-10FFEC1CAEE0}" destId="{ABED1723-C1E6-42E5-9265-F7AA8BF93E26}" srcOrd="0" destOrd="1" presId="urn:microsoft.com/office/officeart/2005/8/layout/vList2"/>
    <dgm:cxn modelId="{AE8461C5-723E-4F52-8502-990C8F44F96E}" type="presOf" srcId="{2BEDDE02-B37F-4E97-B266-51E0451482F4}" destId="{ABED1723-C1E6-42E5-9265-F7AA8BF93E26}" srcOrd="0" destOrd="3" presId="urn:microsoft.com/office/officeart/2005/8/layout/vList2"/>
    <dgm:cxn modelId="{C61D1DCC-9947-4BFD-84AC-77D4EFD4F7AF}" type="presOf" srcId="{CF04FDA3-2CC2-4236-83A7-DE556F0D1FBA}" destId="{ABED1723-C1E6-42E5-9265-F7AA8BF93E26}" srcOrd="0" destOrd="0" presId="urn:microsoft.com/office/officeart/2005/8/layout/vList2"/>
    <dgm:cxn modelId="{0B5C31F0-D038-46FE-B8DE-E3C8A60A7FDD}" type="presOf" srcId="{DD1A2AE1-C0AB-4682-93C0-C8EDA71D8F42}" destId="{9D9DC501-D6D6-4016-9478-03C3CC1B3105}" srcOrd="0" destOrd="0" presId="urn:microsoft.com/office/officeart/2005/8/layout/vList2"/>
    <dgm:cxn modelId="{0E20DEA6-DBA9-440E-B5F7-65527F0C9DA0}" type="presParOf" srcId="{9D9DC501-D6D6-4016-9478-03C3CC1B3105}" destId="{5E5D27C7-FCA3-497E-82B6-DE7A538A78F2}" srcOrd="0" destOrd="0" presId="urn:microsoft.com/office/officeart/2005/8/layout/vList2"/>
    <dgm:cxn modelId="{1DA12DEF-3896-450D-BBCC-29CA018670F3}" type="presParOf" srcId="{9D9DC501-D6D6-4016-9478-03C3CC1B3105}" destId="{ABED1723-C1E6-42E5-9265-F7AA8BF93E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D27C7-FCA3-497E-82B6-DE7A538A78F2}">
      <dsp:nvSpPr>
        <dsp:cNvPr id="0" name=""/>
        <dsp:cNvSpPr/>
      </dsp:nvSpPr>
      <dsp:spPr>
        <a:xfrm>
          <a:off x="0" y="0"/>
          <a:ext cx="9601200" cy="12515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>
              <a:solidFill>
                <a:schemeClr val="tx1"/>
              </a:solidFill>
            </a:rPr>
            <a:t>Il lavoro è stato svolto dalla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>
              <a:solidFill>
                <a:schemeClr val="tx1"/>
              </a:solidFill>
            </a:rPr>
            <a:t>Commissione </a:t>
          </a:r>
          <a:r>
            <a:rPr lang="it-IT" sz="3500" kern="1200" dirty="0" err="1">
              <a:solidFill>
                <a:schemeClr val="tx1"/>
              </a:solidFill>
            </a:rPr>
            <a:t>Ptof</a:t>
          </a:r>
          <a:r>
            <a:rPr lang="it-IT" sz="3500" kern="1200" dirty="0">
              <a:solidFill>
                <a:schemeClr val="tx1"/>
              </a:solidFill>
            </a:rPr>
            <a:t>-Rav-</a:t>
          </a:r>
          <a:r>
            <a:rPr lang="it-IT" sz="3500" kern="1200" dirty="0" err="1">
              <a:solidFill>
                <a:schemeClr val="tx1"/>
              </a:solidFill>
            </a:rPr>
            <a:t>Pdm</a:t>
          </a:r>
          <a:endParaRPr lang="it-IT" sz="3500" kern="1200" dirty="0">
            <a:solidFill>
              <a:schemeClr val="tx1"/>
            </a:solidFill>
          </a:endParaRPr>
        </a:p>
      </dsp:txBody>
      <dsp:txXfrm>
        <a:off x="61096" y="61096"/>
        <a:ext cx="9479008" cy="1129374"/>
      </dsp:txXfrm>
    </dsp:sp>
    <dsp:sp modelId="{ABED1723-C1E6-42E5-9265-F7AA8BF93E26}">
      <dsp:nvSpPr>
        <dsp:cNvPr id="0" name=""/>
        <dsp:cNvSpPr/>
      </dsp:nvSpPr>
      <dsp:spPr>
        <a:xfrm>
          <a:off x="0" y="1253092"/>
          <a:ext cx="9601200" cy="213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1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800" kern="1200" dirty="0"/>
            <a:t>Prof.ssa Daniela FORTINI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800" kern="1200" dirty="0"/>
            <a:t>Prof.ssa Carla DE MAGGI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800" kern="1200" dirty="0"/>
            <a:t>Prof.ssa Antonella OLIVIERO </a:t>
          </a:r>
        </a:p>
      </dsp:txBody>
      <dsp:txXfrm>
        <a:off x="0" y="1253092"/>
        <a:ext cx="9601200" cy="2132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2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7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2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55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3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7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4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2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03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91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4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99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66D96-80F3-43FF-B73F-B2EEC3D1B0C9}" type="datetimeFigureOut">
              <a:rPr lang="it-IT" smtClean="0"/>
              <a:t>20/01/2023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2384" y="1842051"/>
            <a:ext cx="7553738" cy="1429051"/>
          </a:xfrm>
        </p:spPr>
        <p:txBody>
          <a:bodyPr>
            <a:noAutofit/>
          </a:bodyPr>
          <a:lstStyle/>
          <a:p>
            <a:r>
              <a:rPr lang="it-IT" sz="4300" b="1" dirty="0"/>
              <a:t>Funzione Strumentale Area 1</a:t>
            </a:r>
            <a:br>
              <a:rPr lang="it-IT" sz="4300" b="1" dirty="0"/>
            </a:br>
            <a:r>
              <a:rPr lang="it-IT" sz="4300" b="1" dirty="0" err="1"/>
              <a:t>Ptof</a:t>
            </a:r>
            <a:r>
              <a:rPr lang="it-IT" sz="4300" b="1" dirty="0"/>
              <a:t> - Rav - </a:t>
            </a:r>
            <a:r>
              <a:rPr lang="it-IT" sz="4300" b="1" dirty="0" err="1"/>
              <a:t>Pdm</a:t>
            </a:r>
            <a:endParaRPr lang="it-IT" sz="43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01418" y="3732755"/>
            <a:ext cx="6815669" cy="636105"/>
          </a:xfrm>
        </p:spPr>
        <p:txBody>
          <a:bodyPr>
            <a:noAutofit/>
          </a:bodyPr>
          <a:lstStyle/>
          <a:p>
            <a:pPr algn="r"/>
            <a:r>
              <a:rPr lang="it-IT" sz="2900" b="1" dirty="0"/>
              <a:t>Prof. Francesco Di Filippo</a:t>
            </a:r>
          </a:p>
        </p:txBody>
      </p:sp>
    </p:spTree>
    <p:extLst>
      <p:ext uri="{BB962C8B-B14F-4D97-AF65-F5344CB8AC3E}">
        <p14:creationId xmlns:p14="http://schemas.microsoft.com/office/powerpoint/2010/main" val="40691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74557"/>
            <a:ext cx="9601196" cy="1016131"/>
          </a:xfrm>
        </p:spPr>
        <p:txBody>
          <a:bodyPr>
            <a:normAutofit/>
          </a:bodyPr>
          <a:lstStyle/>
          <a:p>
            <a:r>
              <a:rPr lang="it-IT" dirty="0"/>
              <a:t>Progetti avviati e non avviati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08698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06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9D4B8-922F-4D45-BDFB-9CEE0E87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76845"/>
          </a:xfrm>
        </p:spPr>
        <p:txBody>
          <a:bodyPr>
            <a:normAutofit fontScale="90000"/>
          </a:bodyPr>
          <a:lstStyle/>
          <a:p>
            <a:r>
              <a:rPr lang="it-IT" dirty="0"/>
              <a:t>Progetti avviati, periodo avvio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BD38895-70FD-4030-B48F-B043E7A90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944775"/>
              </p:ext>
            </p:extLst>
          </p:nvPr>
        </p:nvGraphicFramePr>
        <p:xfrm>
          <a:off x="1295400" y="1679575"/>
          <a:ext cx="9601200" cy="41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64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F5FA0-B8AA-4A6E-8B16-CD6B282A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1717"/>
          </a:xfrm>
        </p:spPr>
        <p:txBody>
          <a:bodyPr/>
          <a:lstStyle/>
          <a:p>
            <a:r>
              <a:rPr lang="it-IT" b="1" dirty="0"/>
              <a:t>Progetti non avviati motivi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65C09C0-9F91-4036-A540-709B333BD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429848"/>
              </p:ext>
            </p:extLst>
          </p:nvPr>
        </p:nvGraphicFramePr>
        <p:xfrm>
          <a:off x="1295400" y="2557459"/>
          <a:ext cx="9601196" cy="128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3472">
                  <a:extLst>
                    <a:ext uri="{9D8B030D-6E8A-4147-A177-3AD203B41FA5}">
                      <a16:colId xmlns:a16="http://schemas.microsoft.com/office/drawing/2014/main" val="2674519896"/>
                    </a:ext>
                  </a:extLst>
                </a:gridCol>
                <a:gridCol w="1557724">
                  <a:extLst>
                    <a:ext uri="{9D8B030D-6E8A-4147-A177-3AD203B41FA5}">
                      <a16:colId xmlns:a16="http://schemas.microsoft.com/office/drawing/2014/main" val="1216095709"/>
                    </a:ext>
                  </a:extLst>
                </a:gridCol>
              </a:tblGrid>
              <a:tr h="64401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100" b="1" dirty="0">
                          <a:solidFill>
                            <a:schemeClr val="tx1"/>
                          </a:solidFill>
                        </a:rPr>
                        <a:t>Motivo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1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85790"/>
                  </a:ext>
                </a:extLst>
              </a:tr>
              <a:tr h="6440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2100" b="0" dirty="0">
                          <a:solidFill>
                            <a:schemeClr val="tx1"/>
                          </a:solidFill>
                        </a:rPr>
                        <a:t>Il progetto avrà inizio nel periodo successivo alla seconda metà di gennaio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3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1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ABB43A-24B4-4917-AE16-AC21CCD0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648" y="1325217"/>
            <a:ext cx="10335222" cy="4094920"/>
          </a:xfrm>
        </p:spPr>
        <p:txBody>
          <a:bodyPr>
            <a:normAutofit/>
          </a:bodyPr>
          <a:lstStyle/>
          <a:p>
            <a:pPr marL="3302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302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L’offerta progettuale è stata organizzata per aree disciplinari</a:t>
            </a:r>
          </a:p>
          <a:p>
            <a:pPr marL="33020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 Inclusione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 Benessere e Apprendimento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 Orientamento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 Scientifica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 Linguistica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29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A641A-C5F9-42C6-9543-B3736B4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r>
              <a:rPr lang="it-IT" sz="3000" b="1" dirty="0"/>
              <a:t>Progetti area Inclusione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140B4EF-4481-48F6-B714-CE6EB033B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08412"/>
              </p:ext>
            </p:extLst>
          </p:nvPr>
        </p:nvGraphicFramePr>
        <p:xfrm>
          <a:off x="814192" y="1208125"/>
          <a:ext cx="10573147" cy="50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008">
                  <a:extLst>
                    <a:ext uri="{9D8B030D-6E8A-4147-A177-3AD203B41FA5}">
                      <a16:colId xmlns:a16="http://schemas.microsoft.com/office/drawing/2014/main" val="3518069198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3333305811"/>
                    </a:ext>
                  </a:extLst>
                </a:gridCol>
                <a:gridCol w="3788669">
                  <a:extLst>
                    <a:ext uri="{9D8B030D-6E8A-4147-A177-3AD203B41FA5}">
                      <a16:colId xmlns:a16="http://schemas.microsoft.com/office/drawing/2014/main" val="2310790196"/>
                    </a:ext>
                  </a:extLst>
                </a:gridCol>
                <a:gridCol w="2168183">
                  <a:extLst>
                    <a:ext uri="{9D8B030D-6E8A-4147-A177-3AD203B41FA5}">
                      <a16:colId xmlns:a16="http://schemas.microsoft.com/office/drawing/2014/main" val="1862622164"/>
                    </a:ext>
                  </a:extLst>
                </a:gridCol>
              </a:tblGrid>
              <a:tr h="61516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03335"/>
                  </a:ext>
                </a:extLst>
              </a:tr>
              <a:tr h="456447"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DEBATE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D’ALESSANDRI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novembre 2022. Non previsti incontri. Conclusione maggio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28/28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8870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AUTONOMA-MENTE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set. 2022.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Conclusione </a:t>
                      </a:r>
                      <a:r>
                        <a:rPr lang="it-IT" sz="15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giu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2023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18/18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119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DI ISTITUTO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CATARINOZZI</a:t>
                      </a:r>
                      <a:endParaRPr lang="it-IT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13 ottobre 2022. 9 incontri svolti. Conclusione 08 giugno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80074"/>
                  </a:ext>
                </a:extLst>
              </a:tr>
              <a:tr h="30553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PROGETTO PONTE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LORENZINI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dopo la seconda metà di gennaio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2932212203"/>
                  </a:ext>
                </a:extLst>
              </a:tr>
              <a:tr h="5072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CENTRO SPORTIVO STUDENTESCO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FARINA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dopo la seconda metà di gennaio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3695755207"/>
                  </a:ext>
                </a:extLst>
              </a:tr>
              <a:tr h="68202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PROGETTO ACCOGLIENZA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 CARLO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ORIOLO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20 ottobre 2022. 8 incontri svolti. Conclusione aprile/maggio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Circa 300/circa 280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850648963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 PORTO CON ME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OLIVIERO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24 novembre 2022. 4 incontri svolti. Conclusione 8 giugno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19/19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1998040721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LABORATORIO TEATRALE «SCENA LIBERA TUTTI»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D’ERRICO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 pervenuto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3122362062"/>
                  </a:ext>
                </a:extLst>
              </a:tr>
              <a:tr h="3939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LABORATORIO TEATRALE INTEGRATO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POLDIALLAI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3 novembre 2022. 6 incontri svolti. Conclusione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dicembre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26/25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352048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1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A641A-C5F9-42C6-9543-B3736B4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339"/>
          </a:xfrm>
        </p:spPr>
        <p:txBody>
          <a:bodyPr>
            <a:normAutofit fontScale="90000"/>
          </a:bodyPr>
          <a:lstStyle/>
          <a:p>
            <a:r>
              <a:rPr lang="it-IT" sz="3000" b="1" dirty="0"/>
              <a:t>Progetti area Benessere e Apprendimento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DB350969-2C90-43DD-A3E2-08245FA5D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620924"/>
              </p:ext>
            </p:extLst>
          </p:nvPr>
        </p:nvGraphicFramePr>
        <p:xfrm>
          <a:off x="677334" y="1107578"/>
          <a:ext cx="10783981" cy="542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822">
                  <a:extLst>
                    <a:ext uri="{9D8B030D-6E8A-4147-A177-3AD203B41FA5}">
                      <a16:colId xmlns:a16="http://schemas.microsoft.com/office/drawing/2014/main" val="1412817269"/>
                    </a:ext>
                  </a:extLst>
                </a:gridCol>
                <a:gridCol w="1903956">
                  <a:extLst>
                    <a:ext uri="{9D8B030D-6E8A-4147-A177-3AD203B41FA5}">
                      <a16:colId xmlns:a16="http://schemas.microsoft.com/office/drawing/2014/main" val="3470951498"/>
                    </a:ext>
                  </a:extLst>
                </a:gridCol>
                <a:gridCol w="2780778">
                  <a:extLst>
                    <a:ext uri="{9D8B030D-6E8A-4147-A177-3AD203B41FA5}">
                      <a16:colId xmlns:a16="http://schemas.microsoft.com/office/drawing/2014/main" val="3325304297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2338644793"/>
                    </a:ext>
                  </a:extLst>
                </a:gridCol>
              </a:tblGrid>
              <a:tr h="53333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68027"/>
                  </a:ext>
                </a:extLst>
              </a:tr>
              <a:tr h="517883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CLASSI CAMBRIDGE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CHIARALUCE DOMIZI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 settembre 2022. Conclusione 8 giugno 2023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69470"/>
                  </a:ext>
                </a:extLst>
              </a:tr>
              <a:tr h="45775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SALUTE È PROMOSSA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LORENZINI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18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ott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2022. 18 incontri svolti. Conclusione 9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Tutte le classi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565656774"/>
                  </a:ext>
                </a:extLst>
              </a:tr>
              <a:tr h="4996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 SPECCHI A FINESTRE PERCORSI FORMATIVI PER UNO SGUARDO SUL MONDO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MATTEINI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12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dic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2022. 2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incontri fatti. Conclusione 9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269/269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518175038"/>
                  </a:ext>
                </a:extLst>
              </a:tr>
              <a:tr h="4996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GALEOTTO FU IL LIBRO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BIONDI ANGIOLINI PAOLETTI CRISPINO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07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ott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8 incontri svolti. Conclusione 31 ago. 2025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iscritti 9 classi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528968688"/>
                  </a:ext>
                </a:extLst>
              </a:tr>
              <a:tr h="38799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ROMANAE DISPUTATIONES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MINGHETTI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21 set.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2022.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incontri svolti. Conclusione 23 mar.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779981787"/>
                  </a:ext>
                </a:extLst>
              </a:tr>
              <a:tr h="38799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DALLA PARTE DELLE VITTIME GIUSTIZIA-PREVENZIONE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RENDINA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7 dicembre 2022. 1 incontro svolto. Conclusione inizio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Classi terze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564655306"/>
                  </a:ext>
                </a:extLst>
              </a:tr>
              <a:tr h="38799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LOVERS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MICHELI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23 novembre 2022. 2 incontri svolti. Conclusione giugno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classi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756293010"/>
                  </a:ext>
                </a:extLst>
              </a:tr>
              <a:tr h="38799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CREAZIONE DI UN ORTO DI ERBE AROMATICHE E PIANTE ARBUSTIVE OFFICINALI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CARVISIGLIA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Numero studenti non raggiunto diventerà progetto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Pcto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340760784"/>
                  </a:ext>
                </a:extLst>
              </a:tr>
              <a:tr h="38799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SPORTELLI DI ASCOLTO GRAFOLOGICO E PSICOLOGICO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POLDIALLAI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12 gen. 2023.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incontro svolto. Conclusione fine anno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4/2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46212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8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A641A-C5F9-42C6-9543-B3736B4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r>
              <a:rPr lang="it-IT" sz="3000" b="1" dirty="0"/>
              <a:t>Progetti area Orientamento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26B945EF-2114-4AC2-ACD6-E5BD55916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166497"/>
              </p:ext>
            </p:extLst>
          </p:nvPr>
        </p:nvGraphicFramePr>
        <p:xfrm>
          <a:off x="841512" y="1245704"/>
          <a:ext cx="10508975" cy="356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077">
                  <a:extLst>
                    <a:ext uri="{9D8B030D-6E8A-4147-A177-3AD203B41FA5}">
                      <a16:colId xmlns:a16="http://schemas.microsoft.com/office/drawing/2014/main" val="1305418381"/>
                    </a:ext>
                  </a:extLst>
                </a:gridCol>
                <a:gridCol w="1697367">
                  <a:extLst>
                    <a:ext uri="{9D8B030D-6E8A-4147-A177-3AD203B41FA5}">
                      <a16:colId xmlns:a16="http://schemas.microsoft.com/office/drawing/2014/main" val="1535972786"/>
                    </a:ext>
                  </a:extLst>
                </a:gridCol>
                <a:gridCol w="2729947">
                  <a:extLst>
                    <a:ext uri="{9D8B030D-6E8A-4147-A177-3AD203B41FA5}">
                      <a16:colId xmlns:a16="http://schemas.microsoft.com/office/drawing/2014/main" val="4014963383"/>
                    </a:ext>
                  </a:extLst>
                </a:gridCol>
                <a:gridCol w="2789584">
                  <a:extLst>
                    <a:ext uri="{9D8B030D-6E8A-4147-A177-3AD203B41FA5}">
                      <a16:colId xmlns:a16="http://schemas.microsoft.com/office/drawing/2014/main" val="708256281"/>
                    </a:ext>
                  </a:extLst>
                </a:gridCol>
              </a:tblGrid>
              <a:tr h="653995">
                <a:tc>
                  <a:txBody>
                    <a:bodyPr/>
                    <a:lstStyle/>
                    <a:p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14895"/>
                  </a:ext>
                </a:extLst>
              </a:tr>
              <a:tr h="79741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ORIENTAMENTO/RIORIENTAMENTO IN ITINERE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D’ALESSANDRI</a:t>
                      </a:r>
                    </a:p>
                    <a:p>
                      <a:pPr fontAlgn="ctr"/>
                      <a:b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dicembre 2022. 4 incontri svolti. Conclusione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Consulenza a richiesta di docenti,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cdc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 studenti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951527858"/>
                  </a:ext>
                </a:extLst>
              </a:tr>
              <a:tr h="10555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 MI ORIENTO SCELGO</a:t>
                      </a:r>
                    </a:p>
                    <a:p>
                      <a:pPr fontAlgn="ctr"/>
                      <a:b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PETRASSI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12 settembre 2022. 1 incontro svolto. Conclusione 30 giugno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501/501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642425838"/>
                  </a:ext>
                </a:extLst>
              </a:tr>
              <a:tr h="10555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ORIENTAMENTO IN ENTRATA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TARANTINO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ottobre 2022. 4 incontri svolti. Conclusione 14 gennaio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1231 iscritti a open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 visite in presenza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39121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4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A641A-C5F9-42C6-9543-B3736B4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r>
              <a:rPr lang="it-IT" sz="3000" b="1" dirty="0"/>
              <a:t>Progetti area Scientifica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4AA49C8-FB4D-49AA-88DF-567140F1A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600008"/>
              </p:ext>
            </p:extLst>
          </p:nvPr>
        </p:nvGraphicFramePr>
        <p:xfrm>
          <a:off x="894521" y="1126920"/>
          <a:ext cx="10402957" cy="500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575">
                  <a:extLst>
                    <a:ext uri="{9D8B030D-6E8A-4147-A177-3AD203B41FA5}">
                      <a16:colId xmlns:a16="http://schemas.microsoft.com/office/drawing/2014/main" val="2691488473"/>
                    </a:ext>
                  </a:extLst>
                </a:gridCol>
                <a:gridCol w="1736034">
                  <a:extLst>
                    <a:ext uri="{9D8B030D-6E8A-4147-A177-3AD203B41FA5}">
                      <a16:colId xmlns:a16="http://schemas.microsoft.com/office/drawing/2014/main" val="950301031"/>
                    </a:ext>
                  </a:extLst>
                </a:gridCol>
                <a:gridCol w="3392557">
                  <a:extLst>
                    <a:ext uri="{9D8B030D-6E8A-4147-A177-3AD203B41FA5}">
                      <a16:colId xmlns:a16="http://schemas.microsoft.com/office/drawing/2014/main" val="1234812083"/>
                    </a:ext>
                  </a:extLst>
                </a:gridCol>
                <a:gridCol w="2537791">
                  <a:extLst>
                    <a:ext uri="{9D8B030D-6E8A-4147-A177-3AD203B41FA5}">
                      <a16:colId xmlns:a16="http://schemas.microsoft.com/office/drawing/2014/main" val="2672494002"/>
                    </a:ext>
                  </a:extLst>
                </a:gridCol>
              </a:tblGrid>
              <a:tr h="59586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01087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GIOCHI DELLA CHIMICA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TOMASSETTI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dopo la seconda metà di gennaio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588176950"/>
                  </a:ext>
                </a:extLst>
              </a:tr>
              <a:tr h="58594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OLIMPIADI DI SCIENZE NATURALI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APUZZO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dopo la seconda metà di gennaio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945301073"/>
                  </a:ext>
                </a:extLst>
              </a:tr>
              <a:tr h="64651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PAPARESCHI AL CINEMAT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18 novembre 2022.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incontri svolti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Conclusione 28 aprile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40/35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733756397"/>
                  </a:ext>
                </a:extLst>
              </a:tr>
              <a:tr h="58309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OLIMPIADI DI MATEMATICA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 dicembre 2022. 1 incontro svolto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Conclusione 31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40/36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326915855"/>
                  </a:ext>
                </a:extLst>
              </a:tr>
              <a:tr h="64651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DIGITALE IN TASCA (CLASSE DIGITALE)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LABARILE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01 ottobre. Incontri giornalieri. Progetto di lunga durata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29/29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105053922"/>
                  </a:ext>
                </a:extLst>
              </a:tr>
              <a:tr h="64651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AREE DIDATTICHE NEGLI SPAZI COMUNI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PASSAMONTI MANICO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novembre 2022. 10 incontri svolti. Conclusione 28 febbraio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30/30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698022478"/>
                  </a:ext>
                </a:extLst>
              </a:tr>
              <a:tr h="64651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RIGENERAZIONE SCUOLA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TOMASSETTI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23 novembre 2022. 1 incontro svolto. Conclusione 30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Tutte le classi e poi 6 classi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51029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4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A641A-C5F9-42C6-9543-B3736B4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r>
              <a:rPr lang="it-IT" sz="3000" b="1" dirty="0"/>
              <a:t>Progetti area Linguistica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686E0F0-FABD-48ED-9755-C71905742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70042"/>
              </p:ext>
            </p:extLst>
          </p:nvPr>
        </p:nvGraphicFramePr>
        <p:xfrm>
          <a:off x="808382" y="1245703"/>
          <a:ext cx="10548731" cy="445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148">
                  <a:extLst>
                    <a:ext uri="{9D8B030D-6E8A-4147-A177-3AD203B41FA5}">
                      <a16:colId xmlns:a16="http://schemas.microsoft.com/office/drawing/2014/main" val="4067848387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3796114095"/>
                    </a:ext>
                  </a:extLst>
                </a:gridCol>
                <a:gridCol w="2597427">
                  <a:extLst>
                    <a:ext uri="{9D8B030D-6E8A-4147-A177-3AD203B41FA5}">
                      <a16:colId xmlns:a16="http://schemas.microsoft.com/office/drawing/2014/main" val="835959483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511595792"/>
                    </a:ext>
                  </a:extLst>
                </a:gridCol>
              </a:tblGrid>
              <a:tr h="63132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70347"/>
                  </a:ext>
                </a:extLst>
              </a:tr>
              <a:tr h="52056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CERTIFICAZIONE LINGUISTICA DELF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TARANTINO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10 gennaio 2022.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incontro svolto.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Conclusione 18 aprile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4034072644"/>
                  </a:ext>
                </a:extLst>
              </a:tr>
              <a:tr h="4042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OLIMPIADI DI ITALIANO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D’ALESSANDRI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24 novembre 2022. Non previsti incontri. Conclusione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386214535"/>
                  </a:ext>
                </a:extLst>
              </a:tr>
              <a:tr h="40426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CERTIFICAZIONI CAMBRIDGE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CICCHELLI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28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ott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26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incontri svolti.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Conclusione metà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54/54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843116670"/>
                  </a:ext>
                </a:extLst>
              </a:tr>
              <a:tr h="40426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ERASMUS+ KA2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CATARINOZZI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settembre 2022. 4 incontri svolti. Conclusione 31 agosto 2023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767040010"/>
                  </a:ext>
                </a:extLst>
              </a:tr>
              <a:tr h="52056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CERTIFICAZIONE DELE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COVACCIOLI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9 gennaio. 2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incontri svolti. Conclusione a maggio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9/9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691906570"/>
                  </a:ext>
                </a:extLst>
              </a:tr>
              <a:tr h="52056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L2 CORSO DI ALFABETIZZAZIONE PER ALUNNI STRANIERI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VILLANI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21 ottobre 2022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 prevedono 9 incontri di 2 ore. Conclusione 31 marzo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32/23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0055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8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814192"/>
            <a:ext cx="9601196" cy="1427967"/>
          </a:xfrm>
        </p:spPr>
        <p:txBody>
          <a:bodyPr>
            <a:normAutofit/>
          </a:bodyPr>
          <a:lstStyle/>
          <a:p>
            <a:r>
              <a:rPr lang="it-IT" b="1" dirty="0"/>
              <a:t>Piano di Miglioramento</a:t>
            </a:r>
            <a:br>
              <a:rPr lang="it-IT" b="1" dirty="0"/>
            </a:br>
            <a:r>
              <a:rPr lang="it-IT" sz="4000" dirty="0"/>
              <a:t>Percorso n° 1: Per il successo formativo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Attività prevista nel percorso</a:t>
            </a:r>
          </a:p>
          <a:p>
            <a:r>
              <a:rPr lang="it-IT" dirty="0"/>
              <a:t>Progettazione condivisa della didattica disciplinare per competenze e attività di formazione per l’acquisizione di metodologie inclusive, innovative e digitali</a:t>
            </a:r>
          </a:p>
          <a:p>
            <a:r>
              <a:rPr lang="it-IT" dirty="0"/>
              <a:t>Attività di sostegno allo studio: esercitazioni prove INVALSI, corsi per l'acquisizione di un metodo di studio efficace e sportelli didattici</a:t>
            </a:r>
          </a:p>
          <a:p>
            <a:r>
              <a:rPr lang="it-IT" dirty="0"/>
              <a:t>Attuazione di progetti di consolidamento/potenziamento delle competenze chiave</a:t>
            </a:r>
          </a:p>
        </p:txBody>
      </p:sp>
    </p:spTree>
    <p:extLst>
      <p:ext uri="{BB962C8B-B14F-4D97-AF65-F5344CB8AC3E}">
        <p14:creationId xmlns:p14="http://schemas.microsoft.com/office/powerpoint/2010/main" val="271819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8B9E7-D2C2-4588-94BB-DF3422DE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Attività svolte</a:t>
            </a:r>
            <a:br>
              <a:rPr lang="it-IT" b="1" dirty="0"/>
            </a:br>
            <a:r>
              <a:rPr lang="it-IT" b="1" dirty="0"/>
              <a:t>Funzione Strumentale Area 1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FAE5B25-B195-4E7C-9E3B-B6EE2E334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070450"/>
              </p:ext>
            </p:extLst>
          </p:nvPr>
        </p:nvGraphicFramePr>
        <p:xfrm>
          <a:off x="1295400" y="2488367"/>
          <a:ext cx="9601200" cy="338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6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Attività prevista nel percorso:</a:t>
            </a:r>
          </a:p>
          <a:p>
            <a:r>
              <a:rPr lang="it-IT" dirty="0"/>
              <a:t>Attuazione dei progetti di potenziamento delle competenze di cittadinanza attiva</a:t>
            </a:r>
          </a:p>
          <a:p>
            <a:r>
              <a:rPr lang="it-IT" dirty="0"/>
              <a:t>Educazione alla cittadinanza digitale</a:t>
            </a:r>
          </a:p>
          <a:p>
            <a:r>
              <a:rPr lang="it-IT" dirty="0"/>
              <a:t>Competenze sociali e relazionali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295402" y="814192"/>
            <a:ext cx="9601196" cy="1427967"/>
          </a:xfrm>
        </p:spPr>
        <p:txBody>
          <a:bodyPr>
            <a:normAutofit/>
          </a:bodyPr>
          <a:lstStyle/>
          <a:p>
            <a:r>
              <a:rPr lang="it-IT" b="1" dirty="0"/>
              <a:t>Piano di Miglioramento</a:t>
            </a:r>
            <a:br>
              <a:rPr lang="it-IT" b="1" dirty="0"/>
            </a:br>
            <a:r>
              <a:rPr lang="it-IT" sz="4000" dirty="0"/>
              <a:t>Percorso n° 2: Per una cittadinanza attiva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7360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5C0E1-E61B-8F36-21E6-A4B8A44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42461-9FDF-5FF5-BAE4-13F32927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/>
              <a:t>Commissione </a:t>
            </a:r>
            <a:r>
              <a:rPr lang="it-IT" sz="3600" dirty="0" err="1"/>
              <a:t>Ptof</a:t>
            </a:r>
            <a:r>
              <a:rPr lang="it-IT" sz="3600" dirty="0"/>
              <a:t> Rav </a:t>
            </a:r>
            <a:r>
              <a:rPr lang="it-IT" sz="3600" dirty="0" err="1"/>
              <a:t>Pdm</a:t>
            </a:r>
            <a:endParaRPr lang="it-IT" sz="3600" dirty="0"/>
          </a:p>
          <a:p>
            <a:pPr marL="0" indent="0" algn="ctr">
              <a:buNone/>
            </a:pPr>
            <a:r>
              <a:rPr lang="it-IT" sz="3600" dirty="0"/>
              <a:t>Fortini, De Maggi, Oliviero, Di Filippo</a:t>
            </a:r>
          </a:p>
          <a:p>
            <a:pPr marL="0" indent="0" algn="ctr"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8508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Attività svolte</a:t>
            </a:r>
            <a:br>
              <a:rPr lang="it-IT" b="1" dirty="0"/>
            </a:br>
            <a:r>
              <a:rPr lang="it-IT" b="1" dirty="0"/>
              <a:t>Funzione Strumentale Area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4302" y="2398643"/>
            <a:ext cx="10208301" cy="3687364"/>
          </a:xfrm>
        </p:spPr>
        <p:txBody>
          <a:bodyPr>
            <a:noAutofit/>
          </a:bodyPr>
          <a:lstStyle/>
          <a:p>
            <a:pPr fontAlgn="base"/>
            <a:r>
              <a:rPr lang="it-IT" sz="2600" dirty="0"/>
              <a:t>Raccolta e analisi dei progetti didattici da inserire nel PTOF</a:t>
            </a:r>
          </a:p>
          <a:p>
            <a:pPr fontAlgn="base"/>
            <a:r>
              <a:rPr lang="it-IT" sz="2600" dirty="0"/>
              <a:t>Elaborazione Rendicontazione Sociale</a:t>
            </a:r>
          </a:p>
          <a:p>
            <a:pPr fontAlgn="base"/>
            <a:r>
              <a:rPr lang="it-IT" sz="2600" dirty="0"/>
              <a:t>Elaborazione Rapporto di Autovalutazione (</a:t>
            </a:r>
            <a:r>
              <a:rPr lang="it-IT" sz="2600" dirty="0" err="1"/>
              <a:t>RaV</a:t>
            </a:r>
            <a:r>
              <a:rPr lang="it-IT" sz="2600" dirty="0"/>
              <a:t>)</a:t>
            </a:r>
          </a:p>
          <a:p>
            <a:pPr fontAlgn="base"/>
            <a:r>
              <a:rPr lang="it-IT" sz="2600" dirty="0"/>
              <a:t>Elaborazione PTOF triennio 2022-2025 con realizzazione del Piano di Miglioramento (PDM)</a:t>
            </a:r>
          </a:p>
          <a:p>
            <a:pPr fontAlgn="base"/>
            <a:r>
              <a:rPr lang="it-IT" sz="2600" dirty="0"/>
              <a:t>Collaborazione al controllo della compatibilità finanziaria dei progetti e delle attività del PTOF</a:t>
            </a:r>
          </a:p>
        </p:txBody>
      </p:sp>
    </p:spTree>
    <p:extLst>
      <p:ext uri="{BB962C8B-B14F-4D97-AF65-F5344CB8AC3E}">
        <p14:creationId xmlns:p14="http://schemas.microsoft.com/office/powerpoint/2010/main" val="386655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4BAB3-9F3A-4B21-942F-5AAE280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Attività svolte</a:t>
            </a:r>
            <a:br>
              <a:rPr lang="it-IT" b="1" dirty="0"/>
            </a:br>
            <a:r>
              <a:rPr lang="it-IT" b="1" dirty="0"/>
              <a:t>Funzione Strumentale Area 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21501F-DFE3-4EF6-B422-EFBAA517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32" y="2503357"/>
            <a:ext cx="9983449" cy="3507699"/>
          </a:xfrm>
        </p:spPr>
        <p:txBody>
          <a:bodyPr>
            <a:normAutofit lnSpcReduction="10000"/>
          </a:bodyPr>
          <a:lstStyle/>
          <a:p>
            <a:pPr fontAlgn="base"/>
            <a:r>
              <a:rPr lang="it-IT" sz="2600" dirty="0"/>
              <a:t>Raccolta dati ed elaborazione report monitoraggio intermedio dei progetti</a:t>
            </a:r>
          </a:p>
          <a:p>
            <a:pPr fontAlgn="base"/>
            <a:r>
              <a:rPr lang="it-IT" sz="2600" dirty="0"/>
              <a:t>Monitoraggio del PTOF</a:t>
            </a:r>
          </a:p>
          <a:p>
            <a:pPr fontAlgn="base"/>
            <a:r>
              <a:rPr lang="it-IT" sz="2600" dirty="0"/>
              <a:t>Analisi, validazione ed eventuale standardizzazione dei singoli progetti</a:t>
            </a:r>
          </a:p>
          <a:p>
            <a:pPr fontAlgn="base"/>
            <a:r>
              <a:rPr lang="it-IT" sz="2600" dirty="0"/>
              <a:t>Collaborazione al processo di valutazione ed autovalutazione</a:t>
            </a:r>
          </a:p>
          <a:p>
            <a:pPr fontAlgn="base"/>
            <a:r>
              <a:rPr lang="it-IT" sz="2600" dirty="0"/>
              <a:t>Aggiornamento Scuola in Chiaro</a:t>
            </a:r>
          </a:p>
          <a:p>
            <a:pPr fontAlgn="base"/>
            <a:r>
              <a:rPr lang="it-IT" sz="2400" dirty="0"/>
              <a:t>Confronto tra gli obiettivi del </a:t>
            </a:r>
            <a:r>
              <a:rPr lang="it-IT" sz="2400" dirty="0" err="1"/>
              <a:t>PdM</a:t>
            </a:r>
            <a:r>
              <a:rPr lang="it-IT" sz="2400" dirty="0"/>
              <a:t> e le effettive risultanze</a:t>
            </a:r>
          </a:p>
          <a:p>
            <a:pPr fontAlgn="base"/>
            <a:r>
              <a:rPr lang="it-IT" sz="2400" dirty="0"/>
              <a:t>Analisi dei dati emersi dal Rapporto di Autovalutazione (</a:t>
            </a:r>
            <a:r>
              <a:rPr lang="it-IT" sz="2400" dirty="0" err="1"/>
              <a:t>RaV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7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100" b="1" dirty="0"/>
              <a:t>Attività svolte Settembre</a:t>
            </a:r>
          </a:p>
          <a:p>
            <a:pPr marL="0" indent="0" algn="ctr">
              <a:buNone/>
            </a:pPr>
            <a:r>
              <a:rPr lang="it-IT" sz="3100" dirty="0"/>
              <a:t>Raccolta Progetti didattici da inserire nel PTOF</a:t>
            </a:r>
          </a:p>
          <a:p>
            <a:pPr marL="0" indent="0" algn="ctr">
              <a:buNone/>
            </a:pPr>
            <a:endParaRPr lang="it-IT" sz="3100" dirty="0"/>
          </a:p>
          <a:p>
            <a:pPr algn="just"/>
            <a:r>
              <a:rPr lang="it-IT" dirty="0"/>
              <a:t>Raccolta delle schede dei progetti proposti dai docenti e contributo alla valutazione delle attività più significative con riferimento alle esigenze degli alunni</a:t>
            </a:r>
          </a:p>
          <a:p>
            <a:pPr algn="just"/>
            <a:r>
              <a:rPr lang="it-IT" dirty="0"/>
              <a:t>Analisi e standardizzazione dei singoli progetti</a:t>
            </a:r>
          </a:p>
          <a:p>
            <a:pPr algn="just"/>
            <a:r>
              <a:rPr lang="it-IT" dirty="0"/>
              <a:t>Riorganizzazione dei progetti e delle attività integrative</a:t>
            </a:r>
          </a:p>
          <a:p>
            <a:pPr algn="just"/>
            <a:r>
              <a:rPr lang="it-IT" dirty="0"/>
              <a:t>Elaborazione del report sui progetti didattici (inviato a DS e DSGA)</a:t>
            </a:r>
          </a:p>
          <a:p>
            <a:pPr algn="just"/>
            <a:r>
              <a:rPr lang="it-IT" dirty="0"/>
              <a:t>Elaborazione del report sulla rendicontazione finanziaria (inviato a DS e DSGA)</a:t>
            </a:r>
          </a:p>
          <a:p>
            <a:pPr marL="0" indent="0" algn="just">
              <a:buNone/>
            </a:pP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4755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100" b="1" dirty="0"/>
              <a:t>Attività svolte Ottobre</a:t>
            </a:r>
          </a:p>
          <a:p>
            <a:pPr marL="0" indent="0" algn="ctr">
              <a:buNone/>
            </a:pPr>
            <a:r>
              <a:rPr lang="it-IT" sz="3200" dirty="0"/>
              <a:t>Aggiornamento PTOF triennio 2019-2022, anno scolastico 2021-2022</a:t>
            </a:r>
            <a:endParaRPr lang="it-IT" sz="3100" b="1" dirty="0"/>
          </a:p>
          <a:p>
            <a:pPr algn="just"/>
            <a:r>
              <a:rPr lang="it-IT" dirty="0"/>
              <a:t>Elaborazione Rendicontazione Sociale</a:t>
            </a:r>
          </a:p>
          <a:p>
            <a:pPr algn="just"/>
            <a:r>
              <a:rPr lang="it-IT" dirty="0"/>
              <a:t>Elaborazione Rapporto di Autovalutazione (</a:t>
            </a:r>
            <a:r>
              <a:rPr lang="it-IT" dirty="0" err="1"/>
              <a:t>RaV</a:t>
            </a:r>
            <a:r>
              <a:rPr lang="it-IT" dirty="0"/>
              <a:t>)</a:t>
            </a:r>
          </a:p>
          <a:p>
            <a:pPr algn="just"/>
            <a:r>
              <a:rPr lang="it-IT" dirty="0"/>
              <a:t>Elaborazione PTOF 2022-2025</a:t>
            </a:r>
          </a:p>
          <a:p>
            <a:pPr algn="just"/>
            <a:r>
              <a:rPr lang="it-IT" dirty="0"/>
              <a:t>Realizzazione Piano di Miglioramento (</a:t>
            </a:r>
            <a:r>
              <a:rPr lang="it-IT" dirty="0" err="1"/>
              <a:t>PdM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67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186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100" b="1" dirty="0"/>
              <a:t>Attività svolte Novembre</a:t>
            </a:r>
          </a:p>
          <a:p>
            <a:pPr marL="0" indent="0" algn="ctr">
              <a:buNone/>
            </a:pPr>
            <a:r>
              <a:rPr lang="it-IT" sz="3100" dirty="0"/>
              <a:t>Realizzazione PTOF triennio 2022-2025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dirty="0"/>
              <a:t>Pubblicazione del PTOF 2022-2025</a:t>
            </a:r>
          </a:p>
          <a:p>
            <a:pPr algn="just"/>
            <a:r>
              <a:rPr lang="it-IT" dirty="0"/>
              <a:t>Aggiornamento Scuola in Chiaro</a:t>
            </a:r>
          </a:p>
          <a:p>
            <a:pPr algn="just"/>
            <a:r>
              <a:rPr lang="it-IT" dirty="0"/>
              <a:t>Analisi </a:t>
            </a:r>
            <a:r>
              <a:rPr lang="it-IT" dirty="0" err="1"/>
              <a:t>PdM</a:t>
            </a:r>
            <a:r>
              <a:rPr lang="it-IT" dirty="0"/>
              <a:t> per realizzazione nel triennio</a:t>
            </a:r>
          </a:p>
        </p:txBody>
      </p:sp>
    </p:spTree>
    <p:extLst>
      <p:ext uri="{BB962C8B-B14F-4D97-AF65-F5344CB8AC3E}">
        <p14:creationId xmlns:p14="http://schemas.microsoft.com/office/powerpoint/2010/main" val="292767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100" b="1" dirty="0"/>
              <a:t>Attività svolte Dicembre e Gennaio</a:t>
            </a:r>
          </a:p>
          <a:p>
            <a:pPr marL="0" indent="0" algn="ctr">
              <a:buNone/>
            </a:pPr>
            <a:r>
              <a:rPr lang="it-IT" sz="3100" dirty="0"/>
              <a:t>Monitoraggio intermedio dei progetti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dirty="0"/>
              <a:t>Link inviato per raccolta dei questionari sul monitoraggio intermedio dei progetti inseriti nel PTOF</a:t>
            </a:r>
          </a:p>
          <a:p>
            <a:pPr algn="just"/>
            <a:r>
              <a:rPr lang="it-IT" dirty="0"/>
              <a:t>Analisi dei dati e realizzazione report sul monitoraggio intermedio dei progetti</a:t>
            </a:r>
          </a:p>
        </p:txBody>
      </p:sp>
    </p:spTree>
    <p:extLst>
      <p:ext uri="{BB962C8B-B14F-4D97-AF65-F5344CB8AC3E}">
        <p14:creationId xmlns:p14="http://schemas.microsoft.com/office/powerpoint/2010/main" val="216597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A4661-A58B-4F20-AAC5-312DAB4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84420"/>
            <a:ext cx="9601196" cy="4991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/>
              <a:t>Report</a:t>
            </a:r>
          </a:p>
          <a:p>
            <a:pPr marL="0" indent="0" algn="ctr">
              <a:buNone/>
            </a:pPr>
            <a:endParaRPr lang="it-IT" sz="1900" dirty="0"/>
          </a:p>
          <a:p>
            <a:pPr marL="0" indent="0" algn="ctr">
              <a:buNone/>
            </a:pPr>
            <a:r>
              <a:rPr lang="it-IT" sz="5400" dirty="0"/>
              <a:t>Monitoraggio intermedio dei progetti</a:t>
            </a:r>
          </a:p>
        </p:txBody>
      </p:sp>
    </p:spTree>
    <p:extLst>
      <p:ext uri="{BB962C8B-B14F-4D97-AF65-F5344CB8AC3E}">
        <p14:creationId xmlns:p14="http://schemas.microsoft.com/office/powerpoint/2010/main" val="2968492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423</TotalTime>
  <Words>1189</Words>
  <Application>Microsoft Office PowerPoint</Application>
  <PresentationFormat>Widescreen</PresentationFormat>
  <Paragraphs>247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Organico</vt:lpstr>
      <vt:lpstr>Funzione Strumentale Area 1 Ptof - Rav - Pdm</vt:lpstr>
      <vt:lpstr>Attività svolte Funzione Strumentale Area 1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avviati e non avviati</vt:lpstr>
      <vt:lpstr>Progetti avviati, periodo avvio</vt:lpstr>
      <vt:lpstr>Progetti non avviati motivi</vt:lpstr>
      <vt:lpstr>Presentazione standard di PowerPoint</vt:lpstr>
      <vt:lpstr>Progetti area Inclusione</vt:lpstr>
      <vt:lpstr>Progetti area Benessere e Apprendimento</vt:lpstr>
      <vt:lpstr>Progetti area Orientamento</vt:lpstr>
      <vt:lpstr>Progetti area Scientifica</vt:lpstr>
      <vt:lpstr>Progetti area Linguistica</vt:lpstr>
      <vt:lpstr>Piano di Miglioramento Percorso n° 1: Per il successo formativo</vt:lpstr>
      <vt:lpstr>Piano di Miglioramento Percorso n° 2: Per una cittadinanza attiva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Funzione strumentale Area 1 Coordinamento Ptof – Rav – Rendicontazione sociale</dc:title>
  <dc:creator>docente</dc:creator>
  <cp:lastModifiedBy>User14</cp:lastModifiedBy>
  <cp:revision>25</cp:revision>
  <dcterms:created xsi:type="dcterms:W3CDTF">2022-01-18T10:06:58Z</dcterms:created>
  <dcterms:modified xsi:type="dcterms:W3CDTF">2023-01-20T11:50:16Z</dcterms:modified>
</cp:coreProperties>
</file>