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Progetti</c:v>
                </c:pt>
              </c:strCache>
            </c:strRef>
          </c:tx>
          <c:spPr>
            <a:solidFill>
              <a:srgbClr val="FFE994"/>
            </a:solidFill>
            <a:ln w="0">
              <a:noFill/>
            </a:ln>
          </c:spPr>
          <c:dPt>
            <c:idx val="0"/>
            <c:bubble3D val="0"/>
            <c:explosion val="9"/>
            <c:spPr>
              <a:solidFill>
                <a:srgbClr val="C9211E"/>
              </a:solidFill>
              <a:ln w="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9BD-491F-99BB-24C8505EB41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9BD-491F-99BB-24C8505EB412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lang="en-US" sz="1600" b="0" strike="noStrike" spc="-1">
                      <a:solidFill>
                        <a:srgbClr val="000000"/>
                      </a:solidFill>
                      <a:latin typeface="Garamond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C9BD-491F-99BB-24C8505EB412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1600" b="0" strike="noStrike" spc="-1">
                      <a:solidFill>
                        <a:srgbClr val="000000"/>
                      </a:solidFill>
                      <a:latin typeface="Garamond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C9BD-491F-99BB-24C8505EB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1" strike="noStrike" spc="-1">
                    <a:solidFill>
                      <a:srgbClr val="FFFFFF"/>
                    </a:solidFill>
                    <a:latin typeface="Garamond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2"/>
                <c:pt idx="0">
                  <c:v>Progetti avviati</c:v>
                </c:pt>
                <c:pt idx="1">
                  <c:v>Progetti non avviati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BD-491F-99BB-24C8505EB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solidFill>
          <a:srgbClr val="FFFFFF">
            <a:alpha val="78000"/>
          </a:srgbClr>
        </a:solidFill>
        <a:ln w="0">
          <a:noFill/>
        </a:ln>
      </c:spPr>
      <c:txPr>
        <a:bodyPr/>
        <a:lstStyle/>
        <a:p>
          <a:pPr>
            <a:defRPr sz="1197" b="0" strike="noStrike" spc="-1">
              <a:solidFill>
                <a:srgbClr val="595959"/>
              </a:solidFill>
              <a:latin typeface="Garamond"/>
            </a:defRPr>
          </a:pPr>
          <a:endParaRPr lang="it-IT"/>
        </a:p>
      </c:txPr>
    </c:legend>
    <c:plotVisOnly val="1"/>
    <c:dispBlanksAs val="gap"/>
    <c:showDLblsOverMax val="1"/>
  </c:chart>
  <c:spPr>
    <a:pattFill prst="ltDnDiag">
      <a:fgClr>
        <a:srgbClr val="F2F2F2"/>
      </a:fgClr>
      <a:bgClr>
        <a:srgbClr val="FFFFFF"/>
      </a:bgClr>
    </a:pattFill>
    <a:ln w="9360">
      <a:solidFill>
        <a:srgbClr val="D9D9D9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C00000"/>
            </a:solidFill>
            <a:ln w="0"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56-4291-8B0B-71914DA0DA2E}"/>
              </c:ext>
            </c:extLst>
          </c:dPt>
          <c:dLbls>
            <c:dLbl>
              <c:idx val="1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Garamond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6C56-4291-8B0B-71914DA0DA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Garamond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Settembre</c:v>
                </c:pt>
                <c:pt idx="1">
                  <c:v>Ottobre</c:v>
                </c:pt>
                <c:pt idx="2">
                  <c:v>Novembre</c:v>
                </c:pt>
                <c:pt idx="3">
                  <c:v>Dicembre</c:v>
                </c:pt>
                <c:pt idx="4">
                  <c:v>Gennaio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56-4291-8B0B-71914DA0D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33383"/>
        <c:axId val="17205686"/>
      </c:barChart>
      <c:catAx>
        <c:axId val="36633383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600" b="1" strike="noStrike" spc="-1">
                <a:solidFill>
                  <a:srgbClr val="595959"/>
                </a:solidFill>
                <a:latin typeface="Garamond"/>
              </a:defRPr>
            </a:pPr>
            <a:endParaRPr lang="it-IT"/>
          </a:p>
        </c:txPr>
        <c:crossAx val="17205686"/>
        <c:crosses val="autoZero"/>
        <c:auto val="1"/>
        <c:lblAlgn val="ctr"/>
        <c:lblOffset val="100"/>
        <c:noMultiLvlLbl val="0"/>
      </c:catAx>
      <c:valAx>
        <c:axId val="17205686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Garamond"/>
              </a:defRPr>
            </a:pPr>
            <a:endParaRPr lang="it-IT"/>
          </a:p>
        </c:txPr>
        <c:crossAx val="36633383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Colonna 1</c:v>
                </c:pt>
              </c:strCache>
            </c:strRef>
          </c:tx>
          <c:spPr>
            <a:solidFill>
              <a:srgbClr val="C9211E"/>
            </a:solidFill>
            <a:ln w="0">
              <a:solidFill>
                <a:srgbClr val="000000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7AD9-4AD8-9DCA-714F0204A80B}"/>
              </c:ext>
            </c:extLst>
          </c:dPt>
          <c:dPt>
            <c:idx val="1"/>
            <c:bubble3D val="0"/>
            <c:spPr>
              <a:solidFill>
                <a:srgbClr val="CCCCCC"/>
              </a:solidFill>
              <a:ln w="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AD9-4AD8-9DCA-714F0204A80B}"/>
              </c:ext>
            </c:extLst>
          </c:dPt>
          <c:dPt>
            <c:idx val="2"/>
            <c:bubble3D val="0"/>
            <c:spPr>
              <a:solidFill>
                <a:srgbClr val="FFDE59"/>
              </a:solidFill>
              <a:ln w="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AD9-4AD8-9DCA-714F0204A80B}"/>
              </c:ext>
            </c:extLst>
          </c:dPt>
          <c:dLbls>
            <c:dLbl>
              <c:idx val="0"/>
              <c:spPr/>
              <c:txPr>
                <a:bodyPr wrap="none"/>
                <a:lstStyle/>
                <a:p>
                  <a:pPr>
                    <a:defRPr sz="16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7AD9-4AD8-9DCA-714F0204A80B}"/>
                </c:ext>
              </c:extLst>
            </c:dLbl>
            <c:dLbl>
              <c:idx val="1"/>
              <c:spPr/>
              <c:txPr>
                <a:bodyPr wrap="none"/>
                <a:lstStyle/>
                <a:p>
                  <a:pPr>
                    <a:defRPr sz="16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7AD9-4AD8-9DCA-714F0204A80B}"/>
                </c:ext>
              </c:extLst>
            </c:dLbl>
            <c:dLbl>
              <c:idx val="2"/>
              <c:spPr/>
              <c:txPr>
                <a:bodyPr wrap="none"/>
                <a:lstStyle/>
                <a:p>
                  <a:pPr>
                    <a:defRPr sz="16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7AD9-4AD8-9DCA-714F0204A8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6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Il progetto avrà inizio dopo il 15 gennaio</c:v>
                </c:pt>
                <c:pt idx="1">
                  <c:v>L'ente esterno ha avuto difficoltà organizzative</c:v>
                </c:pt>
                <c:pt idx="2">
                  <c:v>Lavori nello spazio adiacente l'orto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9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D9-4AD8-9DCA-714F0204A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1600" b="0" strike="noStrike" spc="-1">
              <a:solidFill>
                <a:srgbClr val="000000"/>
              </a:solidFill>
              <a:latin typeface="Arial"/>
            </a:defRPr>
          </a:pPr>
          <a:endParaRPr lang="it-IT"/>
        </a:p>
      </c:txPr>
    </c:legend>
    <c:plotVisOnly val="1"/>
    <c:dispBlanksAs val="zero"/>
    <c:showDLblsOverMax val="1"/>
  </c:chart>
  <c:spPr>
    <a:noFill/>
    <a:ln w="0"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ABD648E-A618-4073-89B9-F32BDB9F75C4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51508E-190D-45D0-AF3A-BDDFC3EB5F7D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23160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6EC1A12-7A5A-4DA5-A4EF-889D9E5A594F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80294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60912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80294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679E079-8C44-4CC3-BC3C-8587F3515E2C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D7723E7-F3A9-4FE5-B41B-11DB803E2863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B4F4C9D-7D0C-4010-8CB6-C67CABEA7DEF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3E35ACA-3078-4505-8EDA-A2BB6B9F2CB3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5ECC6BF-41B3-430F-8AEA-BF42C96875E7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AB9E9D0-DD17-4E88-B815-B3391DDCAFBE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BAE2F98-21AF-4D37-9147-4E68A13F1025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3BC42EC-53E4-48C2-A8E5-53ED3DF67BEB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28686BF-7325-439F-9B58-9E617A707ADF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23160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2265E48-1C50-4B44-83F4-F4B8A6AC7FF0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9641F14-5B62-442B-99F3-DAEAAB5914BB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461B58E-C32E-4FCC-AC82-F5993EE3A483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623160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EDBC83D-DFE3-4565-A1A3-FFE6EBC8DBA3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80294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/>
          </p:nvPr>
        </p:nvSpPr>
        <p:spPr>
          <a:xfrm>
            <a:off x="60912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/>
          </p:nvPr>
        </p:nvSpPr>
        <p:spPr>
          <a:xfrm>
            <a:off x="80294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F0949AF-01CE-4B95-AAC3-1CF1AF652DCF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E6BC70B-1748-47BC-B194-3949A03A705A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B699EE0-9E85-47AA-B3D2-05B7A2061BA2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7A05248-568F-4601-9694-CD263BDA4B9C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0087181-2171-4D0C-8329-4B3CFC864F0E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F27A9A5-A084-4203-8058-2C7CAA4A35EA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203871A-1D04-4799-A44C-528866C2C560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55D79F8-FCE6-4D0D-813A-0F66B33B3A39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28CF0CC-6680-4DC7-8AAA-E01E439BAF75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623160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53F9856-7A21-44B2-BAB8-AE9E7F3C6ABE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C7F087E-761B-403A-BB26-C72E2459D1EA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BB6071A-2905-4C31-8554-1D52262CC360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/>
          </p:nvPr>
        </p:nvSpPr>
        <p:spPr>
          <a:xfrm>
            <a:off x="623160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F5B44E1-F029-42B9-9CD4-38370A45BF97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80294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/>
          </p:nvPr>
        </p:nvSpPr>
        <p:spPr>
          <a:xfrm>
            <a:off x="60912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7"/>
          <p:cNvSpPr>
            <a:spLocks noGrp="1"/>
          </p:cNvSpPr>
          <p:nvPr>
            <p:ph/>
          </p:nvPr>
        </p:nvSpPr>
        <p:spPr>
          <a:xfrm>
            <a:off x="80294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DFB875B-96E2-4E5F-B561-B35594748627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88D70D1-3768-463C-B073-758DC2AF4033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20B2C19-3435-4A66-8B2B-DAE498FA5F09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2CEC131-4A38-4D9E-B874-DD169FF6C32A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2F79590-1BAD-46A8-9C9E-AE8D8E72567F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5E491E4-B8B7-4965-A31C-CD3E02E8881F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C546A74-4E8D-4B76-8E91-7CE6FE4A255F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3AD1B90-76C3-446E-9EB4-5095433744F7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224B289-2785-4A7B-8242-F028544DDD1C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/>
          </p:nvPr>
        </p:nvSpPr>
        <p:spPr>
          <a:xfrm>
            <a:off x="623160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6128719-0448-4BE3-8952-FCE2B97250C5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E9B1D95-DB2C-4454-B873-5D22C752A46F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C0FDFB3-B1CD-4BD3-8625-0512190CB911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/>
          </p:nvPr>
        </p:nvSpPr>
        <p:spPr>
          <a:xfrm>
            <a:off x="623160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355D2AF-40B2-4795-B8CA-AD4B885C6873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80294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/>
          </p:nvPr>
        </p:nvSpPr>
        <p:spPr>
          <a:xfrm>
            <a:off x="60912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7"/>
          <p:cNvSpPr>
            <a:spLocks noGrp="1"/>
          </p:cNvSpPr>
          <p:nvPr>
            <p:ph/>
          </p:nvPr>
        </p:nvSpPr>
        <p:spPr>
          <a:xfrm>
            <a:off x="80294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22A93D3-A2F2-4A46-9154-80645AFDE63D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CD6FD9D-AE5B-48F2-80B6-E6B9E35CA752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2F86C5-E2BB-4B08-B466-89BDA792F20C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F770CE3-DDC6-49F2-BD6E-713B66E23357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3160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D27DA4E-B6F4-4144-B151-481C95EDFC4F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534A284-FC0A-4133-A4A0-E92C0EB11F1D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/>
          <p:nvPr/>
        </p:nvGrpSpPr>
        <p:grpSpPr>
          <a:xfrm>
            <a:off x="-15480" y="0"/>
            <a:ext cx="12228480" cy="6854760"/>
            <a:chOff x="-15480" y="0"/>
            <a:chExt cx="12228480" cy="6854760"/>
          </a:xfrm>
        </p:grpSpPr>
        <p:pic>
          <p:nvPicPr>
            <p:cNvPr id="17" name="Picture 7" descr="HD-PanelContent.png"/>
            <p:cNvPicPr/>
            <p:nvPr/>
          </p:nvPicPr>
          <p:blipFill>
            <a:blip r:embed="rId14"/>
            <a:stretch/>
          </p:blipFill>
          <p:spPr>
            <a:xfrm>
              <a:off x="360" y="0"/>
              <a:ext cx="12187440" cy="6854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" name="Rectangle 8"/>
            <p:cNvSpPr/>
            <p:nvPr/>
          </p:nvSpPr>
          <p:spPr>
            <a:xfrm>
              <a:off x="608400" y="609480"/>
              <a:ext cx="10971360" cy="563724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" name="Picture 9" descr="HDRibbonContent-UniformTrim.png"/>
            <p:cNvPicPr/>
            <p:nvPr/>
          </p:nvPicPr>
          <p:blipFill>
            <a:blip r:embed="rId15"/>
            <a:stretch/>
          </p:blipFill>
          <p:spPr>
            <a:xfrm>
              <a:off x="-1548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" name="Picture 10" descr="HDRibbonContent-UniformTrim.png"/>
            <p:cNvPicPr/>
            <p:nvPr/>
          </p:nvPicPr>
          <p:blipFill>
            <a:blip r:embed="rId15"/>
            <a:stretch/>
          </p:blipFill>
          <p:spPr>
            <a:xfrm>
              <a:off x="1143720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" name="Group 6"/>
          <p:cNvGrpSpPr/>
          <p:nvPr/>
        </p:nvGrpSpPr>
        <p:grpSpPr>
          <a:xfrm>
            <a:off x="-16560" y="0"/>
            <a:ext cx="12229560" cy="6854760"/>
            <a:chOff x="-16560" y="0"/>
            <a:chExt cx="12229560" cy="6854760"/>
          </a:xfrm>
        </p:grpSpPr>
        <p:pic>
          <p:nvPicPr>
            <p:cNvPr id="6" name="Picture 15" descr="HD-PanelTitleR1.png"/>
            <p:cNvPicPr/>
            <p:nvPr/>
          </p:nvPicPr>
          <p:blipFill>
            <a:blip r:embed="rId16"/>
            <a:stretch/>
          </p:blipFill>
          <p:spPr>
            <a:xfrm>
              <a:off x="360" y="0"/>
              <a:ext cx="12187440" cy="6854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" name="Rectangle 25"/>
            <p:cNvSpPr/>
            <p:nvPr/>
          </p:nvSpPr>
          <p:spPr>
            <a:xfrm>
              <a:off x="2328840" y="1540800"/>
              <a:ext cx="7542360" cy="383400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8" name="Picture 16" descr="HDRibbonTitle-UniformTrim.png"/>
            <p:cNvPicPr/>
            <p:nvPr/>
          </p:nvPicPr>
          <p:blipFill>
            <a:blip r:embed="rId17"/>
            <a:stretch/>
          </p:blipFill>
          <p:spPr>
            <a:xfrm>
              <a:off x="-16560" y="3147480"/>
              <a:ext cx="2476440" cy="611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" name="Picture 19" descr="HDRibbonTitle-UniformTrim.png"/>
            <p:cNvPicPr/>
            <p:nvPr/>
          </p:nvPicPr>
          <p:blipFill>
            <a:blip r:embed="rId17"/>
            <a:stretch/>
          </p:blipFill>
          <p:spPr>
            <a:xfrm>
              <a:off x="9736560" y="3147480"/>
              <a:ext cx="2476440" cy="61128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10" name="Straight Connector 14"/>
          <p:cNvCxnSpPr/>
          <p:nvPr/>
        </p:nvCxnSpPr>
        <p:spPr>
          <a:xfrm>
            <a:off x="2692080" y="3521880"/>
            <a:ext cx="6817320" cy="1440"/>
          </a:xfrm>
          <a:prstGeom prst="straightConnector1">
            <a:avLst/>
          </a:prstGeom>
          <a:ln w="0">
            <a:solidFill>
              <a:srgbClr val="83992A"/>
            </a:solidFill>
          </a:ln>
        </p:spPr>
      </p:cxnSp>
      <p:sp>
        <p:nvSpPr>
          <p:cNvPr id="11" name="PlaceHolder 1"/>
          <p:cNvSpPr>
            <a:spLocks noGrp="1"/>
          </p:cNvSpPr>
          <p:nvPr>
            <p:ph type="ftr" idx="1"/>
          </p:nvPr>
        </p:nvSpPr>
        <p:spPr>
          <a:xfrm>
            <a:off x="2692080" y="5037840"/>
            <a:ext cx="5213160" cy="27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sldNum" idx="2"/>
          </p:nvPr>
        </p:nvSpPr>
        <p:spPr>
          <a:xfrm>
            <a:off x="8956440" y="5037840"/>
            <a:ext cx="549720" cy="27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it-IT" sz="1000" b="0" strike="noStrike" spc="-1">
                <a:solidFill>
                  <a:schemeClr val="dk1"/>
                </a:solidFill>
                <a:latin typeface="Garamond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F235C65-06F0-4E39-B9F7-7387AAC80397}" type="slidenum">
              <a:rPr lang="it-IT" sz="1000" b="0" strike="noStrike" spc="-1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3"/>
          </p:nvPr>
        </p:nvSpPr>
        <p:spPr>
          <a:xfrm>
            <a:off x="7983000" y="5037840"/>
            <a:ext cx="896040" cy="27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14" name="PlaceHolder 4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6"/>
          <p:cNvGrpSpPr/>
          <p:nvPr/>
        </p:nvGrpSpPr>
        <p:grpSpPr>
          <a:xfrm>
            <a:off x="-15480" y="0"/>
            <a:ext cx="12228480" cy="6854760"/>
            <a:chOff x="-15480" y="0"/>
            <a:chExt cx="12228480" cy="6854760"/>
          </a:xfrm>
        </p:grpSpPr>
        <p:pic>
          <p:nvPicPr>
            <p:cNvPr id="53" name="Picture 7" descr="HD-PanelContent.png"/>
            <p:cNvPicPr/>
            <p:nvPr/>
          </p:nvPicPr>
          <p:blipFill>
            <a:blip r:embed="rId14"/>
            <a:stretch/>
          </p:blipFill>
          <p:spPr>
            <a:xfrm>
              <a:off x="360" y="0"/>
              <a:ext cx="12187440" cy="6854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" name="Rectangle 8"/>
            <p:cNvSpPr/>
            <p:nvPr/>
          </p:nvSpPr>
          <p:spPr>
            <a:xfrm>
              <a:off x="608400" y="609480"/>
              <a:ext cx="10971360" cy="563724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5" name="Picture 9" descr="HDRibbonContent-UniformTrim.png"/>
            <p:cNvPicPr/>
            <p:nvPr/>
          </p:nvPicPr>
          <p:blipFill>
            <a:blip r:embed="rId15"/>
            <a:stretch/>
          </p:blipFill>
          <p:spPr>
            <a:xfrm>
              <a:off x="-1548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6" name="Picture 10" descr="HDRibbonContent-UniformTrim.png"/>
            <p:cNvPicPr/>
            <p:nvPr/>
          </p:nvPicPr>
          <p:blipFill>
            <a:blip r:embed="rId15"/>
            <a:stretch/>
          </p:blipFill>
          <p:spPr>
            <a:xfrm>
              <a:off x="1143720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57" name="Straight Connector 6"/>
          <p:cNvCxnSpPr/>
          <p:nvPr/>
        </p:nvCxnSpPr>
        <p:spPr>
          <a:xfrm>
            <a:off x="1396080" y="2421360"/>
            <a:ext cx="9408600" cy="1440"/>
          </a:xfrm>
          <a:prstGeom prst="straightConnector1">
            <a:avLst/>
          </a:prstGeom>
          <a:ln w="0">
            <a:solidFill>
              <a:srgbClr val="83992A"/>
            </a:solidFill>
          </a:ln>
        </p:spPr>
      </p:cxnSp>
      <p:sp>
        <p:nvSpPr>
          <p:cNvPr id="58" name="PlaceHolder 1"/>
          <p:cNvSpPr>
            <a:spLocks noGrp="1"/>
          </p:cNvSpPr>
          <p:nvPr>
            <p:ph type="ftr" idx="4"/>
          </p:nvPr>
        </p:nvSpPr>
        <p:spPr>
          <a:xfrm>
            <a:off x="1294920" y="5969160"/>
            <a:ext cx="7304400" cy="27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59" name="PlaceHolder 2"/>
          <p:cNvSpPr>
            <a:spLocks noGrp="1"/>
          </p:cNvSpPr>
          <p:nvPr>
            <p:ph type="sldNum" idx="5"/>
          </p:nvPr>
        </p:nvSpPr>
        <p:spPr>
          <a:xfrm>
            <a:off x="10353600" y="5969160"/>
            <a:ext cx="541080" cy="27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it-IT" sz="1000" b="0" strike="noStrike" spc="-1">
                <a:solidFill>
                  <a:schemeClr val="dk1"/>
                </a:solidFill>
                <a:latin typeface="Garamond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C31EE513-93C2-4FF5-A030-210D464EA9F0}" type="slidenum">
              <a:rPr lang="it-IT" sz="1000" b="0" strike="noStrike" spc="-1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dt" idx="6"/>
          </p:nvPr>
        </p:nvSpPr>
        <p:spPr>
          <a:xfrm>
            <a:off x="8677080" y="5969160"/>
            <a:ext cx="1598760" cy="27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61" name="PlaceHolder 4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62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6"/>
          <p:cNvGrpSpPr/>
          <p:nvPr/>
        </p:nvGrpSpPr>
        <p:grpSpPr>
          <a:xfrm>
            <a:off x="-15480" y="0"/>
            <a:ext cx="12228480" cy="6854760"/>
            <a:chOff x="-15480" y="0"/>
            <a:chExt cx="12228480" cy="6854760"/>
          </a:xfrm>
        </p:grpSpPr>
        <p:pic>
          <p:nvPicPr>
            <p:cNvPr id="100" name="Picture 7" descr="HD-PanelContent.png"/>
            <p:cNvPicPr/>
            <p:nvPr/>
          </p:nvPicPr>
          <p:blipFill>
            <a:blip r:embed="rId14"/>
            <a:stretch/>
          </p:blipFill>
          <p:spPr>
            <a:xfrm>
              <a:off x="360" y="0"/>
              <a:ext cx="12187440" cy="6854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1" name="Rectangle 8"/>
            <p:cNvSpPr/>
            <p:nvPr/>
          </p:nvSpPr>
          <p:spPr>
            <a:xfrm>
              <a:off x="608400" y="609480"/>
              <a:ext cx="10971360" cy="5637240"/>
            </a:xfrm>
            <a:prstGeom prst="rect">
              <a:avLst/>
            </a:prstGeom>
            <a:noFill/>
            <a:ln w="15875">
              <a:solidFill>
                <a:srgbClr val="83992A"/>
              </a:solidFill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it-IT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102" name="Picture 9" descr="HDRibbonContent-UniformTrim.png"/>
            <p:cNvPicPr/>
            <p:nvPr/>
          </p:nvPicPr>
          <p:blipFill>
            <a:blip r:embed="rId15"/>
            <a:stretch/>
          </p:blipFill>
          <p:spPr>
            <a:xfrm>
              <a:off x="-1548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3" name="Picture 10" descr="HDRibbonContent-UniformTrim.png"/>
            <p:cNvPicPr/>
            <p:nvPr/>
          </p:nvPicPr>
          <p:blipFill>
            <a:blip r:embed="rId15"/>
            <a:stretch/>
          </p:blipFill>
          <p:spPr>
            <a:xfrm>
              <a:off x="1143720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104" name="Straight Connector 6"/>
          <p:cNvCxnSpPr/>
          <p:nvPr/>
        </p:nvCxnSpPr>
        <p:spPr>
          <a:xfrm>
            <a:off x="1396080" y="2421360"/>
            <a:ext cx="9408600" cy="1440"/>
          </a:xfrm>
          <a:prstGeom prst="straightConnector1">
            <a:avLst/>
          </a:prstGeom>
          <a:ln w="0">
            <a:solidFill>
              <a:srgbClr val="83992A"/>
            </a:solidFill>
          </a:ln>
        </p:spPr>
      </p:cxnSp>
      <p:sp>
        <p:nvSpPr>
          <p:cNvPr id="105" name="PlaceHolder 1"/>
          <p:cNvSpPr>
            <a:spLocks noGrp="1"/>
          </p:cNvSpPr>
          <p:nvPr>
            <p:ph type="ftr" idx="7"/>
          </p:nvPr>
        </p:nvSpPr>
        <p:spPr>
          <a:xfrm>
            <a:off x="1294920" y="5969160"/>
            <a:ext cx="7304400" cy="27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106" name="PlaceHolder 2"/>
          <p:cNvSpPr>
            <a:spLocks noGrp="1"/>
          </p:cNvSpPr>
          <p:nvPr>
            <p:ph type="sldNum" idx="8"/>
          </p:nvPr>
        </p:nvSpPr>
        <p:spPr>
          <a:xfrm>
            <a:off x="10353600" y="5969160"/>
            <a:ext cx="541080" cy="27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it-IT" sz="1000" b="0" strike="noStrike" spc="-1">
                <a:solidFill>
                  <a:schemeClr val="dk1"/>
                </a:solidFill>
                <a:latin typeface="Garamond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17D035F-4C15-4040-9D61-73F6705BD778}" type="slidenum">
              <a:rPr lang="it-IT" sz="1000" b="0" strike="noStrike" spc="-1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dt" idx="9"/>
          </p:nvPr>
        </p:nvSpPr>
        <p:spPr>
          <a:xfrm>
            <a:off x="8677080" y="5969160"/>
            <a:ext cx="1598760" cy="27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108" name="PlaceHolder 4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6"/>
          <p:cNvGrpSpPr/>
          <p:nvPr/>
        </p:nvGrpSpPr>
        <p:grpSpPr>
          <a:xfrm>
            <a:off x="-15480" y="0"/>
            <a:ext cx="12228480" cy="6854760"/>
            <a:chOff x="-15480" y="0"/>
            <a:chExt cx="12228480" cy="6854760"/>
          </a:xfrm>
        </p:grpSpPr>
        <p:pic>
          <p:nvPicPr>
            <p:cNvPr id="147" name="Picture 7" descr="HD-PanelContent.png"/>
            <p:cNvPicPr/>
            <p:nvPr/>
          </p:nvPicPr>
          <p:blipFill>
            <a:blip r:embed="rId14"/>
            <a:stretch/>
          </p:blipFill>
          <p:spPr>
            <a:xfrm>
              <a:off x="360" y="0"/>
              <a:ext cx="12187440" cy="6854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8" name="Rectangle 8"/>
            <p:cNvSpPr/>
            <p:nvPr/>
          </p:nvSpPr>
          <p:spPr>
            <a:xfrm>
              <a:off x="608400" y="609480"/>
              <a:ext cx="10971360" cy="5637240"/>
            </a:xfrm>
            <a:prstGeom prst="rect">
              <a:avLst/>
            </a:prstGeom>
            <a:noFill/>
            <a:ln w="15875">
              <a:solidFill>
                <a:srgbClr val="83992A"/>
              </a:solidFill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it-IT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149" name="Picture 9" descr="HDRibbonContent-UniformTrim.png"/>
            <p:cNvPicPr/>
            <p:nvPr/>
          </p:nvPicPr>
          <p:blipFill>
            <a:blip r:embed="rId15"/>
            <a:stretch/>
          </p:blipFill>
          <p:spPr>
            <a:xfrm>
              <a:off x="-1548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0" name="Picture 10" descr="HDRibbonContent-UniformTrim.png"/>
            <p:cNvPicPr/>
            <p:nvPr/>
          </p:nvPicPr>
          <p:blipFill>
            <a:blip r:embed="rId15"/>
            <a:stretch/>
          </p:blipFill>
          <p:spPr>
            <a:xfrm>
              <a:off x="1143720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151" name="Straight Connector 6"/>
          <p:cNvCxnSpPr/>
          <p:nvPr/>
        </p:nvCxnSpPr>
        <p:spPr>
          <a:xfrm>
            <a:off x="1396080" y="2421360"/>
            <a:ext cx="9408600" cy="1440"/>
          </a:xfrm>
          <a:prstGeom prst="straightConnector1">
            <a:avLst/>
          </a:prstGeom>
          <a:ln w="0">
            <a:solidFill>
              <a:srgbClr val="83992A"/>
            </a:solidFill>
          </a:ln>
        </p:spPr>
      </p:cxnSp>
      <p:sp>
        <p:nvSpPr>
          <p:cNvPr id="152" name="PlaceHolder 1"/>
          <p:cNvSpPr>
            <a:spLocks noGrp="1"/>
          </p:cNvSpPr>
          <p:nvPr>
            <p:ph type="ftr" idx="10"/>
          </p:nvPr>
        </p:nvSpPr>
        <p:spPr>
          <a:xfrm>
            <a:off x="1294920" y="5969160"/>
            <a:ext cx="7304400" cy="27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sldNum" idx="11"/>
          </p:nvPr>
        </p:nvSpPr>
        <p:spPr>
          <a:xfrm>
            <a:off x="10353600" y="5969160"/>
            <a:ext cx="541080" cy="27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it-IT" sz="1000" b="0" strike="noStrike" spc="-1">
                <a:solidFill>
                  <a:schemeClr val="dk1"/>
                </a:solidFill>
                <a:latin typeface="Garamond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CACA05E-FB9E-4CA6-8491-4A509171A209}" type="slidenum">
              <a:rPr lang="it-IT" sz="1000" b="0" strike="noStrike" spc="-1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dt" idx="12"/>
          </p:nvPr>
        </p:nvSpPr>
        <p:spPr>
          <a:xfrm>
            <a:off x="8677080" y="5969160"/>
            <a:ext cx="1598760" cy="27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155" name="PlaceHolder 4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2332080" y="1842120"/>
            <a:ext cx="7552440" cy="1427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43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Funzione Strumentale Area 1</a:t>
            </a:r>
            <a:br>
              <a:rPr sz="4300"/>
            </a:br>
            <a:r>
              <a:rPr lang="it-IT" sz="43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Ptof - Rav - Pdm</a:t>
            </a:r>
            <a:endParaRPr lang="it-IT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2701080" y="3732840"/>
            <a:ext cx="6814080" cy="63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r" defTabSz="457200">
              <a:lnSpc>
                <a:spcPct val="100000"/>
              </a:lnSpc>
              <a:spcBef>
                <a:spcPts val="58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2900" b="1" strike="noStrike" spc="-1">
                <a:solidFill>
                  <a:schemeClr val="dk1"/>
                </a:solidFill>
                <a:latin typeface="Garamond"/>
              </a:rPr>
              <a:t>Prof. Francesco Di Filippo</a:t>
            </a:r>
            <a:endParaRPr lang="it-IT" sz="2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294920" y="756000"/>
            <a:ext cx="9599760" cy="72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4444"/>
          </a:bodyPr>
          <a:lstStyle/>
          <a:p>
            <a:pPr indent="0" algn="ctr" defTabSz="457200">
              <a:buNone/>
              <a:tabLst>
                <a:tab pos="0" algn="l"/>
              </a:tabLst>
            </a:pPr>
            <a:r>
              <a:rPr lang="it-IT" sz="44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Progetti avviati e non avviati</a:t>
            </a: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0" name="Segnaposto contenuto 6"/>
          <p:cNvGraphicFramePr/>
          <p:nvPr/>
        </p:nvGraphicFramePr>
        <p:xfrm>
          <a:off x="837720" y="1532520"/>
          <a:ext cx="10515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294920" y="982080"/>
            <a:ext cx="9599760" cy="57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71666"/>
          </a:bodyPr>
          <a:lstStyle/>
          <a:p>
            <a:pPr indent="0" algn="ctr" defTabSz="457200">
              <a:buNone/>
              <a:tabLst>
                <a:tab pos="0" algn="l"/>
              </a:tabLst>
            </a:pPr>
            <a:r>
              <a:rPr lang="it-IT" sz="44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Progetti avviati, periodo avvio</a:t>
            </a: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2" name="Segnaposto contenuto 5"/>
          <p:cNvGraphicFramePr/>
          <p:nvPr/>
        </p:nvGraphicFramePr>
        <p:xfrm>
          <a:off x="1294920" y="1679400"/>
          <a:ext cx="9599760" cy="419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Grafico 212"/>
          <p:cNvGraphicFramePr/>
          <p:nvPr/>
        </p:nvGraphicFramePr>
        <p:xfrm>
          <a:off x="2480400" y="2140200"/>
          <a:ext cx="6866280" cy="385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4" name="PlaceHolder 3"/>
          <p:cNvSpPr txBox="1"/>
          <p:nvPr/>
        </p:nvSpPr>
        <p:spPr>
          <a:xfrm>
            <a:off x="1294920" y="982080"/>
            <a:ext cx="9599760" cy="770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it-IT" sz="44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Progetti non avviati motivi</a:t>
            </a: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/>
          </p:nvPr>
        </p:nvSpPr>
        <p:spPr>
          <a:xfrm>
            <a:off x="1061280" y="1080000"/>
            <a:ext cx="10333800" cy="45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30120"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  <a:p>
            <a:pPr marL="330120"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800" b="1" strike="noStrike" spc="-1">
                <a:solidFill>
                  <a:schemeClr val="dk1"/>
                </a:solidFill>
                <a:latin typeface="Garamond"/>
              </a:rPr>
              <a:t>L’offerta progettuale è stata organizzata per aree disciplinari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  <a:p>
            <a:pPr marL="330120" indent="0" defTabSz="457200">
              <a:lnSpc>
                <a:spcPct val="100000"/>
              </a:lnSpc>
              <a:buNone/>
              <a:tabLst>
                <a:tab pos="0" algn="l"/>
              </a:tabLst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 defTabSz="4572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it-IT" sz="2800" b="0" strike="noStrike" spc="-1">
                <a:solidFill>
                  <a:schemeClr val="dk1"/>
                </a:solidFill>
                <a:latin typeface="Garamond"/>
              </a:rPr>
              <a:t>Area Inclusione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 defTabSz="4572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it-IT" sz="2800" b="0" strike="noStrike" spc="-1">
                <a:solidFill>
                  <a:schemeClr val="dk1"/>
                </a:solidFill>
                <a:latin typeface="Garamond"/>
              </a:rPr>
              <a:t>Area Benessere e Apprendimento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 defTabSz="4572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it-IT" sz="2800" b="0" strike="noStrike" spc="-1">
                <a:solidFill>
                  <a:schemeClr val="dk1"/>
                </a:solidFill>
                <a:latin typeface="Garamond"/>
              </a:rPr>
              <a:t>Area Orientamento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 defTabSz="4572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it-IT" sz="2800" b="0" strike="noStrike" spc="-1">
                <a:solidFill>
                  <a:schemeClr val="dk1"/>
                </a:solidFill>
                <a:latin typeface="Garamond"/>
              </a:rPr>
              <a:t>Area Extracurricolare Scientifica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 defTabSz="4572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it-IT" sz="2800" b="0" strike="noStrike" spc="-1">
                <a:solidFill>
                  <a:schemeClr val="dk1"/>
                </a:solidFill>
                <a:latin typeface="Garamond"/>
              </a:rPr>
              <a:t>Area Extracurricolare Linguistica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76800" y="609480"/>
            <a:ext cx="8595360" cy="63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30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Progetti area Inclusione</a:t>
            </a:r>
            <a:endParaRPr lang="it-IT" sz="3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7" name="Tabella 4"/>
          <p:cNvGraphicFramePr/>
          <p:nvPr/>
        </p:nvGraphicFramePr>
        <p:xfrm>
          <a:off x="813960" y="1244160"/>
          <a:ext cx="10572120" cy="4885920"/>
        </p:xfrm>
        <a:graphic>
          <a:graphicData uri="http://schemas.openxmlformats.org/drawingml/2006/table">
            <a:tbl>
              <a:tblPr/>
              <a:tblGrid>
                <a:gridCol w="280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2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3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PROGETTO</a:t>
                      </a:r>
                      <a:endParaRPr lang="it-IT" sz="13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3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REFERENTE</a:t>
                      </a:r>
                      <a:endParaRPr lang="it-IT" sz="13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3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TEMPI/DURATA</a:t>
                      </a:r>
                      <a:endParaRPr lang="it-IT" sz="13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3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ALUNNI ISCRITTI/</a:t>
                      </a:r>
                      <a:endParaRPr lang="it-IT" sz="13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3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FREQUENTANTI</a:t>
                      </a:r>
                      <a:endParaRPr lang="it-IT" sz="13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12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WE DEBATE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D’ALESSANDRI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Inizio 15/11/23. 10 incontri. Conclusione 01/06/24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16/16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84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AUTONOMA-MENTE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FARINA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Inizio 11/09/23. Conclusione 07/06/24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19/19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84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BAND DI ISTITUTO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CATARINOZZI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Inizio 15/11/23. 4 incontri. Conclusione 30/05/24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15/15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28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PROGETTO PONTE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LORENZINI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L'ente esterno ha avuto difficoltà organizzative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24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CENTRO SPORTIVO STUDENTESCO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FALBO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Inizio 22/11/23. 8 incontri. Conclusione  29/05/24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30/30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84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PROGETTO ACCOGLIENZA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DI CARLO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ORIOLO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Inizio 16/10/23. 3 incontri. Conclusione 30/06/24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322/310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84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TI PORTO CON ME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OLIVIERO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Inizio 30/11/23. 4 incontri. Conclusione  07/06/24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19/19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84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"INDEX E INCLUSIONE", I.I. IDENTIFICARE-INSIEME, PER ORIENTARCI E RIPARTIRE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CARLESCHI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Inizio 18/12/23. 10 incontri. Conclusione. 30/06/24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1200/894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76800" y="609480"/>
            <a:ext cx="8595360" cy="54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30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Progetti area Benessere e Apprendimento</a:t>
            </a:r>
            <a:endParaRPr lang="it-IT" sz="3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9" name="Tabella 4"/>
          <p:cNvGraphicFramePr/>
          <p:nvPr/>
        </p:nvGraphicFramePr>
        <p:xfrm>
          <a:off x="676800" y="1179720"/>
          <a:ext cx="10782720" cy="4770720"/>
        </p:xfrm>
        <a:graphic>
          <a:graphicData uri="http://schemas.openxmlformats.org/drawingml/2006/table">
            <a:tbl>
              <a:tblPr/>
              <a:tblGrid>
                <a:gridCol w="354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7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16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PROGETTO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REFERENTE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TEMPI/DURATA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ALUNNI ISCRITTI/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FREQUENTANTI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68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CLASSI CAMBRIDGE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CHIARALUCE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Inizio 12/09/23. 5 incontri. Conclusione 07/06/24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40/40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56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LA SALUTE È PROMOSSA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LORENZINI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Inizio 26/10/23. 58 incontri. Conclusione 15/05/24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Tutti gli alunni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DA SPECCHI A FINESTRE PERCORSI FORMATIVI PER UNO SGUARDO SUL MONDO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MATTEINI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Inizio dopo la seconda metà di gennaio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CREAZIONE ORTO ERBE AROMATICHE E PIANTE ARBUSTIVE OFFICINALI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MANICO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Lavori nello spazio adiacente l'orto che ne impediscono l'accesso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72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SPORTELLI DI ASCOLTO GRAFOLOGICO E PSICOLOGICO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POLDIALLAI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Inizio 29/11/23. 5 incontri. Conclusione 31/05/24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Non definito/3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72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ECCIDI ED ACCADIMENTI IN ITALIA DURANTE SECONDA GUERRA MONDIALE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MATTEINI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Inizio 13/12/2023. 2 incontri. Conclusione 21/04/2024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noFill/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21/21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72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CLASSE DIGITALE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LABARILE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Inizio 06/12/2023. Tutte le lezioni. Conclusione 17/04/2024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83/83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76800" y="609480"/>
            <a:ext cx="8595360" cy="54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30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Progetti area Benessere e Apprendimento</a:t>
            </a:r>
            <a:endParaRPr lang="it-IT" sz="3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1" name="Tabella 2"/>
          <p:cNvGraphicFramePr/>
          <p:nvPr/>
        </p:nvGraphicFramePr>
        <p:xfrm>
          <a:off x="772560" y="1238760"/>
          <a:ext cx="10782720" cy="3968280"/>
        </p:xfrm>
        <a:graphic>
          <a:graphicData uri="http://schemas.openxmlformats.org/drawingml/2006/table">
            <a:tbl>
              <a:tblPr/>
              <a:tblGrid>
                <a:gridCol w="374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4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6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16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rgbClr val="FFFFFF"/>
                          </a:solidFill>
                          <a:latin typeface="Garamond"/>
                        </a:rPr>
                        <a:t>PROGETTO</a:t>
                      </a:r>
                      <a:endParaRPr lang="it-IT" sz="13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468A1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rgbClr val="FFFFFF"/>
                          </a:solidFill>
                          <a:latin typeface="Garamond"/>
                        </a:rPr>
                        <a:t>REFERENTE</a:t>
                      </a:r>
                      <a:endParaRPr lang="it-IT" sz="13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468A1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rgbClr val="FFFFFF"/>
                          </a:solidFill>
                          <a:latin typeface="Garamond"/>
                        </a:rPr>
                        <a:t>TEMPI/DURATA</a:t>
                      </a:r>
                      <a:endParaRPr lang="it-IT" sz="13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468A1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rgbClr val="FFFFFF"/>
                          </a:solidFill>
                          <a:latin typeface="Garamond"/>
                        </a:rPr>
                        <a:t>ALUNNI ISCRITTI/</a:t>
                      </a:r>
                      <a:endParaRPr lang="it-IT" sz="13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rgbClr val="FFFFFF"/>
                          </a:solidFill>
                          <a:latin typeface="Garamond"/>
                        </a:rPr>
                        <a:t>FREQUENTANTI</a:t>
                      </a:r>
                      <a:endParaRPr lang="it-IT" sz="13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468A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LABORATORIO TEATRALE INTEGRATO “PIETRO GABRIELLI”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POLDIALLAI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Inizio 27/10/23. 5 incontri. Conclusione 18/12/23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26/26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SARA DALLA PARTE DELLE VITTIME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>
                      <a:noFill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RENDINA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>
                      <a:noFill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Inizio dopo la seconda metà di gennaio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>
                      <a:noFill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>
                      <a:noFill/>
                    </a:lnB>
                    <a:solidFill>
                      <a:srgbClr val="DD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TUTTO IN UN CLICK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BIONDI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Inizio dopo seconda metà di gennaio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56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TUTORING PEER TO PEER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VILLANI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Inizio 15/11/23. 7 incontri. Conclusione 29/05/24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24 studenti tutor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18 studenti partecipanti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PROGETTO “SULLE REGOLE”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CREA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Inizio dopo seconda metà di gennaio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LABORATORIO TEATRALE INTEGRATO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POLDIALLAI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Inizio 17/11/23. 6 incontri. Conclusione 29/05/24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26/25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PROGETTO SCAMBIO CULTURALE INSTANBUL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RUSSO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MELIDDO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Inizio dopo la seconda metà di gennaio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76800" y="609480"/>
            <a:ext cx="8595360" cy="63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30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Progetti area Orientamento</a:t>
            </a:r>
            <a:endParaRPr lang="it-IT" sz="3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3" name="Tabella 5"/>
          <p:cNvGraphicFramePr/>
          <p:nvPr/>
        </p:nvGraphicFramePr>
        <p:xfrm>
          <a:off x="806760" y="1221840"/>
          <a:ext cx="10507320" cy="2733480"/>
        </p:xfrm>
        <a:graphic>
          <a:graphicData uri="http://schemas.openxmlformats.org/drawingml/2006/table">
            <a:tbl>
              <a:tblPr/>
              <a:tblGrid>
                <a:gridCol w="329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8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408240" algn="l"/>
                        </a:tabLst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PROGETTO</a:t>
                      </a:r>
                      <a:endParaRPr lang="it-IT" sz="1300" b="1" strike="noStrike" spc="-1">
                        <a:solidFill>
                          <a:schemeClr val="lt1"/>
                        </a:solidFill>
                        <a:latin typeface="Garamond"/>
                        <a:ea typeface="Microsoft YaHe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408240" algn="l"/>
                        </a:tabLst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REFERENTE</a:t>
                      </a:r>
                      <a:endParaRPr lang="it-IT" sz="1300" b="1" strike="noStrike" spc="-1">
                        <a:solidFill>
                          <a:schemeClr val="lt1"/>
                        </a:solidFill>
                        <a:latin typeface="Garamond"/>
                        <a:ea typeface="Microsoft YaHei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408240" algn="l"/>
                        </a:tabLst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TEMPI/DURATA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408240" algn="l"/>
                        </a:tabLst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ALUNNI ISCRITTI/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408240" algn="l"/>
                        </a:tabLst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FREQUENTANTI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52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SE MI ORIENTO SCELGO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br>
                        <a:rPr sz="1500"/>
                      </a:b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PETRASSI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Inizio 11/09/2023. Conclusione 31/07/2024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it-IT" sz="1500" b="0" strike="noStrike" spc="-1">
                        <a:solidFill>
                          <a:schemeClr val="dk1"/>
                        </a:solidFill>
                        <a:latin typeface="Times New Roman"/>
                        <a:ea typeface="Microsoft YaHei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Studenti del triennio</a:t>
                      </a:r>
                      <a:endParaRPr lang="it-IT" sz="1500" b="0" strike="noStrike" spc="-1">
                        <a:solidFill>
                          <a:schemeClr val="dk1"/>
                        </a:solidFill>
                        <a:latin typeface="Times New Roman"/>
                        <a:ea typeface="Microsoft YaHei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it-IT" sz="1500" b="0" strike="noStrike" spc="-1">
                        <a:solidFill>
                          <a:schemeClr val="dk1"/>
                        </a:solidFill>
                        <a:latin typeface="Times New Roman"/>
                        <a:ea typeface="Microsoft YaHei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52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ORIENTAMENTO IN ENTRATA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TARANTINO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Inizio 01/10/2023. Incontri 3 open days, 5 giorni euroma2, open days presso Bagnera, IC via delle Vigne, Nino rota, Mo. Conclusione 20/01/2024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76800" y="609480"/>
            <a:ext cx="8595360" cy="63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30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Progetti area Extracurriculare Scientifica</a:t>
            </a:r>
            <a:endParaRPr lang="it-IT" sz="3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5" name="Tabella 4"/>
          <p:cNvGraphicFramePr/>
          <p:nvPr/>
        </p:nvGraphicFramePr>
        <p:xfrm>
          <a:off x="719640" y="1162800"/>
          <a:ext cx="10799280" cy="4232520"/>
        </p:xfrm>
        <a:graphic>
          <a:graphicData uri="http://schemas.openxmlformats.org/drawingml/2006/table">
            <a:tbl>
              <a:tblPr/>
              <a:tblGrid>
                <a:gridCol w="281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6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8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PROGETTO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REFERENTE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TEMPI/DURATA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ALUNNI ISCRITTI/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FREQUENTANTI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92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GIOCHI DELLA CHIMICA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TOMASSETTI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Inizio dopo la seconda metà di gennaio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b="0" strike="noStrike" spc="-1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2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CAMPIONATI (EX OLIMPIADI) DELLE SCIENZE NATURALI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APUZZO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Inizio 09/01/24. 2 incontri. Conclusione  15/03/24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25/15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2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PAPARESCHI AL CINEMAT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PATTI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Inizio 14/12/23. 1 incontri. Conclusione 22/03/24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20/1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84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MATEMATICA OLIMPICA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PATTI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Inizio 05/12/23. 3 incontri. Conclusione 12/03/24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40/20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2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OLIMPIADI DI INFORMATICA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LABARILE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Inizio 12/10/23. 15 incontri. Conclusione 30/04/24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9/9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76800" y="609480"/>
            <a:ext cx="8595360" cy="63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30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Progetti area Extracurricolare Scientifica</a:t>
            </a:r>
            <a:endParaRPr lang="it-IT" sz="3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7" name="Tabella 3"/>
          <p:cNvGraphicFramePr/>
          <p:nvPr/>
        </p:nvGraphicFramePr>
        <p:xfrm>
          <a:off x="719640" y="1198800"/>
          <a:ext cx="10799640" cy="3056760"/>
        </p:xfrm>
        <a:graphic>
          <a:graphicData uri="http://schemas.openxmlformats.org/drawingml/2006/table">
            <a:tbl>
              <a:tblPr/>
              <a:tblGrid>
                <a:gridCol w="284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5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8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PROGETTO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77BC6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REFERENTE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77BC6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TEMPI/DURATA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77BC6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ALUNNI ISCRITTI/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FREQUENTANTI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77BC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2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GUARDA COME TI PROGRAMMO IL DRONE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LABARILE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Inizio 01/01/2024. 15 incontri. Conclusione 08/06/2024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14/12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2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OLIMPIADI DELLE NEUROSCIENZE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APUZZO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Inizio 11/01/2024. 1 incontro. Conclusione 09/02/2024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15/10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84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GIRLS GO CIRCULAR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TOMASSETTI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Inizio 18/12/2023. 3 incontri. Conclusione 20/12/2023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15/15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294920" y="982080"/>
            <a:ext cx="9599760" cy="130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9999"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44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Attività svolte</a:t>
            </a:r>
            <a:br>
              <a:rPr sz="4400"/>
            </a:br>
            <a:r>
              <a:rPr lang="it-IT" sz="44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Funzione Strumentale Area 1</a:t>
            </a: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6" name="Segnaposto contenuto 3"/>
          <p:cNvGrpSpPr/>
          <p:nvPr/>
        </p:nvGrpSpPr>
        <p:grpSpPr>
          <a:xfrm>
            <a:off x="994680" y="1620000"/>
            <a:ext cx="9900000" cy="3960000"/>
            <a:chOff x="994680" y="1620000"/>
            <a:chExt cx="9900000" cy="3960000"/>
          </a:xfrm>
        </p:grpSpPr>
        <p:sp>
          <p:nvSpPr>
            <p:cNvPr id="197" name="Rettangolo 196"/>
            <p:cNvSpPr/>
            <p:nvPr/>
          </p:nvSpPr>
          <p:spPr>
            <a:xfrm>
              <a:off x="994680" y="1620000"/>
              <a:ext cx="9900000" cy="3960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" name="Rettangolo 197"/>
            <p:cNvSpPr/>
            <p:nvPr/>
          </p:nvSpPr>
          <p:spPr>
            <a:xfrm>
              <a:off x="994680" y="3085560"/>
              <a:ext cx="9900000" cy="249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04920" tIns="14040" rIns="78120" bIns="14040" numCol="1" spcCol="1440" anchor="t">
              <a:noAutofit/>
            </a:bodyPr>
            <a:lstStyle/>
            <a:p>
              <a:pPr defTabSz="488880">
                <a:lnSpc>
                  <a:spcPct val="90000"/>
                </a:lnSpc>
                <a:spcAft>
                  <a:spcPts val="221"/>
                </a:spcAft>
              </a:pPr>
              <a:endParaRPr lang="it-IT" sz="11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85840" lvl="1" indent="-285840" defTabSz="1689120">
                <a:lnSpc>
                  <a:spcPct val="90000"/>
                </a:lnSpc>
                <a:spcAft>
                  <a:spcPts val="760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lang="it-IT" sz="3800" b="0" strike="noStrike" spc="-1">
                  <a:solidFill>
                    <a:srgbClr val="000000"/>
                  </a:solidFill>
                  <a:latin typeface="Garamond"/>
                </a:rPr>
                <a:t>Prof.ssa Daniela FORTINI</a:t>
              </a:r>
              <a:endParaRPr lang="it-IT" sz="38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85840" lvl="1" indent="-285840" defTabSz="1689120">
                <a:lnSpc>
                  <a:spcPct val="90000"/>
                </a:lnSpc>
                <a:spcAft>
                  <a:spcPts val="760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lang="it-IT" sz="3800" b="0" strike="noStrike" spc="-1">
                  <a:solidFill>
                    <a:srgbClr val="000000"/>
                  </a:solidFill>
                  <a:latin typeface="Garamond"/>
                </a:rPr>
                <a:t>Prof.ssa Carla DE MAGGI</a:t>
              </a:r>
              <a:endParaRPr lang="it-IT" sz="38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85840" lvl="1" indent="-285840" defTabSz="1689120">
                <a:lnSpc>
                  <a:spcPct val="90000"/>
                </a:lnSpc>
                <a:spcAft>
                  <a:spcPts val="760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lang="it-IT" sz="3800" b="0" strike="noStrike" spc="-1">
                  <a:solidFill>
                    <a:srgbClr val="000000"/>
                  </a:solidFill>
                  <a:latin typeface="Garamond"/>
                </a:rPr>
                <a:t>Prof.ssa Antonella OLIVIERO</a:t>
              </a:r>
              <a:endParaRPr lang="it-IT" sz="38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85840" lvl="1" indent="-285840" defTabSz="1689120">
                <a:lnSpc>
                  <a:spcPct val="90000"/>
                </a:lnSpc>
                <a:spcAft>
                  <a:spcPts val="760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lang="it-IT" sz="3800" b="0" strike="noStrike" spc="-1">
                  <a:solidFill>
                    <a:srgbClr val="000000"/>
                  </a:solidFill>
                  <a:latin typeface="Garamond"/>
                </a:rPr>
                <a:t>Prof.ssa Valentina RAZZI </a:t>
              </a:r>
              <a:endParaRPr lang="it-IT" sz="3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9" name="CasellaDiTesto 198"/>
          <p:cNvSpPr txBox="1"/>
          <p:nvPr/>
        </p:nvSpPr>
        <p:spPr>
          <a:xfrm>
            <a:off x="900000" y="2556000"/>
            <a:ext cx="10354680" cy="591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it-IT" sz="3500" b="0" strike="noStrike" spc="-1">
                <a:solidFill>
                  <a:schemeClr val="dk1"/>
                </a:solidFill>
                <a:latin typeface="Garamond"/>
              </a:rPr>
              <a:t>Il lavoro è stato svolto dalla Commissione Ptof Rav Pdm</a:t>
            </a:r>
            <a:endParaRPr lang="it-IT" sz="3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76800" y="609480"/>
            <a:ext cx="8595360" cy="63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30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Progetti area Extracurricolare Linguistica</a:t>
            </a:r>
            <a:endParaRPr lang="it-IT" sz="3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9" name="Tabella 4"/>
          <p:cNvGraphicFramePr/>
          <p:nvPr/>
        </p:nvGraphicFramePr>
        <p:xfrm>
          <a:off x="808200" y="1209600"/>
          <a:ext cx="10547640" cy="5191200"/>
        </p:xfrm>
        <a:graphic>
          <a:graphicData uri="http://schemas.openxmlformats.org/drawingml/2006/table">
            <a:tbl>
              <a:tblPr/>
              <a:tblGrid>
                <a:gridCol w="325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108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PROGETTO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REFERENTE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TEMPI/DURATA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ALUNNI ISCRITTI/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chemeClr val="lt1"/>
                          </a:solidFill>
                          <a:latin typeface="Garamond"/>
                        </a:rPr>
                        <a:t>FREQUENTANTI</a:t>
                      </a:r>
                      <a:endParaRPr lang="it-IT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56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CERTIFICAZIONE DELF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TARANTINO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Inizio dopo la seconda metà di gennaio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92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CAMPIONATI DI ITALIANO (EX OLIMPIADI DI ITALIANO)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D’ALESSANDRI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Inizio 23/10/23. Non previsti incontri. Conclusione 15/05/24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 fase di iscrizione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2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CERTIFICAZIONI CAMBRIDGE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CICCHELLI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Inizio 05/10/23. 20 incontri. Conclusione 27/05/24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71/71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92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ERASMUS+ KA121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CATARINOZZI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Inizio 01/09/23. Nessuno incontro. Conclusione 31/08/24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24/24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56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DELE (DIPLOMA ESPANOL LENGUA EXTRANJERA)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COVACCIOLI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Inizio dopo la seconda metà di gennaio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56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en-US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L2 CORSO DI ALFABETIZZAZIONE PER ALUNNI STRANIERI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VILLANI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Inizio 08/11/23. 6 incontri. Conclusione 31/03/24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27/8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56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en-US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UN "GIARDINO DEI GIUSTI" AL "PAPARESCHI"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en-US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ANGIOLINI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Inizio dopo la seconda metà di gennaio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56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en-US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PROGETTO BIBLIOTECA INTEGRATO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FORTINI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Inizio 11/09/23. 9 ore a settimana. Conclusione 08/06/24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chemeClr val="dk1"/>
                          </a:solidFill>
                          <a:latin typeface="Times New Roman"/>
                          <a:ea typeface="Microsoft YaHei"/>
                        </a:rPr>
                        <a:t>Tutte le classi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0" marR="158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1294920" y="814320"/>
            <a:ext cx="9599760" cy="1426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44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Piano di Miglioramento</a:t>
            </a:r>
            <a:br>
              <a:rPr sz="4400"/>
            </a:br>
            <a:r>
              <a:rPr lang="it-IT" sz="40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Percorso n° 1: Per il successo formativo</a:t>
            </a:r>
            <a:endParaRPr lang="it-IT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1294920" y="2557080"/>
            <a:ext cx="9599760" cy="3317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Attività prevista nel percorso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Progettazione condivisa della didattica disciplinare per competenze e attività di formazione per l’acquisizione di metodologie inclusive, innovative e digitali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Attività di sostegno allo studio: esercitazioni prove INVALSI, corsi per l'acquisizione di un metodo di studio efficace e sportelli didattici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Attuazione di progetti di consolidamento/potenziamento delle competenze chiave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/>
          </p:nvPr>
        </p:nvSpPr>
        <p:spPr>
          <a:xfrm>
            <a:off x="1294920" y="2557080"/>
            <a:ext cx="9599760" cy="3317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Attività prevista nel percorso: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Attuazione dei progetti di potenziamento delle competenze di cittadinanza attiva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Educazione alla cittadinanza digitale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Competenze sociali e relazionali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title"/>
          </p:nvPr>
        </p:nvSpPr>
        <p:spPr>
          <a:xfrm>
            <a:off x="1294920" y="814320"/>
            <a:ext cx="9599760" cy="1426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44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Piano di Miglioramento</a:t>
            </a:r>
            <a:br>
              <a:rPr sz="4400"/>
            </a:br>
            <a:r>
              <a:rPr lang="it-IT" sz="40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Percorso n° 2: Per una cittadinanza attiva</a:t>
            </a:r>
            <a:endParaRPr lang="it-IT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294920" y="982080"/>
            <a:ext cx="9599760" cy="130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4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Grazie per l’attenzione</a:t>
            </a: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1294920" y="2557080"/>
            <a:ext cx="9599760" cy="3317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45720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36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Commissione Ptof Rav Pdm</a:t>
            </a:r>
            <a:endParaRPr lang="it-IT" sz="36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36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Fortini, De Maggi, Oliviero, Razzi, Di Filippo</a:t>
            </a:r>
            <a:endParaRPr lang="it-IT" sz="36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it-IT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294920" y="982080"/>
            <a:ext cx="9599760" cy="130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9999"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44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Attività svolte</a:t>
            </a:r>
            <a:br>
              <a:rPr sz="4400"/>
            </a:br>
            <a:r>
              <a:rPr lang="it-IT" sz="44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Funzione Strumentale Area 1</a:t>
            </a: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1063800" y="2398680"/>
            <a:ext cx="10206720" cy="368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85840" indent="-285840" defTabSz="457200">
              <a:lnSpc>
                <a:spcPct val="100000"/>
              </a:lnSpc>
              <a:spcBef>
                <a:spcPts val="51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6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Raccolta e analisi dei progetti didattici da inserire nel PTOF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51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6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Analisi del Rapporto di Autovalutazione (RaV)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51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6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Elaborazione PTOF a.s. 2023-2024 e valutazione del Piano di Miglioramento (PdM)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51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6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Collaborazione al controllo della compatibilità finanziaria dei progetti e delle attività del PTOF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51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6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Raccolta dati ed elaborazione report monitoraggio intermedio dei progetti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294920" y="982080"/>
            <a:ext cx="9599760" cy="130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9999"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44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Attività svolte</a:t>
            </a:r>
            <a:br>
              <a:rPr sz="4400"/>
            </a:br>
            <a:r>
              <a:rPr lang="it-IT" sz="44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Funzione Strumentale Area 1</a:t>
            </a: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1168920" y="2503440"/>
            <a:ext cx="9982080" cy="3506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85840" indent="-285840" defTabSz="457200">
              <a:lnSpc>
                <a:spcPct val="100000"/>
              </a:lnSpc>
              <a:spcBef>
                <a:spcPts val="51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6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Monitoraggio del PTOF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51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6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Analisi, validazione ed eventuale standardizzazione dei singoli progetti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51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6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Pubblicazione dell’aggiornamento del PTOF a.s. 2023-2024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51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6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Aggiornamento Scuola in Chiaro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Confronto tra gli obiettivi del PdM e le effettive risultanze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Analisi dei dati emersi dal Rapporto di Autovalutazione (RaV)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/>
          </p:nvPr>
        </p:nvSpPr>
        <p:spPr>
          <a:xfrm>
            <a:off x="974160" y="809640"/>
            <a:ext cx="10236960" cy="5064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457200">
              <a:lnSpc>
                <a:spcPct val="100000"/>
              </a:lnSpc>
              <a:spcBef>
                <a:spcPts val="62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31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Attività svolte Settembre</a:t>
            </a:r>
            <a:endParaRPr lang="it-IT" sz="31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62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31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Raccolta Progetti didattici da inserire nel PTOF</a:t>
            </a:r>
            <a:endParaRPr lang="it-IT" sz="31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62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it-IT" sz="31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Raccolta delle schede dei progetti proposti dai docenti e contributo alla valutazione delle attività più significative con riferimento alle esigenze degli alunni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Analisi e standardizzazione dei singoli progetti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Riorganizzazione dei progetti e delle attività integrative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Elaborazione del report sui progetti didattici (inviato a DS e DSGA)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Elaborazione del report sulla rendicontazione finanziaria (inviato a DS e DSGA)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 defTabSz="457200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it-IT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/>
          </p:nvPr>
        </p:nvSpPr>
        <p:spPr>
          <a:xfrm>
            <a:off x="974160" y="809640"/>
            <a:ext cx="10236960" cy="5064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457200">
              <a:lnSpc>
                <a:spcPct val="100000"/>
              </a:lnSpc>
              <a:spcBef>
                <a:spcPts val="62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31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Attività svolte Ottobre</a:t>
            </a:r>
            <a:endParaRPr lang="it-IT" sz="31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32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Aggiornamento PTOF triennio 2022-2025, anno scolastico 2023-2024</a:t>
            </a: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Analisi Rapporto di Autovalutazione (RaV)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Elaborazione dell’aggiornamento del PTOF a.s. 2023-2024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Valutazione del Piano di Miglioramento (PdM)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/>
          </p:nvPr>
        </p:nvSpPr>
        <p:spPr>
          <a:xfrm>
            <a:off x="974160" y="809640"/>
            <a:ext cx="10236960" cy="5185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457200">
              <a:lnSpc>
                <a:spcPct val="100000"/>
              </a:lnSpc>
              <a:spcBef>
                <a:spcPts val="62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31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Attività svolte Novembre</a:t>
            </a:r>
            <a:endParaRPr lang="it-IT" sz="31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62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31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Realizzazione PTOF triennio 2022-2025</a:t>
            </a:r>
            <a:endParaRPr lang="it-IT" sz="31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 defTabSz="457200">
              <a:lnSpc>
                <a:spcPct val="100000"/>
              </a:lnSpc>
              <a:spcBef>
                <a:spcPts val="62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it-IT" sz="31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Elaborazione dell’aggiornamento del PTOF a.s. 2023-2024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  <a:ea typeface="Microsoft YaHei"/>
              </a:rPr>
              <a:t>Pubblicazione dell’aggiornamento del PTOF a.s. 2023-2024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  <a:ea typeface="Microsoft YaHei"/>
              </a:rPr>
              <a:t>Aggiornamento Scuola in Chiaro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/>
          </p:nvPr>
        </p:nvSpPr>
        <p:spPr>
          <a:xfrm>
            <a:off x="974160" y="809640"/>
            <a:ext cx="10236960" cy="5064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457200">
              <a:lnSpc>
                <a:spcPct val="100000"/>
              </a:lnSpc>
              <a:spcBef>
                <a:spcPts val="62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31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Attività svolte Dicembre e Gennaio</a:t>
            </a:r>
            <a:endParaRPr lang="it-IT" sz="31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62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31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Monitoraggio intermedio dei progetti</a:t>
            </a:r>
            <a:endParaRPr lang="it-IT" sz="31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 defTabSz="457200">
              <a:lnSpc>
                <a:spcPct val="100000"/>
              </a:lnSpc>
              <a:spcBef>
                <a:spcPts val="62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it-IT" sz="31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Realizzazione questionario di monitoraggio intermedio dei progetti inseriti nel PTOF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Link inviato per raccolta dei questionari sul monitoraggio intermedio dei progetti inseriti nel PTOF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Analisi dei dati e realizzazione report sul monitoraggio intermedio dei progetti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/>
          </p:nvPr>
        </p:nvSpPr>
        <p:spPr>
          <a:xfrm>
            <a:off x="1294920" y="884520"/>
            <a:ext cx="9599760" cy="4989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457200">
              <a:lnSpc>
                <a:spcPct val="100000"/>
              </a:lnSpc>
              <a:spcBef>
                <a:spcPts val="108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5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Report</a:t>
            </a:r>
            <a:endParaRPr lang="it-IT" sz="5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380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it-IT" sz="19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108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5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Monitoraggio intermedio dei progetti</a:t>
            </a:r>
            <a:endParaRPr lang="it-IT" sz="5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</a:majorFont>
      <a:minorFont>
        <a:latin typeface="Garamond" panose="02020404030301010803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/>
        </a:gradFill>
        <a:blipFill rotWithShape="0">
          <a:blip xmlns:r="http://schemas.openxmlformats.org/officeDocument/2006/relationships" r:embed="rId1"/>
          <a:srcRect/>
          <a:tile tx="0" ty="0" sx="100000" sy="100000" flip="none" algn="tl"/>
        </a:blip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/>
        </a:gradFill>
        <a:blipFill rotWithShape="0">
          <a:blip xmlns:r="http://schemas.openxmlformats.org/officeDocument/2006/relationships" r:embed="rId2"/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o">
  <a:themeElements>
    <a:clrScheme name="Orga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</a:majorFont>
      <a:minorFont>
        <a:latin typeface="Garamond" panose="02020404030301010803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/>
        </a:gradFill>
        <a:blipFill rotWithShape="0">
          <a:blip xmlns:r="http://schemas.openxmlformats.org/officeDocument/2006/relationships" r:embed="rId1"/>
          <a:srcRect/>
          <a:tile tx="0" ty="0" sx="100000" sy="100000" flip="none" algn="tl"/>
        </a:blip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/>
        </a:gradFill>
        <a:blipFill rotWithShape="0">
          <a:blip xmlns:r="http://schemas.openxmlformats.org/officeDocument/2006/relationships" r:embed="rId2"/>
          <a:srcRect/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Organico</Template>
  <TotalTime>907</TotalTime>
  <Words>1207</Words>
  <Application>Microsoft Office PowerPoint</Application>
  <PresentationFormat>Widescreen</PresentationFormat>
  <Paragraphs>270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Arial</vt:lpstr>
      <vt:lpstr>Garamond</vt:lpstr>
      <vt:lpstr>Symbol</vt:lpstr>
      <vt:lpstr>Times New Roman</vt:lpstr>
      <vt:lpstr>Wingdings</vt:lpstr>
      <vt:lpstr>Organico</vt:lpstr>
      <vt:lpstr>Organico</vt:lpstr>
      <vt:lpstr>Office Theme</vt:lpstr>
      <vt:lpstr>Office Theme</vt:lpstr>
      <vt:lpstr>Funzione Strumentale Area 1 Ptof - Rav - Pdm</vt:lpstr>
      <vt:lpstr>Attività svolte Funzione Strumentale Area 1</vt:lpstr>
      <vt:lpstr>Attività svolte Funzione Strumentale Area 1</vt:lpstr>
      <vt:lpstr>Attività svolte Funzione Strumentale Area 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Progetti avviati e non avviati</vt:lpstr>
      <vt:lpstr>Progetti avviati, periodo avvio</vt:lpstr>
      <vt:lpstr>Presentazione standard di PowerPoint</vt:lpstr>
      <vt:lpstr>Presentazione standard di PowerPoint</vt:lpstr>
      <vt:lpstr>Progetti area Inclusione</vt:lpstr>
      <vt:lpstr>Progetti area Benessere e Apprendimento</vt:lpstr>
      <vt:lpstr>Progetti area Benessere e Apprendimento</vt:lpstr>
      <vt:lpstr>Progetti area Orientamento</vt:lpstr>
      <vt:lpstr>Progetti area Extracurriculare Scientifica</vt:lpstr>
      <vt:lpstr>Progetti area Extracurricolare Scientifica</vt:lpstr>
      <vt:lpstr>Progetti area Extracurricolare Linguistica</vt:lpstr>
      <vt:lpstr>Piano di Miglioramento Percorso n° 1: Per il successo formativo</vt:lpstr>
      <vt:lpstr>Piano di Miglioramento Percorso n° 2: Per una cittadinanza attiva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Funzione strumentale Area 1 Coordinamento Ptof – Rav – Rendicontazione sociale</dc:title>
  <dc:subject/>
  <dc:creator>docente</dc:creator>
  <dc:description/>
  <cp:lastModifiedBy>User14</cp:lastModifiedBy>
  <cp:revision>44</cp:revision>
  <dcterms:created xsi:type="dcterms:W3CDTF">2022-01-18T10:06:58Z</dcterms:created>
  <dcterms:modified xsi:type="dcterms:W3CDTF">2024-01-15T07:37:15Z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Personalizzato</vt:lpwstr>
  </property>
  <property fmtid="{D5CDD505-2E9C-101B-9397-08002B2CF9AE}" pid="3" name="Slides">
    <vt:i4>21</vt:i4>
  </property>
</Properties>
</file>