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C660F-1A2B-46CB-88B6-7D6672BA5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9F9CC13-663E-7DDE-EAC8-2C050AB34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D05177-207C-5D44-C2F9-059B5AB5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059CDF-8195-DFCF-93F1-F3AAA2E8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11DB2E-2B3B-7457-17A1-83E88820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02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AD4715-333E-3C44-D9BF-0E00AB8D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5C95A8E-CF8C-E01D-B4A3-99C225AF8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8C6B22-B755-9E91-9623-B753DA66F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DDCE11-3574-8F5D-6AB6-8E74FD21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15C0B1-9702-16F0-4090-037E3D9C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35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9FC3727-78DD-E5E9-6BD6-198779517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65FE342-9FE5-25FB-37BF-4D29C6F9F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2DD3DC-C212-7C50-321A-14CCA478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852CBF-58FA-7857-DE28-1D4D0758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66300E-3AB2-B5DA-610D-279609C9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57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3BADF1-6FE4-B71D-E4B2-BF0F93BB2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68765C-3A7E-CBB8-61E2-6368D1A12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9E4B54-7F7E-D042-A987-7A6C30F5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3974FF-15AA-B890-6A1E-887E8558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53E525-11AA-9440-E969-5D538575E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2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F35800-54AF-BC42-5287-561F7773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2A4D57-1C67-9432-5CA6-1BEBB1740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16B86F-DF96-27DD-238C-6594B359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8F68B3-18BC-262F-1C5C-B4F588EF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840117-1D85-1205-6D9E-7CE9E33B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60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38E220-67DD-7DCF-3D2E-451246ECF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174EF1-4A86-972B-200D-36A0C9A73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1226C1-5B80-6765-4596-99B4CD974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8668B0-4539-AEDD-D7C4-9FCAD61B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B3DBC4-89FF-60E1-7B0F-1CE7CC3F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4F3EE5-B3E8-9125-8083-A665B6DB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10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D4E2D5-C5D8-8525-E7B9-0CB47009F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22EEFC-1F9A-FA8B-F0E5-2025E2C37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11E4F8-A396-D792-E30C-04CBAFA09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0C5EF3A-6857-CA5F-ACA5-52DA7C6FF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BA966D-BB91-36FB-88B2-40D405083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24487AC-6DDB-B742-F6A2-732E5D36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B6D4AB3-31DE-2B20-B36F-FC05FF15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E2BCD01-B920-434B-F3F2-2257C1086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47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B4D16-3E43-E2B4-CE39-206B475A1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0A4CFF5-BEC4-D21C-E466-FD4C3AB3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FFD7D85-627C-712B-BBBD-3BAF4D090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CE3551-735A-B236-44D2-2BD2A6DE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7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FA2CBA-4520-B415-A039-E15295B2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62223B2-54D5-C0FD-94B5-25CEB8DFE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563758B-9706-E292-1376-28993FDD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03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38AB98-3F23-68E6-7088-BA19BC4DF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8E044D-9A91-106B-D33B-8782AA460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E23C65E-B89A-E4B4-53C5-99D8FB54C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1461FA6-0D0A-5E7F-8ABA-99A16AEA6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A859E4-A1D0-3B30-AD18-F4E879C28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863153-72E2-8B06-CFFB-45F5EA80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11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28AAA-2FBA-3E2A-7654-C89CFBD4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C213C68-5247-B620-0FC4-AF5B7B4F5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1413900-705C-ECE1-2A23-693D08A70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878E88-8AC3-5902-2C54-D9791845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DF2665-637D-201B-91D3-CAED42D9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5E50CD-5A08-11D9-1E2A-C1DE7253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23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E637654-DC12-F3D9-C918-14CDAF6D7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708A35-5569-BEB0-5D6B-ABA04AB27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E55ED1-76EF-50EB-A861-854A216E1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16B7-2926-4568-829A-18E5CC7828A3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1EF74D-DB44-24EE-C2B9-6741D94DF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8D2714-9FCA-51F8-87C4-EB66E9157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28A12-BFDB-425D-8EB8-664E97CADD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39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936DA0-6A1E-718D-F388-0E061CE67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9790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6600" b="1" dirty="0"/>
              <a:t>PROGETTO</a:t>
            </a:r>
            <a:br>
              <a:rPr lang="it-IT" sz="6600" b="1" dirty="0"/>
            </a:br>
            <a:r>
              <a:rPr lang="it-IT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CERTIFICAZIONI LINGUISTICHE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C774B1-7826-711C-BB70-8B4D6AB74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523222">
            <a:off x="1625543" y="4481514"/>
            <a:ext cx="8638216" cy="934129"/>
          </a:xfrm>
          <a:ln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r>
              <a:rPr lang="it-IT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ESOL CAMBRIDGE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6C232FA-E135-AF68-C4D7-9BCFD869A146}"/>
              </a:ext>
            </a:extLst>
          </p:cNvPr>
          <p:cNvSpPr txBox="1"/>
          <p:nvPr/>
        </p:nvSpPr>
        <p:spPr>
          <a:xfrm>
            <a:off x="3161412" y="3429000"/>
            <a:ext cx="609442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dirty="0"/>
              <a:t>                                                    </a:t>
            </a:r>
            <a:r>
              <a:rPr lang="it-IT" sz="5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DELF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57B171C-024C-B8AA-74D7-3B47BC0B45B8}"/>
              </a:ext>
            </a:extLst>
          </p:cNvPr>
          <p:cNvSpPr txBox="1"/>
          <p:nvPr/>
        </p:nvSpPr>
        <p:spPr>
          <a:xfrm rot="21213045">
            <a:off x="3419266" y="5595319"/>
            <a:ext cx="6094428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it-IT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</a:t>
            </a:r>
          </a:p>
        </p:txBody>
      </p:sp>
    </p:spTree>
    <p:extLst>
      <p:ext uri="{BB962C8B-B14F-4D97-AF65-F5344CB8AC3E}">
        <p14:creationId xmlns:p14="http://schemas.microsoft.com/office/powerpoint/2010/main" val="191620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C1D49519-849A-CCE2-51E5-A9F91BE96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PERCHE’ PROPORRE </a:t>
            </a:r>
            <a:br>
              <a:rPr lang="it-IT" b="1" i="1" dirty="0"/>
            </a:br>
            <a:r>
              <a:rPr lang="it-IT" b="1" i="1" dirty="0"/>
              <a:t>LE CERTIFICAZIONI LINGUISTICHE</a:t>
            </a: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81092D62-52CB-3B2A-D4D6-69909EABE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08809"/>
            <a:ext cx="9144000" cy="2941162"/>
          </a:xfrm>
        </p:spPr>
        <p:txBody>
          <a:bodyPr>
            <a:normAutofit fontScale="32500" lnSpcReduction="20000"/>
          </a:bodyPr>
          <a:lstStyle/>
          <a:p>
            <a:pPr marL="342900" indent="-342900" algn="l">
              <a:buFontTx/>
              <a:buChar char="-"/>
            </a:pPr>
            <a:r>
              <a:rPr lang="it-IT" sz="9600" b="1" dirty="0">
                <a:solidFill>
                  <a:srgbClr val="FF0000"/>
                </a:solidFill>
              </a:rPr>
              <a:t>CARATTERIZZAZIONE LINGUISTICA DEL NOSTRO ISTITUTO </a:t>
            </a:r>
          </a:p>
          <a:p>
            <a:pPr algn="l"/>
            <a:endParaRPr lang="it-IT" sz="9600" dirty="0"/>
          </a:p>
          <a:p>
            <a:pPr marL="342900" indent="-342900" algn="l">
              <a:buFontTx/>
              <a:buChar char="-"/>
            </a:pPr>
            <a:r>
              <a:rPr lang="it-IT" sz="9600" b="1" dirty="0">
                <a:solidFill>
                  <a:srgbClr val="C00000"/>
                </a:solidFill>
              </a:rPr>
              <a:t>POTENZIAMENTO/MIGLIORAMENTO DELLE COMPETENZE LINGUISTICHE</a:t>
            </a:r>
          </a:p>
          <a:p>
            <a:pPr algn="l"/>
            <a:endParaRPr lang="it-IT" sz="9600" dirty="0"/>
          </a:p>
          <a:p>
            <a:pPr marL="342900" indent="-342900" algn="l">
              <a:buFontTx/>
              <a:buChar char="-"/>
            </a:pPr>
            <a:r>
              <a:rPr lang="it-IT" sz="9600" b="1" dirty="0">
                <a:solidFill>
                  <a:srgbClr val="FFC000"/>
                </a:solidFill>
              </a:rPr>
              <a:t>OBIETTIVI PRECISI FINALIZZATI AD ESAMI SPENDIBILI</a:t>
            </a:r>
          </a:p>
          <a:p>
            <a:pPr marL="342900" indent="-342900" algn="l">
              <a:buFontTx/>
              <a:buChar char="-"/>
            </a:pPr>
            <a:endParaRPr lang="it-IT" dirty="0"/>
          </a:p>
          <a:p>
            <a:pPr marL="342900" indent="-34290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557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D0D9B4-0AD4-4B2A-1008-48A21BB2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b="0" i="0" u="none" strike="noStrike" dirty="0">
                <a:solidFill>
                  <a:srgbClr val="000000"/>
                </a:solidFill>
                <a:effectLst/>
                <a:latin typeface="YAD7Qybjw1I 0"/>
              </a:rPr>
            </a:br>
            <a:r>
              <a:rPr lang="it-IT" b="1" i="0" u="none" strike="noStrike" dirty="0">
                <a:solidFill>
                  <a:srgbClr val="FF0000"/>
                </a:solidFill>
                <a:effectLst/>
                <a:latin typeface="YAD7Qybjw1I 0"/>
              </a:rPr>
              <a:t>CORSI CERTIFICAZIONI CAMBRIDGE</a:t>
            </a:r>
            <a:br>
              <a:rPr lang="it-IT" dirty="0">
                <a:solidFill>
                  <a:srgbClr val="000000"/>
                </a:solidFill>
                <a:effectLst/>
                <a:latin typeface="YAD7Qybjw1I 0"/>
              </a:rPr>
            </a:b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YAD7Qybjw1I 0"/>
              </a:rPr>
              <a:t>a.s.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YAD7Qybjw1I 0"/>
              </a:rPr>
              <a:t> 2022/2023</a:t>
            </a:r>
            <a:br>
              <a:rPr lang="it-IT" dirty="0">
                <a:solidFill>
                  <a:srgbClr val="000000"/>
                </a:solidFill>
                <a:effectLst/>
                <a:latin typeface="YAD7Qybjw1I 0"/>
              </a:rPr>
            </a:b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6F06A3-46AB-4C22-A656-F6C8646FA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233421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CORSI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YAD7Q9NigKI 0"/>
              </a:rPr>
              <a:t>(33 ore) </a:t>
            </a:r>
            <a:r>
              <a:rPr lang="it-IT" dirty="0">
                <a:solidFill>
                  <a:srgbClr val="000000"/>
                </a:solidFill>
                <a:latin typeface="YAD7Q9NigKI 0"/>
              </a:rPr>
              <a:t>     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ISCRITTI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1   KET 	</a:t>
            </a:r>
            <a:r>
              <a:rPr lang="it-IT" b="1" dirty="0">
                <a:solidFill>
                  <a:srgbClr val="000000"/>
                </a:solidFill>
                <a:latin typeface="YAD7Q9NigKI 0"/>
              </a:rPr>
              <a:t>	  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 8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2   PET 	</a:t>
            </a:r>
            <a:r>
              <a:rPr lang="it-IT" b="1" dirty="0">
                <a:solidFill>
                  <a:srgbClr val="000000"/>
                </a:solidFill>
                <a:latin typeface="YAD7Q9NigKI 0"/>
              </a:rPr>
              <a:t>	 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26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3   FCE 		</a:t>
            </a:r>
            <a:r>
              <a:rPr lang="it-IT" b="1" dirty="0">
                <a:solidFill>
                  <a:srgbClr val="000000"/>
                </a:solidFill>
                <a:latin typeface="YAD7Q9NigKI 0"/>
              </a:rPr>
              <a:t>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 34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1   CAE 		</a:t>
            </a:r>
            <a:r>
              <a:rPr lang="it-IT" b="1" dirty="0">
                <a:solidFill>
                  <a:srgbClr val="000000"/>
                </a:solidFill>
                <a:latin typeface="YAD7Q9NigKI 0"/>
              </a:rPr>
              <a:t>  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 3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A76A9B46-8ABC-DE49-0F3D-601AF9B00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233421" cy="3145378"/>
          </a:xfrm>
          <a:ln w="28575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ESAMI		ISCRITTI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   KET 			       5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latin typeface="YAD7Q9NigKI 0"/>
              </a:rPr>
              <a:t>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PET 			      23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latin typeface="YAD7Q9NigKI 0"/>
              </a:rPr>
              <a:t>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FCE 			      32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latin typeface="YAD7Q9NigKI 0"/>
              </a:rPr>
              <a:t>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CAE 			         1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63049E9D-497A-8157-655B-420A5498E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363173"/>
              </p:ext>
            </p:extLst>
          </p:nvPr>
        </p:nvGraphicFramePr>
        <p:xfrm>
          <a:off x="857839" y="1809946"/>
          <a:ext cx="4128940" cy="3148553"/>
        </p:xfrm>
        <a:graphic>
          <a:graphicData uri="http://schemas.openxmlformats.org/drawingml/2006/table">
            <a:tbl>
              <a:tblPr/>
              <a:tblGrid>
                <a:gridCol w="4128940">
                  <a:extLst>
                    <a:ext uri="{9D8B030D-6E8A-4147-A177-3AD203B41FA5}">
                      <a16:colId xmlns:a16="http://schemas.microsoft.com/office/drawing/2014/main" val="3564452440"/>
                    </a:ext>
                  </a:extLst>
                </a:gridCol>
              </a:tblGrid>
              <a:tr h="3148553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759978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A609B5AE-CB0A-D481-DCE0-2E1E2D7EE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04337"/>
              </p:ext>
            </p:extLst>
          </p:nvPr>
        </p:nvGraphicFramePr>
        <p:xfrm>
          <a:off x="857839" y="1825625"/>
          <a:ext cx="4214567" cy="3145378"/>
        </p:xfrm>
        <a:graphic>
          <a:graphicData uri="http://schemas.openxmlformats.org/drawingml/2006/table">
            <a:tbl>
              <a:tblPr/>
              <a:tblGrid>
                <a:gridCol w="4214567">
                  <a:extLst>
                    <a:ext uri="{9D8B030D-6E8A-4147-A177-3AD203B41FA5}">
                      <a16:colId xmlns:a16="http://schemas.microsoft.com/office/drawing/2014/main" val="28747107"/>
                    </a:ext>
                  </a:extLst>
                </a:gridCol>
              </a:tblGrid>
              <a:tr h="3145378">
                <a:tc>
                  <a:txBody>
                    <a:bodyPr/>
                    <a:lstStyle/>
                    <a:p>
                      <a:endParaRPr lang="it-IT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0000"/>
                      </a:solidFill>
                      <a:prstDash val="solid"/>
                    </a:lnL>
                    <a:lnR w="12700" cmpd="sng">
                      <a:solidFill>
                        <a:srgbClr val="FF0000"/>
                      </a:solidFill>
                      <a:prstDash val="solid"/>
                    </a:lnR>
                    <a:lnT w="12700" cmpd="sng">
                      <a:solidFill>
                        <a:srgbClr val="FF0000"/>
                      </a:solidFill>
                      <a:prstDash val="solid"/>
                    </a:lnT>
                    <a:lnB w="12700" cmpd="sng">
                      <a:solidFill>
                        <a:srgbClr val="F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4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230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D0D9B4-0AD4-4B2A-1008-48A21BB2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b="0" i="0" u="none" strike="noStrike" dirty="0">
                <a:solidFill>
                  <a:srgbClr val="000000"/>
                </a:solidFill>
                <a:effectLst/>
                <a:latin typeface="YAD7Qybjw1I 0"/>
              </a:rPr>
            </a:br>
            <a:r>
              <a:rPr lang="it-IT" b="1" i="0" u="none" strike="noStrike" dirty="0">
                <a:solidFill>
                  <a:srgbClr val="C00000"/>
                </a:solidFill>
                <a:effectLst/>
                <a:latin typeface="YAD7Qybjw1I 0"/>
              </a:rPr>
              <a:t>CORSI CERTIFICAZIONI DELF</a:t>
            </a:r>
            <a:br>
              <a:rPr lang="it-IT" dirty="0">
                <a:solidFill>
                  <a:srgbClr val="000000"/>
                </a:solidFill>
                <a:effectLst/>
                <a:latin typeface="YAD7Qybjw1I 0"/>
              </a:rPr>
            </a:b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YAD7Qybjw1I 0"/>
              </a:rPr>
              <a:t>a.s.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YAD7Qybjw1I 0"/>
              </a:rPr>
              <a:t> 2022/2023</a:t>
            </a:r>
            <a:br>
              <a:rPr lang="it-IT" dirty="0">
                <a:solidFill>
                  <a:srgbClr val="000000"/>
                </a:solidFill>
                <a:effectLst/>
                <a:latin typeface="YAD7Qybjw1I 0"/>
              </a:rPr>
            </a:b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6F06A3-46AB-4C22-A656-F6C8646FA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748" y="2589196"/>
            <a:ext cx="3743227" cy="2520132"/>
          </a:xfrm>
          <a:ln w="28575"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CORSI </a:t>
            </a:r>
            <a:r>
              <a:rPr lang="it-IT" b="1" dirty="0">
                <a:solidFill>
                  <a:srgbClr val="000000"/>
                </a:solidFill>
                <a:latin typeface="YAD7Q9NigKI 0"/>
              </a:rPr>
              <a:t>       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YAD7Q9NigKI 0"/>
              </a:rPr>
              <a:t> </a:t>
            </a:r>
            <a:r>
              <a:rPr lang="it-IT" dirty="0">
                <a:solidFill>
                  <a:srgbClr val="000000"/>
                </a:solidFill>
                <a:latin typeface="YAD7Q9NigKI 0"/>
              </a:rPr>
              <a:t>     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ISCRITTI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514350" indent="-514350">
              <a:buAutoNum type="arabicPlain"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A2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YAD7Q9NigKI 0"/>
              </a:rPr>
              <a:t>(22 ore)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	11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effectLst/>
                <a:latin typeface="YAD7Q9NigKI 0"/>
              </a:rPr>
              <a:t>1    B1 </a:t>
            </a:r>
            <a:r>
              <a:rPr lang="it-IT" dirty="0">
                <a:solidFill>
                  <a:srgbClr val="000000"/>
                </a:solidFill>
                <a:effectLst/>
                <a:latin typeface="YAD7Q9NigKI 0"/>
              </a:rPr>
              <a:t>(22 ore)        </a:t>
            </a:r>
            <a:r>
              <a:rPr lang="it-IT" b="1" dirty="0">
                <a:solidFill>
                  <a:srgbClr val="000000"/>
                </a:solidFill>
                <a:effectLst/>
                <a:latin typeface="YAD7Q9NigKI 0"/>
              </a:rPr>
              <a:t>18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A76A9B46-8ABC-DE49-0F3D-601AF9B00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9907" y="2589196"/>
            <a:ext cx="4157221" cy="2520132"/>
          </a:xfrm>
          <a:ln w="28575"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ESAMI		ISCRITTI</a:t>
            </a:r>
          </a:p>
          <a:p>
            <a:pPr marL="0" indent="0">
              <a:buNone/>
            </a:pPr>
            <a:endParaRPr lang="it-IT" b="1" dirty="0">
              <a:solidFill>
                <a:srgbClr val="000000"/>
              </a:solidFill>
              <a:latin typeface="YAD7Q9NigKI 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latin typeface="YAD7Q9NigKI 0"/>
              </a:rPr>
              <a:t>A2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			       18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latin typeface="YAD7Q9NigKI 0"/>
              </a:rPr>
              <a:t>B1			       19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effectLst/>
                <a:latin typeface="YAD7Q9NigKI 0"/>
              </a:rPr>
              <a:t>B2			         2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158D7E6-DC3C-AF19-94AF-6EB40FFF72F4}"/>
              </a:ext>
            </a:extLst>
          </p:cNvPr>
          <p:cNvSpPr txBox="1"/>
          <p:nvPr/>
        </p:nvSpPr>
        <p:spPr>
          <a:xfrm>
            <a:off x="970960" y="2589196"/>
            <a:ext cx="415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852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C5154E-A0C7-4E68-279A-17B828882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0" u="none" strike="noStrike" dirty="0">
                <a:solidFill>
                  <a:srgbClr val="FFC000"/>
                </a:solidFill>
                <a:effectLst/>
                <a:latin typeface="YAD7Qybjw1I 0"/>
              </a:rPr>
              <a:t>CORSI CERTIFICAZIONI DELE</a:t>
            </a:r>
            <a:br>
              <a:rPr lang="it-IT" dirty="0">
                <a:solidFill>
                  <a:srgbClr val="000000"/>
                </a:solidFill>
                <a:effectLst/>
                <a:latin typeface="YAD7Qybjw1I 0"/>
              </a:rPr>
            </a:b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YAD7Qybjw1I 0"/>
              </a:rPr>
              <a:t>a.s.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YAD7Qybjw1I 0"/>
              </a:rPr>
              <a:t> 2022/2023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E21C5E-57A9-F58C-4032-F0F18B1B2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028" y="2947415"/>
            <a:ext cx="4176860" cy="2812363"/>
          </a:xfrm>
          <a:ln w="57150">
            <a:solidFill>
              <a:srgbClr val="FFC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CORSI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YAD7Q9NigKI 0"/>
              </a:rPr>
              <a:t>(33 ore)</a:t>
            </a:r>
            <a:r>
              <a:rPr lang="it-IT" b="1" dirty="0">
                <a:solidFill>
                  <a:srgbClr val="000000"/>
                </a:solidFill>
                <a:latin typeface="YAD7Q9NigKI 0"/>
              </a:rPr>
              <a:t>       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ISCRITTI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2 A2/B1 	                 23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effectLst/>
                <a:latin typeface="YAD7Q9NigKI 0"/>
              </a:rPr>
              <a:t>2  B2 			      32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1600D7-6AF8-212C-1A73-912C665CA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6150" y="2953667"/>
            <a:ext cx="4329260" cy="2812363"/>
          </a:xfrm>
          <a:ln w="57150">
            <a:solidFill>
              <a:srgbClr val="FFC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ESAMI		ISCRITTI</a:t>
            </a:r>
          </a:p>
          <a:p>
            <a:pPr marL="0" indent="0">
              <a:buNone/>
            </a:pPr>
            <a:endParaRPr lang="it-IT" b="1" dirty="0">
              <a:solidFill>
                <a:srgbClr val="000000"/>
              </a:solidFill>
              <a:latin typeface="YAD7Q9NigKI 0"/>
            </a:endParaRPr>
          </a:p>
          <a:p>
            <a:pPr marL="0" indent="0"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YAD7Q9NigKI 0"/>
              </a:rPr>
              <a:t> A2/B1 	                 21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0000"/>
                </a:solidFill>
                <a:effectLst/>
                <a:latin typeface="YAD7Q9NigKI 0"/>
              </a:rPr>
              <a:t> B2 			      33</a:t>
            </a:r>
            <a:endParaRPr lang="it-IT" dirty="0">
              <a:solidFill>
                <a:srgbClr val="000000"/>
              </a:solidFill>
              <a:effectLst/>
              <a:latin typeface="YAD7Q9NigKI 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3761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1B03A0D-50F8-D66E-D0E0-B982DB449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111790"/>
          </a:xfrm>
        </p:spPr>
        <p:txBody>
          <a:bodyPr>
            <a:normAutofit/>
          </a:bodyPr>
          <a:lstStyle/>
          <a:p>
            <a: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PROPOSTA</a:t>
            </a:r>
            <a:endParaRPr lang="it-IT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03E1D218-6776-A107-11F2-4ADA16F79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9650" y="2611225"/>
            <a:ext cx="9658350" cy="3208550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sz="2800" dirty="0"/>
              <a:t>DELIBERA DI AUTORIZZAZIONE </a:t>
            </a:r>
          </a:p>
          <a:p>
            <a:pPr algn="l"/>
            <a:r>
              <a:rPr lang="it-IT" sz="2800" dirty="0"/>
              <a:t>AD ATTIVARE IL PROGETTO CERTIFICAZIONI LINGUISTICHE </a:t>
            </a:r>
          </a:p>
          <a:p>
            <a:pPr algn="l"/>
            <a:r>
              <a:rPr lang="it-IT" sz="2800" dirty="0"/>
              <a:t>“CAMBRIDGE”, “DELF”, “DELE” </a:t>
            </a:r>
          </a:p>
          <a:p>
            <a:pPr algn="l"/>
            <a:r>
              <a:rPr lang="it-IT" sz="2800" dirty="0"/>
              <a:t>NEL COLLEGIO DOCENTI ANTECEDENTE L’INIZIO DEL NUOVO ANNO SCOLASTICO.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4729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232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YAD7Q9NigKI 0</vt:lpstr>
      <vt:lpstr>YAD7Qybjw1I 0</vt:lpstr>
      <vt:lpstr>Tema di Office</vt:lpstr>
      <vt:lpstr>PROGETTO CERTIFICAZIONI LINGUISTICHE</vt:lpstr>
      <vt:lpstr>PERCHE’ PROPORRE  LE CERTIFICAZIONI LINGUISTICHE</vt:lpstr>
      <vt:lpstr> CORSI CERTIFICAZIONI CAMBRIDGE a.s. 2022/2023 </vt:lpstr>
      <vt:lpstr> CORSI CERTIFICAZIONI DELF a.s. 2022/2023 </vt:lpstr>
      <vt:lpstr>CORSI CERTIFICAZIONI DELE a.s. 2022/2023</vt:lpstr>
      <vt:lpstr>PROPOSTA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CERTIFICAZIONI LINGUISTICHE</dc:title>
  <dc:creator>Utente</dc:creator>
  <cp:lastModifiedBy>Utente</cp:lastModifiedBy>
  <cp:revision>1</cp:revision>
  <dcterms:created xsi:type="dcterms:W3CDTF">2022-06-15T14:47:35Z</dcterms:created>
  <dcterms:modified xsi:type="dcterms:W3CDTF">2022-06-15T15:51:07Z</dcterms:modified>
</cp:coreProperties>
</file>