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3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98ED2A8-EE64-40D4-A6AC-2C46F60E8F23}">
          <p14:sldIdLst>
            <p14:sldId id="256"/>
            <p14:sldId id="257"/>
            <p14:sldId id="258"/>
            <p14:sldId id="259"/>
            <p14:sldId id="264"/>
            <p14:sldId id="265"/>
            <p14:sldId id="260"/>
            <p14:sldId id="263"/>
            <p14:sldId id="267"/>
            <p14:sldId id="266"/>
            <p14:sldId id="268"/>
            <p14:sldId id="269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2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98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78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26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02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5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2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6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8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03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0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Orientamento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2021/2022</a:t>
            </a:r>
          </a:p>
          <a:p>
            <a:r>
              <a:rPr lang="it-IT" dirty="0"/>
              <a:t>F.S: </a:t>
            </a:r>
            <a:r>
              <a:rPr lang="it-IT"/>
              <a:t>Prof.ssa </a:t>
            </a:r>
            <a:r>
              <a:rPr lang="it-IT" dirty="0"/>
              <a:t>Rossella Tarantino</a:t>
            </a:r>
          </a:p>
        </p:txBody>
      </p:sp>
    </p:spTree>
    <p:extLst>
      <p:ext uri="{BB962C8B-B14F-4D97-AF65-F5344CB8AC3E}">
        <p14:creationId xmlns:p14="http://schemas.microsoft.com/office/powerpoint/2010/main" val="108903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97EFE2C-D0E0-9DFF-577E-3B7A3F6C3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"/>
            <a:ext cx="10528795" cy="55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3E7B6F-9CB2-0CB2-2144-F42CA7E220BC}"/>
              </a:ext>
            </a:extLst>
          </p:cNvPr>
          <p:cNvSpPr txBox="1"/>
          <p:nvPr/>
        </p:nvSpPr>
        <p:spPr>
          <a:xfrm>
            <a:off x="10172700" y="609600"/>
            <a:ext cx="17861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1) Cervi</a:t>
            </a:r>
          </a:p>
          <a:p>
            <a:r>
              <a:rPr lang="it-IT" dirty="0"/>
              <a:t>2) </a:t>
            </a:r>
            <a:r>
              <a:rPr lang="it-IT" dirty="0" err="1"/>
              <a:t>Copenhaghen</a:t>
            </a:r>
            <a:endParaRPr lang="it-IT" dirty="0"/>
          </a:p>
          <a:p>
            <a:r>
              <a:rPr lang="it-IT" dirty="0"/>
              <a:t>3)Sms Vigne</a:t>
            </a:r>
          </a:p>
          <a:p>
            <a:r>
              <a:rPr lang="it-IT" dirty="0"/>
              <a:t>4) Gianicolo</a:t>
            </a:r>
          </a:p>
          <a:p>
            <a:r>
              <a:rPr lang="it-IT" dirty="0"/>
              <a:t>5) </a:t>
            </a:r>
            <a:r>
              <a:rPr lang="it-IT" dirty="0" err="1"/>
              <a:t>Bagnera</a:t>
            </a:r>
            <a:endParaRPr lang="it-IT" dirty="0"/>
          </a:p>
          <a:p>
            <a:r>
              <a:rPr lang="it-IT" dirty="0"/>
              <a:t>6) Severo</a:t>
            </a:r>
          </a:p>
          <a:p>
            <a:r>
              <a:rPr lang="it-IT" dirty="0"/>
              <a:t>7)Nino Rota</a:t>
            </a:r>
          </a:p>
          <a:p>
            <a:r>
              <a:rPr lang="it-IT" dirty="0"/>
              <a:t>8)Quartararo</a:t>
            </a:r>
          </a:p>
          <a:p>
            <a:r>
              <a:rPr lang="it-IT" dirty="0"/>
              <a:t>9)Anna Micheli</a:t>
            </a:r>
          </a:p>
          <a:p>
            <a:r>
              <a:rPr lang="it-IT" dirty="0"/>
              <a:t>10)Piazza Sauli</a:t>
            </a:r>
          </a:p>
          <a:p>
            <a:r>
              <a:rPr lang="it-IT" dirty="0"/>
              <a:t>11)Morandi</a:t>
            </a:r>
          </a:p>
          <a:p>
            <a:r>
              <a:rPr lang="it-IT" dirty="0"/>
              <a:t>12)SMS Mazzini</a:t>
            </a:r>
          </a:p>
          <a:p>
            <a:r>
              <a:rPr lang="it-IT" dirty="0"/>
              <a:t>13)Colle La Salle</a:t>
            </a:r>
          </a:p>
          <a:p>
            <a:r>
              <a:rPr lang="it-IT" dirty="0"/>
              <a:t>14) Cardarelli</a:t>
            </a:r>
          </a:p>
          <a:p>
            <a:r>
              <a:rPr lang="it-IT" dirty="0"/>
              <a:t>15) Gramsci</a:t>
            </a:r>
          </a:p>
          <a:p>
            <a:r>
              <a:rPr lang="it-IT" dirty="0"/>
              <a:t>16) Toscanini</a:t>
            </a:r>
          </a:p>
        </p:txBody>
      </p:sp>
    </p:spTree>
    <p:extLst>
      <p:ext uri="{BB962C8B-B14F-4D97-AF65-F5344CB8AC3E}">
        <p14:creationId xmlns:p14="http://schemas.microsoft.com/office/powerpoint/2010/main" val="328357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3AA7D1-EC16-7390-B4AD-FB0FCF2E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Scientifico Scienze Applicate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963CDD-43D7-A459-56A8-A257CE0F4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296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8778D92-4240-7985-20D9-0AA596FA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3709"/>
            <a:ext cx="10111740" cy="62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3E7B6F-9CB2-0CB2-2144-F42CA7E220BC}"/>
              </a:ext>
            </a:extLst>
          </p:cNvPr>
          <p:cNvSpPr txBox="1"/>
          <p:nvPr/>
        </p:nvSpPr>
        <p:spPr>
          <a:xfrm>
            <a:off x="8458201" y="1249680"/>
            <a:ext cx="20574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1) </a:t>
            </a:r>
            <a:r>
              <a:rPr lang="en-US" sz="2300" dirty="0" err="1"/>
              <a:t>Bagnera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2) </a:t>
            </a:r>
            <a:r>
              <a:rPr lang="en-US" sz="2300" dirty="0" err="1"/>
              <a:t>Sms</a:t>
            </a:r>
            <a:r>
              <a:rPr lang="en-US" sz="2300" dirty="0"/>
              <a:t> </a:t>
            </a:r>
            <a:r>
              <a:rPr lang="en-US" sz="2300" dirty="0" err="1"/>
              <a:t>vigne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3) Nino Rota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4) Cervi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5) </a:t>
            </a:r>
            <a:r>
              <a:rPr lang="en-US" sz="2300" dirty="0" err="1"/>
              <a:t>Copenhaghen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6) </a:t>
            </a:r>
            <a:r>
              <a:rPr lang="en-US" sz="2300" dirty="0" err="1"/>
              <a:t>CardareLLi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7)Via </a:t>
            </a:r>
            <a:r>
              <a:rPr lang="en-US" sz="2300" dirty="0" err="1"/>
              <a:t>della</a:t>
            </a:r>
            <a:r>
              <a:rPr lang="en-US" sz="2300" dirty="0"/>
              <a:t> </a:t>
            </a:r>
            <a:r>
              <a:rPr lang="en-US" sz="2300" dirty="0" err="1"/>
              <a:t>Nocetta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8) </a:t>
            </a:r>
            <a:r>
              <a:rPr lang="en-US" sz="2300" dirty="0" err="1"/>
              <a:t>Morandi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9) Piazza </a:t>
            </a:r>
            <a:r>
              <a:rPr lang="en-US" sz="2300" dirty="0" err="1"/>
              <a:t>Sauli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10)Colle La Salle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11) Quartararo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12) Marta Russo(</a:t>
            </a:r>
            <a:r>
              <a:rPr lang="en-US" sz="2300" dirty="0" err="1"/>
              <a:t>Trigoria</a:t>
            </a:r>
            <a:r>
              <a:rPr lang="en-US" sz="2300" dirty="0"/>
              <a:t>) 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13) </a:t>
            </a:r>
            <a:r>
              <a:rPr lang="en-US" sz="2300" dirty="0" err="1"/>
              <a:t>Amaldi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14) Gramsci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15) </a:t>
            </a:r>
            <a:r>
              <a:rPr lang="en-US" sz="2300" dirty="0" err="1"/>
              <a:t>Severo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16)</a:t>
            </a:r>
            <a:r>
              <a:rPr lang="en-US" sz="2300" dirty="0" err="1"/>
              <a:t>Villoresi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17)</a:t>
            </a:r>
            <a:r>
              <a:rPr lang="en-US" sz="2300" dirty="0" err="1"/>
              <a:t>Moscati</a:t>
            </a:r>
            <a:r>
              <a:rPr lang="en-US" sz="2300" dirty="0"/>
              <a:t> (</a:t>
            </a:r>
            <a:r>
              <a:rPr lang="en-US" sz="2300" dirty="0" err="1"/>
              <a:t>Semeria</a:t>
            </a:r>
            <a:r>
              <a:rPr lang="en-US"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565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3AA7D1-EC16-7390-B4AD-FB0FCF2E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Amministrazione Finanza e Marketing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963CDD-43D7-A459-56A8-A257CE0F4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6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3E7B6F-9CB2-0CB2-2144-F42CA7E220BC}"/>
              </a:ext>
            </a:extLst>
          </p:cNvPr>
          <p:cNvSpPr txBox="1"/>
          <p:nvPr/>
        </p:nvSpPr>
        <p:spPr>
          <a:xfrm>
            <a:off x="9037320" y="576440"/>
            <a:ext cx="2842260" cy="4663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1) </a:t>
            </a:r>
            <a:r>
              <a:rPr lang="en-US" sz="2300" dirty="0" err="1"/>
              <a:t>Bagnera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2) </a:t>
            </a:r>
            <a:r>
              <a:rPr lang="en-US" sz="2300" dirty="0" err="1"/>
              <a:t>Cophenhagen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3) Gramsci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4) Cervi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5) Nino Rota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6) </a:t>
            </a:r>
            <a:r>
              <a:rPr lang="en-US" sz="2300" dirty="0" err="1"/>
              <a:t>Severo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7) </a:t>
            </a:r>
            <a:r>
              <a:rPr lang="en-US" sz="2300" dirty="0" err="1"/>
              <a:t>Spizzichino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8) SMS </a:t>
            </a:r>
            <a:r>
              <a:rPr lang="en-US" sz="2300" dirty="0" err="1"/>
              <a:t>Vigne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9) Piazza </a:t>
            </a:r>
            <a:r>
              <a:rPr lang="en-US" sz="2300" dirty="0" err="1"/>
              <a:t>Sauli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10) </a:t>
            </a:r>
            <a:r>
              <a:rPr lang="en-US" sz="2300" dirty="0" err="1"/>
              <a:t>Pascoli</a:t>
            </a:r>
            <a:r>
              <a:rPr lang="en-US" sz="2300" dirty="0"/>
              <a:t> (Aprilia)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11) Regina Margherita 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12) Quartararo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13) SMS via </a:t>
            </a:r>
            <a:r>
              <a:rPr lang="en-US" sz="2300" dirty="0" err="1"/>
              <a:t>Amulio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14) Colle La Salle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15)Camillo Sabatini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8ABB2F-A84C-B12F-96D8-38D2734B3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0"/>
            <a:ext cx="8320929" cy="51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7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3AA7D1-EC16-7390-B4AD-FB0FCF2E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Scienze Umane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963CDD-43D7-A459-56A8-A257CE0F4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658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3E7B6F-9CB2-0CB2-2144-F42CA7E220BC}"/>
              </a:ext>
            </a:extLst>
          </p:cNvPr>
          <p:cNvSpPr txBox="1"/>
          <p:nvPr/>
        </p:nvSpPr>
        <p:spPr>
          <a:xfrm>
            <a:off x="8397240" y="926960"/>
            <a:ext cx="3101340" cy="4663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1) SMS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Vigne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2) </a:t>
            </a:r>
            <a:r>
              <a:rPr lang="en-US" sz="2300" dirty="0" err="1"/>
              <a:t>Copenhaghen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3) </a:t>
            </a:r>
            <a:r>
              <a:rPr lang="en-US" sz="2300" dirty="0" err="1"/>
              <a:t>Morandi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4) Nino Rota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5) Quartararo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6) </a:t>
            </a:r>
            <a:r>
              <a:rPr lang="en-US" sz="2300" dirty="0" err="1"/>
              <a:t>Bagnera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7) Cervi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8) Via </a:t>
            </a:r>
            <a:r>
              <a:rPr lang="en-US" sz="2300" dirty="0" err="1"/>
              <a:t>della</a:t>
            </a:r>
            <a:r>
              <a:rPr lang="en-US" sz="2300" dirty="0"/>
              <a:t> </a:t>
            </a:r>
            <a:r>
              <a:rPr lang="en-US" sz="2300" dirty="0" err="1"/>
              <a:t>Nocetta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9) Cardarelli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10) IC Elsa </a:t>
            </a:r>
            <a:r>
              <a:rPr lang="en-US" sz="2300" dirty="0" err="1"/>
              <a:t>Morante</a:t>
            </a:r>
            <a:r>
              <a:rPr lang="en-US" sz="2300" dirty="0"/>
              <a:t>/</a:t>
            </a:r>
            <a:r>
              <a:rPr lang="en-US" sz="2300" dirty="0" err="1"/>
              <a:t>C.Cattaneo</a:t>
            </a:r>
            <a:endParaRPr lang="en-US" sz="2300" dirty="0"/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11) IC Marina di Cerveteri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12) IC Forlanini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2300" dirty="0"/>
              <a:t>13) Gramsci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DC45E37-7701-CFE0-B369-DC873B06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" y="496378"/>
            <a:ext cx="8007985" cy="6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1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656" y="578555"/>
            <a:ext cx="10772775" cy="1658198"/>
          </a:xfrm>
        </p:spPr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Formare almeno 10 classi :</a:t>
            </a:r>
          </a:p>
          <a:p>
            <a:pPr marL="0" indent="0">
              <a:buNone/>
            </a:pPr>
            <a:r>
              <a:rPr lang="it-IT" dirty="0"/>
              <a:t> 2 linguistico /2 scientifico/ 2 Cambridge/2 Tecnico /2 Scienze Umane;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Favorire iscrizioni di alunni motivati allo studio ( ricaduta su livelli di apprendimento)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Rendere la scuola «visibile» sul territorio;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18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Figura strumentale orientamento in entrata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Commissione Orientamento: professoresse Fortini, Iaccarino, Razzi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Professori che hanno collaborato : </a:t>
            </a:r>
            <a:r>
              <a:rPr lang="it-IT" dirty="0" err="1"/>
              <a:t>Carvisiglia</a:t>
            </a:r>
            <a:r>
              <a:rPr lang="it-IT" dirty="0"/>
              <a:t>, Iaria, Cannata, Di Filippo, </a:t>
            </a:r>
            <a:r>
              <a:rPr lang="it-IT" dirty="0" err="1"/>
              <a:t>Meliddo</a:t>
            </a:r>
            <a:r>
              <a:rPr lang="it-IT" dirty="0"/>
              <a:t>, </a:t>
            </a:r>
            <a:r>
              <a:rPr lang="it-IT" dirty="0" err="1"/>
              <a:t>Labarile</a:t>
            </a:r>
            <a:r>
              <a:rPr lang="it-IT" dirty="0"/>
              <a:t>, Tomassetti, </a:t>
            </a:r>
            <a:r>
              <a:rPr lang="it-IT" dirty="0" err="1"/>
              <a:t>Archini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Account orientamento, mail, </a:t>
            </a:r>
            <a:r>
              <a:rPr lang="it-IT" dirty="0" err="1"/>
              <a:t>meet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6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Euroma 2   :  27 H /19 alunni/5 professori extra commissione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Laboratori da remoto  :</a:t>
            </a:r>
          </a:p>
          <a:p>
            <a:pPr marL="0" indent="0">
              <a:buNone/>
            </a:pPr>
            <a:r>
              <a:rPr lang="it-IT" dirty="0"/>
              <a:t>    Scienze : Tomassetti, Lingue: </a:t>
            </a:r>
            <a:r>
              <a:rPr lang="it-IT" dirty="0" err="1"/>
              <a:t>Carvisiglia</a:t>
            </a:r>
            <a:r>
              <a:rPr lang="it-IT" dirty="0"/>
              <a:t>, Informatica </a:t>
            </a:r>
            <a:r>
              <a:rPr lang="it-IT" dirty="0" err="1"/>
              <a:t>Labarile</a:t>
            </a:r>
            <a:r>
              <a:rPr lang="it-IT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1 Laboratori per  «Nino Rota»  :  Scienze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Open day presso l’IIS via dei  </a:t>
            </a:r>
            <a:r>
              <a:rPr lang="it-IT" dirty="0" err="1"/>
              <a:t>Papareschi</a:t>
            </a:r>
            <a:r>
              <a:rPr lang="it-IT" dirty="0"/>
              <a:t> (8 ore open day da remoto- 396 persone iscritte/ 350 partecipanti  / 8 ore visite in presenza( 4 in centrale/4 succursale- 140 persone partecipanti)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Open day presso scuole medie ( 3 da remoto)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PCTO : 22 alunni coinvolti per un max di 6 ore ciascuno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7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EAE18CC-CFFF-444C-8FD1-9D2F4672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2"/>
            <a:ext cx="3401568" cy="693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EUROMA 2</a:t>
            </a:r>
          </a:p>
        </p:txBody>
      </p:sp>
      <p:pic>
        <p:nvPicPr>
          <p:cNvPr id="10" name="Segnaposto immagine 9" descr="Immagine che contiene testo, persona, interni, persone&#10;&#10;Descrizione generata automaticamente">
            <a:extLst>
              <a:ext uri="{FF2B5EF4-FFF2-40B4-BE49-F238E27FC236}">
                <a16:creationId xmlns:a16="http://schemas.microsoft.com/office/drawing/2014/main" id="{21633AEF-55CE-4CCF-8AC8-B8C5B9F745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2" r="5131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AB48D8-4436-44D7-9193-AFBAA9ECE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3212" y="1192694"/>
            <a:ext cx="3401568" cy="5295569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SREYA DHALI, 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CHIARA PURIFICATI, 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JENNINA CABA RIOSA,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FLAVIA RECCHIA, 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LUCREZIA PALMA,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ELENA BELLINI, 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FEDERICA ROSSETTI, 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LUCA BRUNETTI, 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PAVEL CHITANU,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ALESSIA PASSABI’,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EDOARDO LIBI, 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VIRGINIA MANZAROLI,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KAROLINA DEPTA,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LUCA BUONADONNA,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SOFIA VINCENZI,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CRISTAL CECCANTI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FLAVIA LICCARDO, 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FRANCESCO BUSATO, </a:t>
            </a:r>
          </a:p>
          <a:p>
            <a:pPr marL="342900" indent="-342900">
              <a:lnSpc>
                <a:spcPct val="85000"/>
              </a:lnSpc>
              <a:buFont typeface="+mj-lt"/>
              <a:buAutoNum type="arabicParenR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MANUEL SORIERO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0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2E4E0F-FBA2-45E3-9AC7-8D35AF0A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OPEN DAY</a:t>
            </a:r>
          </a:p>
        </p:txBody>
      </p:sp>
      <p:pic>
        <p:nvPicPr>
          <p:cNvPr id="14" name="Segnaposto contenuto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2F5C332-537C-49B8-98F5-40CAC80B0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5" b="39344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592BFE-9ADA-4AD1-89F9-C4CD5A22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KAROLINA DEPTA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CHIARA PURIFICATI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VIRGINA MANZAROLI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FEDERICA ROSSETTI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LISA BORROCCI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FEDERICA BRAMBATTI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MARTINA CUTRONE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6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Materiale prodotto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Nuovi dépliant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Locandine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Cartelloni pubblicitari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Aggiornamento del sito spazio orientamento in entrata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Google </a:t>
            </a:r>
            <a:r>
              <a:rPr lang="it-IT" dirty="0" err="1"/>
              <a:t>form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Circolari comunicazioni scuole medie</a:t>
            </a:r>
          </a:p>
        </p:txBody>
      </p:sp>
    </p:spTree>
    <p:extLst>
      <p:ext uri="{BB962C8B-B14F-4D97-AF65-F5344CB8AC3E}">
        <p14:creationId xmlns:p14="http://schemas.microsoft.com/office/powerpoint/2010/main" val="29734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5CBA7-5033-4CF5-8DDD-DA61066B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Punti di forza e debolezza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7BA8F-6FD7-46B8-928D-20DEE77AB8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it-IT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Affiatamento commissione Orientamento;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Collaborazione e partecipazione di tutte le componenti coinvolte:  professori, alunni, personale ATA, segreteria didattica, DSGA;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Presenza e partecipazione della DS a tutte le attività di orientamento.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3F9FF6-DC15-4575-8F12-1EBFEFE5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998133"/>
            <a:ext cx="4663440" cy="402895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Disgregazione  di tutta la rete di referenti orientamento in uscita delle scuole medie  con le quali lavoravamo prima del 2019;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Mancata comunicazione e pubblicazione del materiale e della circolare con le attività di orientamento sui siti delle scuole medie, anche se le stesse sono state  raggiunte da mail istituzionali e ricontattate telefonicamente dalla prof.ssa Iaccarino.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Dal 2022, inizio di incidenza sulla popolazione alunni medie superiori per le ricadute  della flessione della curva demografica  nascite che comincia a flettere in modo significativo dal 2008.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45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3AA7D1-EC16-7390-B4AD-FB0FCF2E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Indirizzi per scuola di Provenienza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4466EFA-904B-33BB-186D-0217FBF4E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396503"/>
              </p:ext>
            </p:extLst>
          </p:nvPr>
        </p:nvGraphicFramePr>
        <p:xfrm>
          <a:off x="716280" y="2011363"/>
          <a:ext cx="8562975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3316693006"/>
                    </a:ext>
                  </a:extLst>
                </a:gridCol>
                <a:gridCol w="2150745">
                  <a:extLst>
                    <a:ext uri="{9D8B030D-6E8A-4147-A177-3AD203B41FA5}">
                      <a16:colId xmlns:a16="http://schemas.microsoft.com/office/drawing/2014/main" val="1464798290"/>
                    </a:ext>
                  </a:extLst>
                </a:gridCol>
                <a:gridCol w="2150745">
                  <a:extLst>
                    <a:ext uri="{9D8B030D-6E8A-4147-A177-3AD203B41FA5}">
                      <a16:colId xmlns:a16="http://schemas.microsoft.com/office/drawing/2014/main" val="1772942657"/>
                    </a:ext>
                  </a:extLst>
                </a:gridCol>
                <a:gridCol w="2150745">
                  <a:extLst>
                    <a:ext uri="{9D8B030D-6E8A-4147-A177-3AD203B41FA5}">
                      <a16:colId xmlns:a16="http://schemas.microsoft.com/office/drawing/2014/main" val="3501336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Scientifico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Linguistico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Tecnico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Scienze Umane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81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Bagnera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Quartararo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Bagnera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Cervi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1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Cervi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Nino Rota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SMS Vigne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60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Nino Rota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SMS Vigne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Bagnera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4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Cervi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Bagnera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Severo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Copenhaghen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16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Copenaghen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Nino Rota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Quartararo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Morandi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1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Morandi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Morandi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Copenhaghen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Nino Rota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11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Piazza Sauli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Cardarelli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Piazza Sauli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Cardarelli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29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Quartararo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Gramsci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Fratelli Cervi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Elsa Morante/Cattaneo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3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Colle La </a:t>
                      </a:r>
                      <a:r>
                        <a:rPr lang="it-IT" dirty="0" err="1"/>
                        <a:t>salle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Copenhaghen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Spizzichino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Via della Nocetta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4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867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59258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0</TotalTime>
  <Words>731</Words>
  <Application>Microsoft Office PowerPoint</Application>
  <PresentationFormat>Widescreen</PresentationFormat>
  <Paragraphs>173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 Light</vt:lpstr>
      <vt:lpstr>Wingdings</vt:lpstr>
      <vt:lpstr>Metropolitano</vt:lpstr>
      <vt:lpstr>Orientamento</vt:lpstr>
      <vt:lpstr>Obiettivi</vt:lpstr>
      <vt:lpstr>Strumenti</vt:lpstr>
      <vt:lpstr>Attività</vt:lpstr>
      <vt:lpstr>EUROMA 2</vt:lpstr>
      <vt:lpstr>OPEN DAY</vt:lpstr>
      <vt:lpstr>Materiale prodotto</vt:lpstr>
      <vt:lpstr>Punti di forza e debolezza </vt:lpstr>
      <vt:lpstr>Indirizzi per scuola di Provenienza </vt:lpstr>
      <vt:lpstr>Presentazione standard di PowerPoint</vt:lpstr>
      <vt:lpstr>Scientifico Scienze Applicate </vt:lpstr>
      <vt:lpstr>Presentazione standard di PowerPoint</vt:lpstr>
      <vt:lpstr>Amministrazione Finanza e Marketing</vt:lpstr>
      <vt:lpstr>Presentazione standard di PowerPoint</vt:lpstr>
      <vt:lpstr>Scienze Umane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Orientamento</dc:title>
  <dc:creator>User</dc:creator>
  <cp:lastModifiedBy>GIULIA FERRANDINO</cp:lastModifiedBy>
  <cp:revision>31</cp:revision>
  <dcterms:created xsi:type="dcterms:W3CDTF">2018-01-19T14:20:46Z</dcterms:created>
  <dcterms:modified xsi:type="dcterms:W3CDTF">2022-06-16T07:37:52Z</dcterms:modified>
</cp:coreProperties>
</file>