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5" r:id="rId6"/>
    <p:sldId id="287" r:id="rId7"/>
    <p:sldId id="290" r:id="rId8"/>
    <p:sldId id="288" r:id="rId9"/>
    <p:sldId id="291" r:id="rId10"/>
    <p:sldId id="295" r:id="rId11"/>
    <p:sldId id="294" r:id="rId12"/>
  </p:sldIdLst>
  <p:sldSz cx="12192000" cy="6858000"/>
  <p:notesSz cx="6797675" cy="9926638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8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17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A1D08E-8A9F-4B54-A5DC-B52D110753BE}" type="datetime1">
              <a:rPr lang="it-IT" smtClean="0"/>
              <a:pPr rtl="0"/>
              <a:t>08/09/2022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it-IT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E1426A-FEA2-4562-8B81-624F47BF2E70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i="1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Immagini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61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74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94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22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44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47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22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50C45CDB-6C2A-4EE6-AF73-50F10B1B7D60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B09E51-3298-4921-8319-E05339397DBE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F1BE44D8-EC77-DFDD-FF2B-7B3A14ECBDF4}"/>
              </a:ext>
            </a:extLst>
          </p:cNvPr>
          <p:cNvSpPr txBox="1">
            <a:spLocks/>
          </p:cNvSpPr>
          <p:nvPr userDrawn="1"/>
        </p:nvSpPr>
        <p:spPr>
          <a:xfrm>
            <a:off x="0" y="136524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rtl="0">
              <a:defRPr lang="it-IT"/>
            </a:defPPr>
            <a:lvl1pPr marL="0" algn="ctr" defTabSz="914400" rtl="0" eaLnBrk="1" latinLnBrk="0" hangingPunct="1">
              <a:defRPr sz="12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/>
              <a:t>IIS VIA DEI PAPARESCHI - A.S. 2022-2023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7DEE3-700E-41C2-8557-1781CF1662D3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342A1D8F-E0EF-BA52-8D5E-85B2244402F0}"/>
              </a:ext>
            </a:extLst>
          </p:cNvPr>
          <p:cNvSpPr txBox="1">
            <a:spLocks/>
          </p:cNvSpPr>
          <p:nvPr userDrawn="1"/>
        </p:nvSpPr>
        <p:spPr>
          <a:xfrm>
            <a:off x="0" y="136524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rtl="0">
              <a:defRPr lang="it-IT"/>
            </a:defPPr>
            <a:lvl1pPr marL="0" algn="ctr" defTabSz="914400" rtl="0" eaLnBrk="1" latinLnBrk="0" hangingPunct="1">
              <a:defRPr sz="12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/>
              <a:t>IIS VIA DEI PAPARESCHI - A.S. 2022-2023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D02B9-5C34-4C61-9FF3-3A469BA9B263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2F330-F5CF-4D5B-B1CC-DFF4D0682D66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1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i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4FF801-5FDB-4E7B-9BD2-22DE7A8587BD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05642C-C871-4B6F-9595-8E0D216D4E84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04899" y="136524"/>
            <a:ext cx="9980682" cy="365126"/>
          </a:xfrm>
        </p:spPr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58827-F7EF-4105-BD22-C999A2F01CA1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B4255-EDA6-49EF-8B98-DFE27CD60E1D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934458" y="50647"/>
            <a:ext cx="6323082" cy="365126"/>
          </a:xfrm>
        </p:spPr>
        <p:txBody>
          <a:bodyPr rtlCol="0"/>
          <a:lstStyle/>
          <a:p>
            <a:pPr rtl="0"/>
            <a:r>
              <a:rPr lang="it-IT" dirty="0"/>
              <a:t>IIS VIA DEI PAPARESCHI - A.S. 2021-2022</a:t>
            </a:r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2A41-867B-4FEE-9863-03C59D7F55BB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10765-10AC-4B84-B3E2-E723525A30E0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F315F61E-DBE9-8CB5-DFAC-1F80CEA8B5B1}"/>
              </a:ext>
            </a:extLst>
          </p:cNvPr>
          <p:cNvSpPr txBox="1">
            <a:spLocks/>
          </p:cNvSpPr>
          <p:nvPr userDrawn="1"/>
        </p:nvSpPr>
        <p:spPr>
          <a:xfrm>
            <a:off x="0" y="136524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rtl="0">
              <a:defRPr lang="it-IT"/>
            </a:defPPr>
            <a:lvl1pPr marL="0" algn="ctr" defTabSz="914400" rtl="0" eaLnBrk="1" latinLnBrk="0" hangingPunct="1">
              <a:defRPr sz="12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/>
              <a:t>IIS VIA DEI PAPARESCHI - A.S. 2022-2023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  <a:p>
            <a:pPr lvl="5" rtl="0"/>
            <a:r>
              <a:rPr lang="it-IT" noProof="0"/>
              <a:t>Sesto livello</a:t>
            </a:r>
          </a:p>
          <a:p>
            <a:pPr lvl="6" rtl="0"/>
            <a:r>
              <a:rPr lang="it-IT" noProof="0"/>
              <a:t>Settimo livello</a:t>
            </a:r>
          </a:p>
          <a:p>
            <a:pPr lvl="7" rtl="0"/>
            <a:r>
              <a:rPr lang="it-IT" noProof="0"/>
              <a:t>Ottavo livello</a:t>
            </a:r>
          </a:p>
          <a:p>
            <a:pPr lvl="8" rtl="0"/>
            <a:r>
              <a:rPr lang="it-IT" noProof="0"/>
              <a:t>Nono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8A3DA6B8-5072-443F-890C-08060A1BB206}" type="datetime1">
              <a:rPr lang="it-IT" noProof="0" smtClean="0"/>
              <a:pPr rtl="0"/>
              <a:t>08/09/2022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segnale, esterni&#10;&#10;Descrizione generata automaticamente">
            <a:extLst>
              <a:ext uri="{FF2B5EF4-FFF2-40B4-BE49-F238E27FC236}">
                <a16:creationId xmlns:a16="http://schemas.microsoft.com/office/drawing/2014/main" id="{227F25B5-C6F4-4BA6-B47C-2E14881ED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89" y="2292094"/>
            <a:ext cx="5908011" cy="2008723"/>
          </a:xfrm>
          <a:prstGeom prst="rect">
            <a:avLst/>
          </a:prstGeom>
          <a:noFill/>
        </p:spPr>
      </p:pic>
      <p:sp>
        <p:nvSpPr>
          <p:cNvPr id="11" name="Titolo 5">
            <a:extLst>
              <a:ext uri="{FF2B5EF4-FFF2-40B4-BE49-F238E27FC236}">
                <a16:creationId xmlns:a16="http://schemas.microsoft.com/office/drawing/2014/main" id="{E3D2CAFB-458A-4CF9-B8E0-BD1BDF494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it-IT" dirty="0"/>
              <a:t>Organigramma</a:t>
            </a:r>
            <a:br>
              <a:rPr lang="it-IT" dirty="0"/>
            </a:br>
            <a:r>
              <a:rPr lang="it-IT" sz="1600" dirty="0"/>
              <a:t>aggiornamento del 07/09/2022</a:t>
            </a:r>
            <a:br>
              <a:rPr lang="it-IT" dirty="0"/>
            </a:br>
            <a:endParaRPr lang="it-IT" dirty="0"/>
          </a:p>
        </p:txBody>
      </p:sp>
      <p:sp>
        <p:nvSpPr>
          <p:cNvPr id="6" name="Sottotitolo 6">
            <a:extLst>
              <a:ext uri="{FF2B5EF4-FFF2-40B4-BE49-F238E27FC236}">
                <a16:creationId xmlns:a16="http://schemas.microsoft.com/office/drawing/2014/main" id="{F11D2770-6D2E-4BB9-8FA1-21B6746B1286}"/>
              </a:ext>
            </a:extLst>
          </p:cNvPr>
          <p:cNvSpPr txBox="1">
            <a:spLocks/>
          </p:cNvSpPr>
          <p:nvPr/>
        </p:nvSpPr>
        <p:spPr>
          <a:xfrm>
            <a:off x="6684886" y="305778"/>
            <a:ext cx="5433133" cy="573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it-IT" sz="2400" b="1" dirty="0">
                <a:solidFill>
                  <a:schemeClr val="bg1"/>
                </a:solidFill>
              </a:rPr>
              <a:t>A.S. 2022-2023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Organigramma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B2F592-3CA7-41AE-A4C4-ECDEFCDB53E7}"/>
              </a:ext>
            </a:extLst>
          </p:cNvPr>
          <p:cNvSpPr/>
          <p:nvPr/>
        </p:nvSpPr>
        <p:spPr>
          <a:xfrm>
            <a:off x="4617109" y="1394775"/>
            <a:ext cx="2956264" cy="8167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Dirigente Scolastico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Prof.ssa Paola </a:t>
            </a:r>
            <a:r>
              <a:rPr lang="it-IT" b="1" dirty="0">
                <a:solidFill>
                  <a:schemeClr val="tx1"/>
                </a:solidFill>
              </a:rPr>
              <a:t>PALMEGIANI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2547E2-9C51-4C40-BFF6-ACBAFCE93CCF}"/>
              </a:ext>
            </a:extLst>
          </p:cNvPr>
          <p:cNvSpPr/>
          <p:nvPr/>
        </p:nvSpPr>
        <p:spPr>
          <a:xfrm>
            <a:off x="2337690" y="2089081"/>
            <a:ext cx="1907219" cy="6468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Direttore S.G.A.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Barbara PANZINI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F2DE47-A7AC-4479-9C02-BADE0F4DBDC7}"/>
              </a:ext>
            </a:extLst>
          </p:cNvPr>
          <p:cNvSpPr/>
          <p:nvPr/>
        </p:nvSpPr>
        <p:spPr>
          <a:xfrm>
            <a:off x="8070071" y="3918156"/>
            <a:ext cx="2484533" cy="646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R.S.P.P.</a:t>
            </a:r>
          </a:p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Ing. Fabiana MERCURI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7427875-9B7D-43D8-B4E3-6D4536CC797B}"/>
              </a:ext>
            </a:extLst>
          </p:cNvPr>
          <p:cNvSpPr/>
          <p:nvPr/>
        </p:nvSpPr>
        <p:spPr>
          <a:xfrm>
            <a:off x="8070071" y="2985241"/>
            <a:ext cx="2466513" cy="63247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Referenti Docenti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55CF18-5F11-4AEF-B30A-4DE59FDAC5EE}"/>
              </a:ext>
            </a:extLst>
          </p:cNvPr>
          <p:cNvSpPr/>
          <p:nvPr/>
        </p:nvSpPr>
        <p:spPr>
          <a:xfrm>
            <a:off x="8070071" y="2089081"/>
            <a:ext cx="2466513" cy="64688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Staff della Presidenza</a:t>
            </a:r>
          </a:p>
        </p:txBody>
      </p: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87A97568-A191-4773-8ECE-F6523FE97AF8}"/>
              </a:ext>
            </a:extLst>
          </p:cNvPr>
          <p:cNvCxnSpPr>
            <a:cxnSpLocks/>
            <a:stCxn id="4" idx="2"/>
            <a:endCxn id="11" idx="1"/>
          </p:cNvCxnSpPr>
          <p:nvPr/>
        </p:nvCxnSpPr>
        <p:spPr>
          <a:xfrm rot="16200000" flipH="1">
            <a:off x="6982156" y="1324606"/>
            <a:ext cx="201000" cy="1974830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id="{DD1D56FF-4E12-49E7-AA63-FC6175492EE4}"/>
              </a:ext>
            </a:extLst>
          </p:cNvPr>
          <p:cNvCxnSpPr>
            <a:cxnSpLocks/>
            <a:stCxn id="4" idx="2"/>
            <a:endCxn id="10" idx="1"/>
          </p:cNvCxnSpPr>
          <p:nvPr/>
        </p:nvCxnSpPr>
        <p:spPr>
          <a:xfrm rot="16200000" flipH="1">
            <a:off x="6537678" y="1769084"/>
            <a:ext cx="1089956" cy="1974830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a gomito 31">
            <a:extLst>
              <a:ext uri="{FF2B5EF4-FFF2-40B4-BE49-F238E27FC236}">
                <a16:creationId xmlns:a16="http://schemas.microsoft.com/office/drawing/2014/main" id="{BE1B1005-6137-4136-9463-565EA248FEEE}"/>
              </a:ext>
            </a:extLst>
          </p:cNvPr>
          <p:cNvCxnSpPr>
            <a:cxnSpLocks/>
            <a:stCxn id="4" idx="2"/>
            <a:endCxn id="7" idx="3"/>
          </p:cNvCxnSpPr>
          <p:nvPr/>
        </p:nvCxnSpPr>
        <p:spPr>
          <a:xfrm rot="5400000">
            <a:off x="5069575" y="1386855"/>
            <a:ext cx="201000" cy="185033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>
            <a:extLst>
              <a:ext uri="{FF2B5EF4-FFF2-40B4-BE49-F238E27FC236}">
                <a16:creationId xmlns:a16="http://schemas.microsoft.com/office/drawing/2014/main" id="{56CAC07C-C6E3-4C09-8A41-7F03D0A9071C}"/>
              </a:ext>
            </a:extLst>
          </p:cNvPr>
          <p:cNvSpPr/>
          <p:nvPr/>
        </p:nvSpPr>
        <p:spPr>
          <a:xfrm>
            <a:off x="9857266" y="5008544"/>
            <a:ext cx="1642722" cy="58992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R.L.S.</a:t>
            </a:r>
          </a:p>
          <a:p>
            <a:pPr algn="ctr"/>
            <a:r>
              <a:rPr lang="it-IT" sz="1200" b="1" cap="small" dirty="0">
                <a:solidFill>
                  <a:schemeClr val="tx1"/>
                </a:solidFill>
              </a:rPr>
              <a:t>Prof. Antonio Amato        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FAEE7C5A-E628-41D0-9E6E-62B93F2BD40C}"/>
              </a:ext>
            </a:extLst>
          </p:cNvPr>
          <p:cNvSpPr/>
          <p:nvPr/>
        </p:nvSpPr>
        <p:spPr>
          <a:xfrm>
            <a:off x="3712206" y="2985241"/>
            <a:ext cx="1642722" cy="81674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Personale ATA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6241512C-0A5A-4FB7-8FA5-5313E2DAA2C7}"/>
              </a:ext>
            </a:extLst>
          </p:cNvPr>
          <p:cNvSpPr/>
          <p:nvPr/>
        </p:nvSpPr>
        <p:spPr>
          <a:xfrm>
            <a:off x="1171773" y="4155032"/>
            <a:ext cx="1642722" cy="81674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Referenti Tecnici</a:t>
            </a:r>
          </a:p>
        </p:txBody>
      </p:sp>
      <p:cxnSp>
        <p:nvCxnSpPr>
          <p:cNvPr id="44" name="Connettore a gomito 43">
            <a:extLst>
              <a:ext uri="{FF2B5EF4-FFF2-40B4-BE49-F238E27FC236}">
                <a16:creationId xmlns:a16="http://schemas.microsoft.com/office/drawing/2014/main" id="{C4CC177E-1C11-4D02-B39D-3932D4A177A4}"/>
              </a:ext>
            </a:extLst>
          </p:cNvPr>
          <p:cNvCxnSpPr>
            <a:cxnSpLocks/>
            <a:stCxn id="7" idx="2"/>
            <a:endCxn id="39" idx="1"/>
          </p:cNvCxnSpPr>
          <p:nvPr/>
        </p:nvCxnSpPr>
        <p:spPr>
          <a:xfrm rot="16200000" flipH="1">
            <a:off x="3172927" y="2854334"/>
            <a:ext cx="657653" cy="420906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a gomito 45">
            <a:extLst>
              <a:ext uri="{FF2B5EF4-FFF2-40B4-BE49-F238E27FC236}">
                <a16:creationId xmlns:a16="http://schemas.microsoft.com/office/drawing/2014/main" id="{3540D3D7-D27F-415B-ACDD-115DC11EEC0B}"/>
              </a:ext>
            </a:extLst>
          </p:cNvPr>
          <p:cNvCxnSpPr>
            <a:cxnSpLocks/>
            <a:stCxn id="7" idx="2"/>
            <a:endCxn id="40" idx="3"/>
          </p:cNvCxnSpPr>
          <p:nvPr/>
        </p:nvCxnSpPr>
        <p:spPr>
          <a:xfrm rot="5400000">
            <a:off x="2139176" y="3411281"/>
            <a:ext cx="1827444" cy="476805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a gomito 57">
            <a:extLst>
              <a:ext uri="{FF2B5EF4-FFF2-40B4-BE49-F238E27FC236}">
                <a16:creationId xmlns:a16="http://schemas.microsoft.com/office/drawing/2014/main" id="{1FAD59BD-5173-4325-9B40-A2E18F018E0D}"/>
              </a:ext>
            </a:extLst>
          </p:cNvPr>
          <p:cNvCxnSpPr>
            <a:cxnSpLocks/>
            <a:stCxn id="4" idx="2"/>
            <a:endCxn id="8" idx="1"/>
          </p:cNvCxnSpPr>
          <p:nvPr/>
        </p:nvCxnSpPr>
        <p:spPr>
          <a:xfrm rot="16200000" flipH="1">
            <a:off x="6067619" y="2239143"/>
            <a:ext cx="2030075" cy="1974830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>
            <a:extLst>
              <a:ext uri="{FF2B5EF4-FFF2-40B4-BE49-F238E27FC236}">
                <a16:creationId xmlns:a16="http://schemas.microsoft.com/office/drawing/2014/main" id="{5B8A390F-0E24-4B12-B540-ECE7586DC721}"/>
              </a:ext>
            </a:extLst>
          </p:cNvPr>
          <p:cNvSpPr/>
          <p:nvPr/>
        </p:nvSpPr>
        <p:spPr>
          <a:xfrm>
            <a:off x="1171773" y="2985241"/>
            <a:ext cx="1642722" cy="81674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Personale Amministrativo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cxnSp>
        <p:nvCxnSpPr>
          <p:cNvPr id="73" name="Connettore a gomito 72">
            <a:extLst>
              <a:ext uri="{FF2B5EF4-FFF2-40B4-BE49-F238E27FC236}">
                <a16:creationId xmlns:a16="http://schemas.microsoft.com/office/drawing/2014/main" id="{2648B047-E45B-4F7A-83A2-FCFFACA73685}"/>
              </a:ext>
            </a:extLst>
          </p:cNvPr>
          <p:cNvCxnSpPr>
            <a:cxnSpLocks/>
            <a:stCxn id="7" idx="2"/>
            <a:endCxn id="59" idx="3"/>
          </p:cNvCxnSpPr>
          <p:nvPr/>
        </p:nvCxnSpPr>
        <p:spPr>
          <a:xfrm rot="5400000">
            <a:off x="2724072" y="2826385"/>
            <a:ext cx="657653" cy="476805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tangolo 76">
            <a:extLst>
              <a:ext uri="{FF2B5EF4-FFF2-40B4-BE49-F238E27FC236}">
                <a16:creationId xmlns:a16="http://schemas.microsoft.com/office/drawing/2014/main" id="{37CE0780-7C82-4926-8085-3E8AFBDD832C}"/>
              </a:ext>
            </a:extLst>
          </p:cNvPr>
          <p:cNvSpPr/>
          <p:nvPr/>
        </p:nvSpPr>
        <p:spPr>
          <a:xfrm>
            <a:off x="7248710" y="5014695"/>
            <a:ext cx="1642722" cy="6468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Addetti sicurezza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cxnSp>
        <p:nvCxnSpPr>
          <p:cNvPr id="79" name="Connettore a gomito 78">
            <a:extLst>
              <a:ext uri="{FF2B5EF4-FFF2-40B4-BE49-F238E27FC236}">
                <a16:creationId xmlns:a16="http://schemas.microsoft.com/office/drawing/2014/main" id="{AE602F2C-F2BB-4AAE-85AD-7B190D5C372B}"/>
              </a:ext>
            </a:extLst>
          </p:cNvPr>
          <p:cNvCxnSpPr>
            <a:cxnSpLocks/>
            <a:stCxn id="8" idx="2"/>
            <a:endCxn id="77" idx="0"/>
          </p:cNvCxnSpPr>
          <p:nvPr/>
        </p:nvCxnSpPr>
        <p:spPr>
          <a:xfrm rot="5400000">
            <a:off x="8466376" y="4168732"/>
            <a:ext cx="449659" cy="1242267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a gomito 80">
            <a:extLst>
              <a:ext uri="{FF2B5EF4-FFF2-40B4-BE49-F238E27FC236}">
                <a16:creationId xmlns:a16="http://schemas.microsoft.com/office/drawing/2014/main" id="{98B67C52-AC85-42A9-9AD4-37E440E2A2B7}"/>
              </a:ext>
            </a:extLst>
          </p:cNvPr>
          <p:cNvCxnSpPr>
            <a:cxnSpLocks/>
            <a:stCxn id="8" idx="2"/>
            <a:endCxn id="38" idx="0"/>
          </p:cNvCxnSpPr>
          <p:nvPr/>
        </p:nvCxnSpPr>
        <p:spPr>
          <a:xfrm rot="16200000" flipH="1">
            <a:off x="9773728" y="4103645"/>
            <a:ext cx="443508" cy="1366289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E7ECF87C-CAB3-4C67-9BC7-6C47A0ED4FC1}"/>
              </a:ext>
            </a:extLst>
          </p:cNvPr>
          <p:cNvSpPr/>
          <p:nvPr/>
        </p:nvSpPr>
        <p:spPr>
          <a:xfrm>
            <a:off x="8070071" y="5904704"/>
            <a:ext cx="2778038" cy="8167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Medico Competente</a:t>
            </a:r>
          </a:p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Dott. Pier Agostino </a:t>
            </a:r>
            <a:r>
              <a:rPr lang="it-IT" sz="1400" b="1" cap="small" dirty="0" err="1">
                <a:solidFill>
                  <a:schemeClr val="tx1"/>
                </a:solidFill>
              </a:rPr>
              <a:t>Gioffre</a:t>
            </a:r>
            <a:r>
              <a:rPr lang="it-IT" sz="1400" b="1" cap="small" dirty="0">
                <a:solidFill>
                  <a:schemeClr val="tx1"/>
                </a:solidFill>
              </a:rPr>
              <a:t>’</a:t>
            </a:r>
          </a:p>
        </p:txBody>
      </p:sp>
      <p:cxnSp>
        <p:nvCxnSpPr>
          <p:cNvPr id="57" name="Connettore a gomito 56">
            <a:extLst>
              <a:ext uri="{FF2B5EF4-FFF2-40B4-BE49-F238E27FC236}">
                <a16:creationId xmlns:a16="http://schemas.microsoft.com/office/drawing/2014/main" id="{0ABBDA79-5F63-414B-A43C-E0B1FBFA4C75}"/>
              </a:ext>
            </a:extLst>
          </p:cNvPr>
          <p:cNvCxnSpPr>
            <a:stCxn id="4" idx="2"/>
            <a:endCxn id="23" idx="1"/>
          </p:cNvCxnSpPr>
          <p:nvPr/>
        </p:nvCxnSpPr>
        <p:spPr>
          <a:xfrm rot="16200000" flipH="1">
            <a:off x="5031878" y="3274884"/>
            <a:ext cx="4101556" cy="1974830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gnaposto piè di pagina 5">
            <a:extLst>
              <a:ext uri="{FF2B5EF4-FFF2-40B4-BE49-F238E27FC236}">
                <a16:creationId xmlns:a16="http://schemas.microsoft.com/office/drawing/2014/main" id="{CBE331CE-DC0F-2634-1035-361DEAF8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</p:spTree>
    <p:extLst>
      <p:ext uri="{BB962C8B-B14F-4D97-AF65-F5344CB8AC3E}">
        <p14:creationId xmlns:p14="http://schemas.microsoft.com/office/powerpoint/2010/main" val="5696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cap="small" dirty="0"/>
              <a:t>Staff della Presidenza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B2F592-3CA7-41AE-A4C4-ECDEFCDB53E7}"/>
              </a:ext>
            </a:extLst>
          </p:cNvPr>
          <p:cNvSpPr/>
          <p:nvPr/>
        </p:nvSpPr>
        <p:spPr>
          <a:xfrm>
            <a:off x="4696287" y="1402669"/>
            <a:ext cx="3062796" cy="8167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Dirigente Scolastico</a:t>
            </a:r>
          </a:p>
          <a:p>
            <a:pPr algn="ctr"/>
            <a:r>
              <a:rPr lang="it-IT" b="1" cap="small" dirty="0">
                <a:solidFill>
                  <a:schemeClr val="tx1"/>
                </a:solidFill>
              </a:rPr>
              <a:t>Prof.ssa Paola PALMEGIANI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2547E2-9C51-4C40-BFF6-ACBAFCE93CCF}"/>
              </a:ext>
            </a:extLst>
          </p:cNvPr>
          <p:cNvSpPr/>
          <p:nvPr/>
        </p:nvSpPr>
        <p:spPr>
          <a:xfrm>
            <a:off x="2061099" y="2469503"/>
            <a:ext cx="2956264" cy="81674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1° Collaboratore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Sede Centrale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Prof.ssa Giulia </a:t>
            </a:r>
            <a:r>
              <a:rPr lang="it-IT" sz="1600" b="1" dirty="0">
                <a:solidFill>
                  <a:schemeClr val="tx1"/>
                </a:solidFill>
              </a:rPr>
              <a:t>FERRANDINO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F2DE47-A7AC-4479-9C02-BADE0F4DBDC7}"/>
              </a:ext>
            </a:extLst>
          </p:cNvPr>
          <p:cNvSpPr/>
          <p:nvPr/>
        </p:nvSpPr>
        <p:spPr>
          <a:xfrm>
            <a:off x="2061099" y="3571752"/>
            <a:ext cx="2956264" cy="81674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Supporto </a:t>
            </a:r>
            <a:r>
              <a:rPr lang="it-IT" b="1" cap="small" dirty="0" err="1">
                <a:solidFill>
                  <a:schemeClr val="tx1"/>
                </a:solidFill>
              </a:rPr>
              <a:t>Org.vo</a:t>
            </a:r>
            <a:r>
              <a:rPr lang="it-IT" b="1" cap="small" dirty="0">
                <a:solidFill>
                  <a:schemeClr val="tx1"/>
                </a:solidFill>
              </a:rPr>
              <a:t> Staff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Prof.ssa Rita </a:t>
            </a:r>
            <a:r>
              <a:rPr lang="it-IT" sz="1600" b="1" dirty="0">
                <a:solidFill>
                  <a:schemeClr val="tx1"/>
                </a:solidFill>
              </a:rPr>
              <a:t>RAVAGIOLI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 Fabrizio </a:t>
            </a:r>
            <a:r>
              <a:rPr lang="it-IT" sz="1600" b="1" dirty="0">
                <a:solidFill>
                  <a:schemeClr val="tx1"/>
                </a:solidFill>
              </a:rPr>
              <a:t>CALIMERA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F1286D9-F0C0-45FC-907F-F654881D6966}"/>
              </a:ext>
            </a:extLst>
          </p:cNvPr>
          <p:cNvSpPr/>
          <p:nvPr/>
        </p:nvSpPr>
        <p:spPr>
          <a:xfrm>
            <a:off x="2061099" y="4653770"/>
            <a:ext cx="2956264" cy="117060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Referenti COVID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Sede Centrale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Prof.ssa Valentina </a:t>
            </a:r>
            <a:r>
              <a:rPr lang="it-IT" sz="1600" b="1" dirty="0">
                <a:solidFill>
                  <a:schemeClr val="tx1"/>
                </a:solidFill>
              </a:rPr>
              <a:t>RAZZI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Prof.ssa Giulia </a:t>
            </a:r>
            <a:r>
              <a:rPr lang="it-IT" sz="1600" b="1" dirty="0">
                <a:solidFill>
                  <a:schemeClr val="tx1"/>
                </a:solidFill>
              </a:rPr>
              <a:t>FERRANDINO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7427875-9B7D-43D8-B4E3-6D4536CC797B}"/>
              </a:ext>
            </a:extLst>
          </p:cNvPr>
          <p:cNvSpPr/>
          <p:nvPr/>
        </p:nvSpPr>
        <p:spPr>
          <a:xfrm>
            <a:off x="7156881" y="4653770"/>
            <a:ext cx="2956264" cy="117060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Referenti COVID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Sede Succursale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Prof.ssa Carla </a:t>
            </a:r>
            <a:r>
              <a:rPr lang="it-IT" sz="1600" b="1" dirty="0">
                <a:solidFill>
                  <a:schemeClr val="tx1"/>
                </a:solidFill>
              </a:rPr>
              <a:t>DE MAGGI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 Fabrizio </a:t>
            </a:r>
            <a:r>
              <a:rPr lang="it-IT" sz="1600" b="1" dirty="0">
                <a:solidFill>
                  <a:schemeClr val="tx1"/>
                </a:solidFill>
              </a:rPr>
              <a:t>CALIMERA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55CF18-5F11-4AEF-B30A-4DE59FDAC5EE}"/>
              </a:ext>
            </a:extLst>
          </p:cNvPr>
          <p:cNvSpPr/>
          <p:nvPr/>
        </p:nvSpPr>
        <p:spPr>
          <a:xfrm>
            <a:off x="7156881" y="2469503"/>
            <a:ext cx="2956264" cy="81674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2° Collaboratore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Sede Succursale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Prof.ssa Cinzia </a:t>
            </a:r>
            <a:r>
              <a:rPr lang="it-IT" sz="1600" b="1" dirty="0">
                <a:solidFill>
                  <a:schemeClr val="tx1"/>
                </a:solidFill>
              </a:rPr>
              <a:t>FARINA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39362A7-81C3-4175-8021-B06CC9604E39}"/>
              </a:ext>
            </a:extLst>
          </p:cNvPr>
          <p:cNvSpPr/>
          <p:nvPr/>
        </p:nvSpPr>
        <p:spPr>
          <a:xfrm>
            <a:off x="1677879" y="2369848"/>
            <a:ext cx="9339309" cy="364033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6D2FD00-E613-4E4C-8F1D-FC556AD91342}"/>
              </a:ext>
            </a:extLst>
          </p:cNvPr>
          <p:cNvSpPr txBox="1"/>
          <p:nvPr/>
        </p:nvSpPr>
        <p:spPr>
          <a:xfrm>
            <a:off x="9257541" y="1732456"/>
            <a:ext cx="248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small" dirty="0">
                <a:solidFill>
                  <a:schemeClr val="tx1"/>
                </a:solidFill>
              </a:rPr>
              <a:t>Staff della Presidenza</a:t>
            </a:r>
          </a:p>
          <a:p>
            <a:endParaRPr lang="it-IT" dirty="0"/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CF16B23B-F4F9-478A-8277-EFC74A652F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17363" y="2877876"/>
            <a:ext cx="1235475" cy="1121515"/>
          </a:xfrm>
          <a:prstGeom prst="bentConnector3">
            <a:avLst>
              <a:gd name="adj1" fmla="val 185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0E737C86-891C-4979-92CD-DEDC621C49ED}"/>
              </a:ext>
            </a:extLst>
          </p:cNvPr>
          <p:cNvCxnSpPr>
            <a:cxnSpLocks/>
            <a:stCxn id="4" idx="2"/>
            <a:endCxn id="9" idx="3"/>
          </p:cNvCxnSpPr>
          <p:nvPr/>
        </p:nvCxnSpPr>
        <p:spPr>
          <a:xfrm rot="5400000">
            <a:off x="4112695" y="3124083"/>
            <a:ext cx="3019658" cy="121032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87A97568-A191-4773-8ECE-F6523FE97AF8}"/>
              </a:ext>
            </a:extLst>
          </p:cNvPr>
          <p:cNvCxnSpPr>
            <a:cxnSpLocks/>
            <a:stCxn id="4" idx="2"/>
            <a:endCxn id="11" idx="1"/>
          </p:cNvCxnSpPr>
          <p:nvPr/>
        </p:nvCxnSpPr>
        <p:spPr>
          <a:xfrm rot="16200000" flipH="1">
            <a:off x="6363053" y="2084047"/>
            <a:ext cx="658461" cy="929196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id="{DD1D56FF-4E12-49E7-AA63-FC6175492EE4}"/>
              </a:ext>
            </a:extLst>
          </p:cNvPr>
          <p:cNvCxnSpPr>
            <a:cxnSpLocks/>
            <a:stCxn id="4" idx="2"/>
            <a:endCxn id="10" idx="1"/>
          </p:cNvCxnSpPr>
          <p:nvPr/>
        </p:nvCxnSpPr>
        <p:spPr>
          <a:xfrm rot="16200000" flipH="1">
            <a:off x="5182454" y="3264646"/>
            <a:ext cx="3019658" cy="929196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a gomito 31">
            <a:extLst>
              <a:ext uri="{FF2B5EF4-FFF2-40B4-BE49-F238E27FC236}">
                <a16:creationId xmlns:a16="http://schemas.microsoft.com/office/drawing/2014/main" id="{BE1B1005-6137-4136-9463-565EA248FEEE}"/>
              </a:ext>
            </a:extLst>
          </p:cNvPr>
          <p:cNvCxnSpPr>
            <a:cxnSpLocks/>
            <a:stCxn id="4" idx="2"/>
            <a:endCxn id="7" idx="3"/>
          </p:cNvCxnSpPr>
          <p:nvPr/>
        </p:nvCxnSpPr>
        <p:spPr>
          <a:xfrm rot="5400000">
            <a:off x="5293294" y="1943484"/>
            <a:ext cx="658461" cy="121032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FA7108E8-6E02-A01A-C3FB-7BDA20B2D980}"/>
              </a:ext>
            </a:extLst>
          </p:cNvPr>
          <p:cNvSpPr/>
          <p:nvPr/>
        </p:nvSpPr>
        <p:spPr>
          <a:xfrm>
            <a:off x="2061099" y="6118465"/>
            <a:ext cx="2956264" cy="5425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Comitato di Valutazione</a:t>
            </a:r>
          </a:p>
          <a:p>
            <a:pPr algn="ctr"/>
            <a:r>
              <a:rPr lang="it-IT" sz="1200" b="1" cap="small" dirty="0" err="1">
                <a:solidFill>
                  <a:schemeClr val="tx1"/>
                </a:solidFill>
              </a:rPr>
              <a:t>Proff.ri</a:t>
            </a:r>
            <a:r>
              <a:rPr lang="it-IT" sz="1200" b="1" cap="small" dirty="0">
                <a:solidFill>
                  <a:schemeClr val="tx1"/>
                </a:solidFill>
              </a:rPr>
              <a:t> De Magistris, Iaria e D’Errico</a:t>
            </a:r>
            <a:endParaRPr lang="it-IT" sz="1400" b="1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cap="small" dirty="0"/>
              <a:t>Referenti Docenti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B2F592-3CA7-41AE-A4C4-ECDEFCDB53E7}"/>
              </a:ext>
            </a:extLst>
          </p:cNvPr>
          <p:cNvSpPr/>
          <p:nvPr/>
        </p:nvSpPr>
        <p:spPr>
          <a:xfrm>
            <a:off x="4802819" y="1402669"/>
            <a:ext cx="2956264" cy="8167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Dirigente Scolastico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Prof.ssa Paola </a:t>
            </a:r>
            <a:r>
              <a:rPr lang="it-IT" b="1" dirty="0">
                <a:solidFill>
                  <a:schemeClr val="tx1"/>
                </a:solidFill>
              </a:rPr>
              <a:t>PALMEGIANI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2547E2-9C51-4C40-BFF6-ACBAFCE93CCF}"/>
              </a:ext>
            </a:extLst>
          </p:cNvPr>
          <p:cNvSpPr/>
          <p:nvPr/>
        </p:nvSpPr>
        <p:spPr>
          <a:xfrm>
            <a:off x="2061099" y="2469502"/>
            <a:ext cx="2956264" cy="826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Animatore Digitale</a:t>
            </a:r>
          </a:p>
          <a:p>
            <a:pPr algn="ctr"/>
            <a:r>
              <a:rPr lang="it-IT" sz="1600" b="1" i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LABARILE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F2DE47-A7AC-4479-9C02-BADE0F4DBDC7}"/>
              </a:ext>
            </a:extLst>
          </p:cNvPr>
          <p:cNvSpPr/>
          <p:nvPr/>
        </p:nvSpPr>
        <p:spPr>
          <a:xfrm>
            <a:off x="2061099" y="3561636"/>
            <a:ext cx="2956264" cy="11215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Team Digitale</a:t>
            </a:r>
          </a:p>
          <a:p>
            <a:pPr algn="ctr"/>
            <a:r>
              <a:rPr lang="it-IT" sz="1200" b="1" i="1" dirty="0">
                <a:solidFill>
                  <a:schemeClr val="tx1"/>
                </a:solidFill>
                <a:highlight>
                  <a:srgbClr val="FFFF00"/>
                </a:highlight>
              </a:rPr>
              <a:t>TOMASSETTI, BAMBINA, CRISPINO, BIONDI, PATTI, DI CARLO, INDELICATO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F1286D9-F0C0-45FC-907F-F654881D6966}"/>
              </a:ext>
            </a:extLst>
          </p:cNvPr>
          <p:cNvSpPr/>
          <p:nvPr/>
        </p:nvSpPr>
        <p:spPr>
          <a:xfrm>
            <a:off x="2061099" y="4864845"/>
            <a:ext cx="2956264" cy="1294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Commissione Supporto Tempo Scuola</a:t>
            </a:r>
          </a:p>
          <a:p>
            <a:pPr algn="ctr"/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ACCIARIELLO, POLDIALLAI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7427875-9B7D-43D8-B4E3-6D4536CC797B}"/>
              </a:ext>
            </a:extLst>
          </p:cNvPr>
          <p:cNvSpPr/>
          <p:nvPr/>
        </p:nvSpPr>
        <p:spPr>
          <a:xfrm>
            <a:off x="7156881" y="3442310"/>
            <a:ext cx="2956264" cy="801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Referenti di Laboratorio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55CF18-5F11-4AEF-B30A-4DE59FDAC5EE}"/>
              </a:ext>
            </a:extLst>
          </p:cNvPr>
          <p:cNvSpPr/>
          <p:nvPr/>
        </p:nvSpPr>
        <p:spPr>
          <a:xfrm>
            <a:off x="7156881" y="2469502"/>
            <a:ext cx="2956264" cy="8167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Referenti Dipartimento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39362A7-81C3-4175-8021-B06CC9604E39}"/>
              </a:ext>
            </a:extLst>
          </p:cNvPr>
          <p:cNvSpPr/>
          <p:nvPr/>
        </p:nvSpPr>
        <p:spPr>
          <a:xfrm>
            <a:off x="1677879" y="2369848"/>
            <a:ext cx="9339309" cy="398650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CF16B23B-F4F9-478A-8277-EFC74A652F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17363" y="2877876"/>
            <a:ext cx="1235475" cy="1121515"/>
          </a:xfrm>
          <a:prstGeom prst="bentConnector3">
            <a:avLst>
              <a:gd name="adj1" fmla="val -245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0E737C86-891C-4979-92CD-DEDC621C49ED}"/>
              </a:ext>
            </a:extLst>
          </p:cNvPr>
          <p:cNvCxnSpPr>
            <a:cxnSpLocks/>
            <a:stCxn id="4" idx="2"/>
            <a:endCxn id="9" idx="3"/>
          </p:cNvCxnSpPr>
          <p:nvPr/>
        </p:nvCxnSpPr>
        <p:spPr>
          <a:xfrm rot="5400000">
            <a:off x="4002875" y="3233903"/>
            <a:ext cx="3292565" cy="126358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87A97568-A191-4773-8ECE-F6523FE97AF8}"/>
              </a:ext>
            </a:extLst>
          </p:cNvPr>
          <p:cNvCxnSpPr>
            <a:stCxn id="4" idx="2"/>
            <a:endCxn id="11" idx="1"/>
          </p:cNvCxnSpPr>
          <p:nvPr/>
        </p:nvCxnSpPr>
        <p:spPr>
          <a:xfrm rot="16200000" flipH="1">
            <a:off x="6389686" y="2110680"/>
            <a:ext cx="658460" cy="875930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id="{DD1D56FF-4E12-49E7-AA63-FC6175492EE4}"/>
              </a:ext>
            </a:extLst>
          </p:cNvPr>
          <p:cNvCxnSpPr>
            <a:cxnSpLocks/>
            <a:stCxn id="4" idx="2"/>
            <a:endCxn id="10" idx="1"/>
          </p:cNvCxnSpPr>
          <p:nvPr/>
        </p:nvCxnSpPr>
        <p:spPr>
          <a:xfrm rot="16200000" flipH="1">
            <a:off x="5907078" y="2593288"/>
            <a:ext cx="1623676" cy="875930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a gomito 31">
            <a:extLst>
              <a:ext uri="{FF2B5EF4-FFF2-40B4-BE49-F238E27FC236}">
                <a16:creationId xmlns:a16="http://schemas.microsoft.com/office/drawing/2014/main" id="{BE1B1005-6137-4136-9463-565EA248FEEE}"/>
              </a:ext>
            </a:extLst>
          </p:cNvPr>
          <p:cNvCxnSpPr>
            <a:cxnSpLocks/>
            <a:stCxn id="4" idx="2"/>
            <a:endCxn id="7" idx="3"/>
          </p:cNvCxnSpPr>
          <p:nvPr/>
        </p:nvCxnSpPr>
        <p:spPr>
          <a:xfrm rot="5400000">
            <a:off x="5317398" y="1919380"/>
            <a:ext cx="663519" cy="126358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6FECDC02-004D-422B-8BE3-B5D4D3DE01AF}"/>
              </a:ext>
            </a:extLst>
          </p:cNvPr>
          <p:cNvSpPr/>
          <p:nvPr/>
        </p:nvSpPr>
        <p:spPr>
          <a:xfrm>
            <a:off x="7156881" y="4399932"/>
            <a:ext cx="2956264" cy="801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Coordinatori di Classe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1CF2FB9-A469-4867-8073-97C09339E3BF}"/>
              </a:ext>
            </a:extLst>
          </p:cNvPr>
          <p:cNvSpPr/>
          <p:nvPr/>
        </p:nvSpPr>
        <p:spPr>
          <a:xfrm>
            <a:off x="7156881" y="5357553"/>
            <a:ext cx="2956264" cy="801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Referente Educazione Civica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PANELLA</a:t>
            </a:r>
            <a:endParaRPr lang="it-IT" sz="1600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8" name="Segnaposto piè di pagina 5">
            <a:extLst>
              <a:ext uri="{FF2B5EF4-FFF2-40B4-BE49-F238E27FC236}">
                <a16:creationId xmlns:a16="http://schemas.microsoft.com/office/drawing/2014/main" id="{CB4E97CD-8DA5-1F25-0C82-FC937989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5F16DE6-61FC-8111-FD3A-917138632103}"/>
              </a:ext>
            </a:extLst>
          </p:cNvPr>
          <p:cNvSpPr/>
          <p:nvPr/>
        </p:nvSpPr>
        <p:spPr>
          <a:xfrm>
            <a:off x="7919768" y="1680928"/>
            <a:ext cx="490987" cy="1811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EB11DAE-5B78-F436-1849-0B136084634E}"/>
              </a:ext>
            </a:extLst>
          </p:cNvPr>
          <p:cNvSpPr txBox="1"/>
          <p:nvPr/>
        </p:nvSpPr>
        <p:spPr>
          <a:xfrm>
            <a:off x="8410755" y="1640700"/>
            <a:ext cx="3124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Candidatura pervenuta con modulo Google</a:t>
            </a:r>
          </a:p>
        </p:txBody>
      </p:sp>
    </p:spTree>
    <p:extLst>
      <p:ext uri="{BB962C8B-B14F-4D97-AF65-F5344CB8AC3E}">
        <p14:creationId xmlns:p14="http://schemas.microsoft.com/office/powerpoint/2010/main" val="16961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39362A7-81C3-4175-8021-B06CC9604E39}"/>
              </a:ext>
            </a:extLst>
          </p:cNvPr>
          <p:cNvSpPr/>
          <p:nvPr/>
        </p:nvSpPr>
        <p:spPr>
          <a:xfrm>
            <a:off x="1677880" y="2120803"/>
            <a:ext cx="3875196" cy="4235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cap="small" dirty="0"/>
              <a:t>Referenti laboratori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2547E2-9C51-4C40-BFF6-ACBAFCE93CCF}"/>
              </a:ext>
            </a:extLst>
          </p:cNvPr>
          <p:cNvSpPr/>
          <p:nvPr/>
        </p:nvSpPr>
        <p:spPr>
          <a:xfrm>
            <a:off x="2061099" y="3022717"/>
            <a:ext cx="2956264" cy="826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Informatica/LIM</a:t>
            </a:r>
          </a:p>
          <a:p>
            <a:pPr algn="ctr"/>
            <a:r>
              <a:rPr lang="it-IT" sz="1600" b="1" i="1" dirty="0">
                <a:solidFill>
                  <a:schemeClr val="bg1"/>
                </a:solidFill>
                <a:highlight>
                  <a:srgbClr val="FF0000"/>
                </a:highlight>
              </a:rPr>
              <a:t>ABBATE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F2DE47-A7AC-4479-9C02-BADE0F4DBDC7}"/>
              </a:ext>
            </a:extLst>
          </p:cNvPr>
          <p:cNvSpPr/>
          <p:nvPr/>
        </p:nvSpPr>
        <p:spPr>
          <a:xfrm>
            <a:off x="2061099" y="4098003"/>
            <a:ext cx="2956264" cy="8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Musicale</a:t>
            </a:r>
          </a:p>
          <a:p>
            <a:pPr algn="ctr"/>
            <a:r>
              <a:rPr lang="it-IT" sz="1600" b="1" i="1" dirty="0">
                <a:solidFill>
                  <a:schemeClr val="bg1"/>
                </a:solidFill>
                <a:highlight>
                  <a:srgbClr val="FF0000"/>
                </a:highlight>
              </a:rPr>
              <a:t>IARIA</a:t>
            </a:r>
            <a:endParaRPr lang="it-IT" sz="1600" b="1" i="1" cap="small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F1286D9-F0C0-45FC-907F-F654881D6966}"/>
              </a:ext>
            </a:extLst>
          </p:cNvPr>
          <p:cNvSpPr/>
          <p:nvPr/>
        </p:nvSpPr>
        <p:spPr>
          <a:xfrm>
            <a:off x="2061099" y="5229877"/>
            <a:ext cx="2956264" cy="929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Chimica</a:t>
            </a:r>
          </a:p>
          <a:p>
            <a:pPr algn="ctr"/>
            <a:r>
              <a:rPr lang="it-IT" sz="1600" b="1" i="1" dirty="0">
                <a:solidFill>
                  <a:schemeClr val="bg1"/>
                </a:solidFill>
                <a:highlight>
                  <a:srgbClr val="FF0000"/>
                </a:highlight>
              </a:rPr>
              <a:t>APUZZO</a:t>
            </a:r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CF16B23B-F4F9-478A-8277-EFC74A652F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17363" y="3412634"/>
            <a:ext cx="1235475" cy="1121515"/>
          </a:xfrm>
          <a:prstGeom prst="bentConnector3">
            <a:avLst>
              <a:gd name="adj1" fmla="val -245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0E737C86-891C-4979-92CD-DEDC621C49ED}"/>
              </a:ext>
            </a:extLst>
          </p:cNvPr>
          <p:cNvCxnSpPr>
            <a:cxnSpLocks/>
            <a:endCxn id="9" idx="3"/>
          </p:cNvCxnSpPr>
          <p:nvPr/>
        </p:nvCxnSpPr>
        <p:spPr>
          <a:xfrm rot="5400000">
            <a:off x="3911618" y="3325160"/>
            <a:ext cx="3475082" cy="1263591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a gomito 31">
            <a:extLst>
              <a:ext uri="{FF2B5EF4-FFF2-40B4-BE49-F238E27FC236}">
                <a16:creationId xmlns:a16="http://schemas.microsoft.com/office/drawing/2014/main" id="{BE1B1005-6137-4136-9463-565EA248FEEE}"/>
              </a:ext>
            </a:extLst>
          </p:cNvPr>
          <p:cNvCxnSpPr>
            <a:cxnSpLocks/>
            <a:stCxn id="22" idx="2"/>
            <a:endCxn id="7" idx="3"/>
          </p:cNvCxnSpPr>
          <p:nvPr/>
        </p:nvCxnSpPr>
        <p:spPr>
          <a:xfrm rot="5400000">
            <a:off x="4862268" y="2017466"/>
            <a:ext cx="1573778" cy="126358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CF30CE7-35B5-4F87-AB89-D83ACD51B66F}"/>
              </a:ext>
            </a:extLst>
          </p:cNvPr>
          <p:cNvSpPr/>
          <p:nvPr/>
        </p:nvSpPr>
        <p:spPr>
          <a:xfrm>
            <a:off x="4802819" y="1339822"/>
            <a:ext cx="2956264" cy="522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Referenti di Laboratorio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21DFC9-3FFD-42BF-A9F6-AB8DD2B11B8E}"/>
              </a:ext>
            </a:extLst>
          </p:cNvPr>
          <p:cNvSpPr txBox="1"/>
          <p:nvPr/>
        </p:nvSpPr>
        <p:spPr>
          <a:xfrm>
            <a:off x="2061099" y="2390775"/>
            <a:ext cx="29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CENTRALE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EE285431-3556-4800-BA46-C00618043332}"/>
              </a:ext>
            </a:extLst>
          </p:cNvPr>
          <p:cNvSpPr/>
          <p:nvPr/>
        </p:nvSpPr>
        <p:spPr>
          <a:xfrm>
            <a:off x="6954961" y="2120803"/>
            <a:ext cx="3875196" cy="4235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CC75907C-3064-475E-A7C0-DB7F1A10FB78}"/>
              </a:ext>
            </a:extLst>
          </p:cNvPr>
          <p:cNvSpPr/>
          <p:nvPr/>
        </p:nvSpPr>
        <p:spPr>
          <a:xfrm>
            <a:off x="7338180" y="3022717"/>
            <a:ext cx="2956264" cy="826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Informatica/LIM</a:t>
            </a:r>
          </a:p>
          <a:p>
            <a:pPr algn="ctr"/>
            <a:r>
              <a:rPr lang="it-IT" sz="1600" b="1" i="1" dirty="0">
                <a:solidFill>
                  <a:schemeClr val="bg1"/>
                </a:solidFill>
                <a:highlight>
                  <a:srgbClr val="FF0000"/>
                </a:highlight>
              </a:rPr>
              <a:t>ACCIARIELLO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614111F-D421-48D3-82BD-80E74A599BBA}"/>
              </a:ext>
            </a:extLst>
          </p:cNvPr>
          <p:cNvSpPr/>
          <p:nvPr/>
        </p:nvSpPr>
        <p:spPr>
          <a:xfrm>
            <a:off x="7338180" y="4098003"/>
            <a:ext cx="2956264" cy="8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Musicale</a:t>
            </a:r>
          </a:p>
          <a:p>
            <a:pPr algn="ctr"/>
            <a:r>
              <a:rPr lang="it-IT" sz="1600" b="1" i="1" dirty="0">
                <a:solidFill>
                  <a:schemeClr val="bg1"/>
                </a:solidFill>
                <a:highlight>
                  <a:srgbClr val="FF0000"/>
                </a:highlight>
              </a:rPr>
              <a:t>CATARINOZZI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B6A78B6-B5FC-47E0-AA7F-EF490A4A50FC}"/>
              </a:ext>
            </a:extLst>
          </p:cNvPr>
          <p:cNvSpPr/>
          <p:nvPr/>
        </p:nvSpPr>
        <p:spPr>
          <a:xfrm>
            <a:off x="7338180" y="5229877"/>
            <a:ext cx="2956264" cy="929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Chimica</a:t>
            </a:r>
          </a:p>
          <a:p>
            <a:pPr algn="ctr"/>
            <a:r>
              <a:rPr lang="it-IT" sz="1600" b="1" i="1" dirty="0">
                <a:solidFill>
                  <a:schemeClr val="bg1"/>
                </a:solidFill>
                <a:highlight>
                  <a:srgbClr val="FF0000"/>
                </a:highlight>
              </a:rPr>
              <a:t>TOMASSETTI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F81E6DC-CFDE-4FBA-BE8D-3B24C94FA110}"/>
              </a:ext>
            </a:extLst>
          </p:cNvPr>
          <p:cNvSpPr txBox="1"/>
          <p:nvPr/>
        </p:nvSpPr>
        <p:spPr>
          <a:xfrm>
            <a:off x="7338180" y="2390775"/>
            <a:ext cx="29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SUCCURSALE</a:t>
            </a:r>
          </a:p>
        </p:txBody>
      </p:sp>
      <p:cxnSp>
        <p:nvCxnSpPr>
          <p:cNvPr id="39" name="Connettore a gomito 38">
            <a:extLst>
              <a:ext uri="{FF2B5EF4-FFF2-40B4-BE49-F238E27FC236}">
                <a16:creationId xmlns:a16="http://schemas.microsoft.com/office/drawing/2014/main" id="{FA43A1A5-EF58-4DA3-8701-ADA35EE6F9FA}"/>
              </a:ext>
            </a:extLst>
          </p:cNvPr>
          <p:cNvCxnSpPr>
            <a:cxnSpLocks/>
            <a:stCxn id="22" idx="2"/>
            <a:endCxn id="30" idx="1"/>
          </p:cNvCxnSpPr>
          <p:nvPr/>
        </p:nvCxnSpPr>
        <p:spPr>
          <a:xfrm rot="16200000" flipH="1">
            <a:off x="5481734" y="2661587"/>
            <a:ext cx="2655662" cy="1057229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a gomito 44">
            <a:extLst>
              <a:ext uri="{FF2B5EF4-FFF2-40B4-BE49-F238E27FC236}">
                <a16:creationId xmlns:a16="http://schemas.microsoft.com/office/drawing/2014/main" id="{9A77DB86-17AA-417E-B3F7-61CD8BB32FA3}"/>
              </a:ext>
            </a:extLst>
          </p:cNvPr>
          <p:cNvCxnSpPr>
            <a:stCxn id="22" idx="2"/>
            <a:endCxn id="31" idx="1"/>
          </p:cNvCxnSpPr>
          <p:nvPr/>
        </p:nvCxnSpPr>
        <p:spPr>
          <a:xfrm rot="16200000" flipH="1">
            <a:off x="4893503" y="3249818"/>
            <a:ext cx="3832125" cy="1057229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a gomito 49">
            <a:extLst>
              <a:ext uri="{FF2B5EF4-FFF2-40B4-BE49-F238E27FC236}">
                <a16:creationId xmlns:a16="http://schemas.microsoft.com/office/drawing/2014/main" id="{A4C69F35-A61F-4E24-A390-86416EE0DC1C}"/>
              </a:ext>
            </a:extLst>
          </p:cNvPr>
          <p:cNvCxnSpPr>
            <a:stCxn id="22" idx="2"/>
            <a:endCxn id="29" idx="1"/>
          </p:cNvCxnSpPr>
          <p:nvPr/>
        </p:nvCxnSpPr>
        <p:spPr>
          <a:xfrm rot="16200000" flipH="1">
            <a:off x="6022676" y="2120645"/>
            <a:ext cx="1573778" cy="1057229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piè di pagina 5">
            <a:extLst>
              <a:ext uri="{FF2B5EF4-FFF2-40B4-BE49-F238E27FC236}">
                <a16:creationId xmlns:a16="http://schemas.microsoft.com/office/drawing/2014/main" id="{98E574CB-DEB2-A6C1-E2CD-0C9CCB3B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55DB90-DC79-D2B8-E71B-4CABAB177D55}"/>
              </a:ext>
            </a:extLst>
          </p:cNvPr>
          <p:cNvSpPr/>
          <p:nvPr/>
        </p:nvSpPr>
        <p:spPr>
          <a:xfrm>
            <a:off x="1186893" y="6600645"/>
            <a:ext cx="490987" cy="181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0000"/>
              </a:highligh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F912E13-2925-2A3E-2C27-598923A20A20}"/>
              </a:ext>
            </a:extLst>
          </p:cNvPr>
          <p:cNvSpPr txBox="1"/>
          <p:nvPr/>
        </p:nvSpPr>
        <p:spPr>
          <a:xfrm>
            <a:off x="1742536" y="6560417"/>
            <a:ext cx="3124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Candidatura proposta al docente</a:t>
            </a:r>
          </a:p>
        </p:txBody>
      </p:sp>
    </p:spTree>
    <p:extLst>
      <p:ext uri="{BB962C8B-B14F-4D97-AF65-F5344CB8AC3E}">
        <p14:creationId xmlns:p14="http://schemas.microsoft.com/office/powerpoint/2010/main" val="24662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39362A7-81C3-4175-8021-B06CC9604E39}"/>
              </a:ext>
            </a:extLst>
          </p:cNvPr>
          <p:cNvSpPr/>
          <p:nvPr/>
        </p:nvSpPr>
        <p:spPr>
          <a:xfrm>
            <a:off x="1677880" y="2120803"/>
            <a:ext cx="3875196" cy="3397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cap="small" dirty="0"/>
              <a:t>Altri Referenti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2547E2-9C51-4C40-BFF6-ACBAFCE93CCF}"/>
              </a:ext>
            </a:extLst>
          </p:cNvPr>
          <p:cNvSpPr/>
          <p:nvPr/>
        </p:nvSpPr>
        <p:spPr>
          <a:xfrm>
            <a:off x="2061099" y="3022717"/>
            <a:ext cx="2956264" cy="826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PALESTRA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</a:rPr>
              <a:t>prof. RUSSO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F2DE47-A7AC-4479-9C02-BADE0F4DBDC7}"/>
              </a:ext>
            </a:extLst>
          </p:cNvPr>
          <p:cNvSpPr/>
          <p:nvPr/>
        </p:nvSpPr>
        <p:spPr>
          <a:xfrm>
            <a:off x="2061099" y="4098003"/>
            <a:ext cx="2956264" cy="8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BIBLIOTECA</a:t>
            </a:r>
          </a:p>
          <a:p>
            <a:pPr algn="ctr"/>
            <a:r>
              <a:rPr lang="it-IT" sz="1600" b="1" i="1" dirty="0" err="1">
                <a:solidFill>
                  <a:schemeClr val="tx1"/>
                </a:solidFill>
                <a:highlight>
                  <a:srgbClr val="FFFF00"/>
                </a:highlight>
              </a:rPr>
              <a:t>proff.ri</a:t>
            </a:r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 CRISPINO e BIONDI</a:t>
            </a:r>
            <a:endParaRPr lang="it-IT" sz="16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CF16B23B-F4F9-478A-8277-EFC74A652F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17363" y="3412634"/>
            <a:ext cx="1235475" cy="1121515"/>
          </a:xfrm>
          <a:prstGeom prst="bentConnector3">
            <a:avLst>
              <a:gd name="adj1" fmla="val -245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a gomito 31">
            <a:extLst>
              <a:ext uri="{FF2B5EF4-FFF2-40B4-BE49-F238E27FC236}">
                <a16:creationId xmlns:a16="http://schemas.microsoft.com/office/drawing/2014/main" id="{BE1B1005-6137-4136-9463-565EA248FEEE}"/>
              </a:ext>
            </a:extLst>
          </p:cNvPr>
          <p:cNvCxnSpPr>
            <a:cxnSpLocks/>
            <a:stCxn id="22" idx="2"/>
            <a:endCxn id="7" idx="3"/>
          </p:cNvCxnSpPr>
          <p:nvPr/>
        </p:nvCxnSpPr>
        <p:spPr>
          <a:xfrm rot="5400000">
            <a:off x="4862268" y="2017466"/>
            <a:ext cx="1573778" cy="126358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CF30CE7-35B5-4F87-AB89-D83ACD51B66F}"/>
              </a:ext>
            </a:extLst>
          </p:cNvPr>
          <p:cNvSpPr/>
          <p:nvPr/>
        </p:nvSpPr>
        <p:spPr>
          <a:xfrm>
            <a:off x="4802819" y="1339822"/>
            <a:ext cx="2956264" cy="5225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Altri Referenti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21DFC9-3FFD-42BF-A9F6-AB8DD2B11B8E}"/>
              </a:ext>
            </a:extLst>
          </p:cNvPr>
          <p:cNvSpPr txBox="1"/>
          <p:nvPr/>
        </p:nvSpPr>
        <p:spPr>
          <a:xfrm>
            <a:off x="2061099" y="2390775"/>
            <a:ext cx="29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CENTRALE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EE285431-3556-4800-BA46-C00618043332}"/>
              </a:ext>
            </a:extLst>
          </p:cNvPr>
          <p:cNvSpPr/>
          <p:nvPr/>
        </p:nvSpPr>
        <p:spPr>
          <a:xfrm>
            <a:off x="6954961" y="2120803"/>
            <a:ext cx="3875196" cy="3397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CC75907C-3064-475E-A7C0-DB7F1A10FB78}"/>
              </a:ext>
            </a:extLst>
          </p:cNvPr>
          <p:cNvSpPr/>
          <p:nvPr/>
        </p:nvSpPr>
        <p:spPr>
          <a:xfrm>
            <a:off x="7338180" y="3022717"/>
            <a:ext cx="3082528" cy="826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PALESTRA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</a:rPr>
              <a:t>prof.ssa FARINA</a:t>
            </a:r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614111F-D421-48D3-82BD-80E74A599BBA}"/>
              </a:ext>
            </a:extLst>
          </p:cNvPr>
          <p:cNvSpPr/>
          <p:nvPr/>
        </p:nvSpPr>
        <p:spPr>
          <a:xfrm>
            <a:off x="7338179" y="4098003"/>
            <a:ext cx="3082529" cy="8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BIBLIOTECA</a:t>
            </a:r>
          </a:p>
          <a:p>
            <a:pPr algn="ctr"/>
            <a:r>
              <a:rPr lang="it-IT" sz="1600" b="1" i="1" dirty="0" err="1">
                <a:solidFill>
                  <a:schemeClr val="tx1"/>
                </a:solidFill>
                <a:highlight>
                  <a:srgbClr val="FFFF00"/>
                </a:highlight>
              </a:rPr>
              <a:t>prof.sse</a:t>
            </a:r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 ANGIOLINI e PAOLETTI</a:t>
            </a:r>
            <a:endParaRPr lang="it-IT" sz="16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F81E6DC-CFDE-4FBA-BE8D-3B24C94FA110}"/>
              </a:ext>
            </a:extLst>
          </p:cNvPr>
          <p:cNvSpPr txBox="1"/>
          <p:nvPr/>
        </p:nvSpPr>
        <p:spPr>
          <a:xfrm>
            <a:off x="7338180" y="2390775"/>
            <a:ext cx="29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SUCCURSALE</a:t>
            </a:r>
          </a:p>
        </p:txBody>
      </p:sp>
      <p:cxnSp>
        <p:nvCxnSpPr>
          <p:cNvPr id="39" name="Connettore a gomito 38">
            <a:extLst>
              <a:ext uri="{FF2B5EF4-FFF2-40B4-BE49-F238E27FC236}">
                <a16:creationId xmlns:a16="http://schemas.microsoft.com/office/drawing/2014/main" id="{FA43A1A5-EF58-4DA3-8701-ADA35EE6F9FA}"/>
              </a:ext>
            </a:extLst>
          </p:cNvPr>
          <p:cNvCxnSpPr>
            <a:cxnSpLocks/>
            <a:stCxn id="22" idx="2"/>
            <a:endCxn id="30" idx="1"/>
          </p:cNvCxnSpPr>
          <p:nvPr/>
        </p:nvCxnSpPr>
        <p:spPr>
          <a:xfrm rot="16200000" flipH="1">
            <a:off x="5481734" y="2661588"/>
            <a:ext cx="2655662" cy="105722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a gomito 49">
            <a:extLst>
              <a:ext uri="{FF2B5EF4-FFF2-40B4-BE49-F238E27FC236}">
                <a16:creationId xmlns:a16="http://schemas.microsoft.com/office/drawing/2014/main" id="{A4C69F35-A61F-4E24-A390-86416EE0DC1C}"/>
              </a:ext>
            </a:extLst>
          </p:cNvPr>
          <p:cNvCxnSpPr>
            <a:cxnSpLocks/>
            <a:stCxn id="22" idx="2"/>
            <a:endCxn id="29" idx="1"/>
          </p:cNvCxnSpPr>
          <p:nvPr/>
        </p:nvCxnSpPr>
        <p:spPr>
          <a:xfrm rot="16200000" flipH="1">
            <a:off x="6022676" y="2120645"/>
            <a:ext cx="1573778" cy="1057229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piè di pagina 5">
            <a:extLst>
              <a:ext uri="{FF2B5EF4-FFF2-40B4-BE49-F238E27FC236}">
                <a16:creationId xmlns:a16="http://schemas.microsoft.com/office/drawing/2014/main" id="{5ECE0B78-3006-FE78-11AC-C83896EE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CDD688A-77D6-75FE-C41E-398A65F441D0}"/>
              </a:ext>
            </a:extLst>
          </p:cNvPr>
          <p:cNvSpPr/>
          <p:nvPr/>
        </p:nvSpPr>
        <p:spPr>
          <a:xfrm>
            <a:off x="1104900" y="5865962"/>
            <a:ext cx="490987" cy="1811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25484F-44FF-44ED-C4AE-F981ED1C26EC}"/>
              </a:ext>
            </a:extLst>
          </p:cNvPr>
          <p:cNvSpPr txBox="1"/>
          <p:nvPr/>
        </p:nvSpPr>
        <p:spPr>
          <a:xfrm>
            <a:off x="1595887" y="5825734"/>
            <a:ext cx="3124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Candidatura pervenuta con modulo Google</a:t>
            </a:r>
          </a:p>
        </p:txBody>
      </p:sp>
    </p:spTree>
    <p:extLst>
      <p:ext uri="{BB962C8B-B14F-4D97-AF65-F5344CB8AC3E}">
        <p14:creationId xmlns:p14="http://schemas.microsoft.com/office/powerpoint/2010/main" val="17276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cap="small" dirty="0"/>
              <a:t>Collegio Docenti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B2F592-3CA7-41AE-A4C4-ECDEFCDB53E7}"/>
              </a:ext>
            </a:extLst>
          </p:cNvPr>
          <p:cNvSpPr/>
          <p:nvPr/>
        </p:nvSpPr>
        <p:spPr>
          <a:xfrm>
            <a:off x="1104188" y="1320048"/>
            <a:ext cx="10371738" cy="41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cap="small" dirty="0">
                <a:solidFill>
                  <a:schemeClr val="tx1"/>
                </a:solidFill>
              </a:rPr>
              <a:t>Collegio Docenti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2547E2-9C51-4C40-BFF6-ACBAFCE93CCF}"/>
              </a:ext>
            </a:extLst>
          </p:cNvPr>
          <p:cNvSpPr/>
          <p:nvPr/>
        </p:nvSpPr>
        <p:spPr>
          <a:xfrm>
            <a:off x="1104187" y="2069660"/>
            <a:ext cx="5263605" cy="42793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000" b="1" cap="small" dirty="0">
                <a:solidFill>
                  <a:schemeClr val="tx1"/>
                </a:solidFill>
              </a:rPr>
              <a:t>Figure Strumentali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8F2DE47-A7AC-4479-9C02-BADE0F4DBDC7}"/>
              </a:ext>
            </a:extLst>
          </p:cNvPr>
          <p:cNvSpPr/>
          <p:nvPr/>
        </p:nvSpPr>
        <p:spPr>
          <a:xfrm>
            <a:off x="2387564" y="2613433"/>
            <a:ext cx="2560469" cy="62366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PTOF-RAV e PDM</a:t>
            </a:r>
          </a:p>
          <a:p>
            <a:pPr algn="ctr"/>
            <a:r>
              <a:rPr lang="it-IT" sz="1600" b="1" i="1" dirty="0">
                <a:solidFill>
                  <a:schemeClr val="tx1">
                    <a:lumMod val="75000"/>
                  </a:schemeClr>
                </a:solidFill>
              </a:rPr>
              <a:t>DI FILIPPO</a:t>
            </a:r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4F1286D9-F0C0-45FC-907F-F654881D6966}"/>
              </a:ext>
            </a:extLst>
          </p:cNvPr>
          <p:cNvSpPr/>
          <p:nvPr/>
        </p:nvSpPr>
        <p:spPr>
          <a:xfrm>
            <a:off x="2387563" y="3525194"/>
            <a:ext cx="2560469" cy="623667"/>
          </a:xfrm>
          <a:prstGeom prst="flowChartAlternate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Sostegno allo Studio</a:t>
            </a:r>
          </a:p>
          <a:p>
            <a:pPr algn="ctr"/>
            <a:r>
              <a:rPr lang="it-IT" sz="1600" b="1" i="1" dirty="0">
                <a:solidFill>
                  <a:schemeClr val="tx1">
                    <a:lumMod val="75000"/>
                  </a:schemeClr>
                </a:solidFill>
              </a:rPr>
              <a:t>VILLANI</a:t>
            </a:r>
            <a:endParaRPr lang="it-IT" sz="14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55CF18-5F11-4AEF-B30A-4DE59FDAC5EE}"/>
              </a:ext>
            </a:extLst>
          </p:cNvPr>
          <p:cNvSpPr/>
          <p:nvPr/>
        </p:nvSpPr>
        <p:spPr>
          <a:xfrm>
            <a:off x="6556081" y="2069660"/>
            <a:ext cx="4934310" cy="42793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000" b="1" cap="small" dirty="0">
                <a:solidFill>
                  <a:schemeClr val="tx1"/>
                </a:solidFill>
              </a:rPr>
              <a:t>Commissioni</a:t>
            </a:r>
          </a:p>
        </p:txBody>
      </p:sp>
      <p:sp>
        <p:nvSpPr>
          <p:cNvPr id="22" name="Elaborazione alternativa 21">
            <a:extLst>
              <a:ext uri="{FF2B5EF4-FFF2-40B4-BE49-F238E27FC236}">
                <a16:creationId xmlns:a16="http://schemas.microsoft.com/office/drawing/2014/main" id="{E993B7D0-90B0-40D2-B211-BE262ACB848B}"/>
              </a:ext>
            </a:extLst>
          </p:cNvPr>
          <p:cNvSpPr/>
          <p:nvPr/>
        </p:nvSpPr>
        <p:spPr>
          <a:xfrm>
            <a:off x="2387563" y="4436955"/>
            <a:ext cx="2560469" cy="623667"/>
          </a:xfrm>
          <a:prstGeom prst="flowChartAlternateProcess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Orientamento in ingresso</a:t>
            </a:r>
          </a:p>
          <a:p>
            <a:pPr algn="ctr"/>
            <a:r>
              <a:rPr lang="it-IT" sz="1600" b="1" i="1" dirty="0">
                <a:solidFill>
                  <a:schemeClr val="tx1">
                    <a:lumMod val="75000"/>
                  </a:schemeClr>
                </a:solidFill>
              </a:rPr>
              <a:t>TARANTINO</a:t>
            </a:r>
            <a:endParaRPr lang="it-IT" sz="14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Elaborazione alternativa 34">
            <a:extLst>
              <a:ext uri="{FF2B5EF4-FFF2-40B4-BE49-F238E27FC236}">
                <a16:creationId xmlns:a16="http://schemas.microsoft.com/office/drawing/2014/main" id="{88CCA5DB-5AF2-421C-8111-4EB95F08BD89}"/>
              </a:ext>
            </a:extLst>
          </p:cNvPr>
          <p:cNvSpPr/>
          <p:nvPr/>
        </p:nvSpPr>
        <p:spPr>
          <a:xfrm>
            <a:off x="2387564" y="5348715"/>
            <a:ext cx="2560469" cy="623667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Inclusione</a:t>
            </a:r>
          </a:p>
          <a:p>
            <a:pPr algn="ctr"/>
            <a:r>
              <a:rPr lang="it-IT" sz="1600" b="1" i="1" dirty="0">
                <a:solidFill>
                  <a:schemeClr val="tx1">
                    <a:lumMod val="75000"/>
                  </a:schemeClr>
                </a:solidFill>
              </a:rPr>
              <a:t>FARINA</a:t>
            </a:r>
            <a:endParaRPr lang="it-IT" sz="14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0" name="Connettore a gomito 39">
            <a:extLst>
              <a:ext uri="{FF2B5EF4-FFF2-40B4-BE49-F238E27FC236}">
                <a16:creationId xmlns:a16="http://schemas.microsoft.com/office/drawing/2014/main" id="{F70CE6FB-1D53-47E1-B90A-BB48A640723C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5400000">
            <a:off x="4847875" y="627477"/>
            <a:ext cx="330299" cy="2554067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egnaposto piè di pagina 5">
            <a:extLst>
              <a:ext uri="{FF2B5EF4-FFF2-40B4-BE49-F238E27FC236}">
                <a16:creationId xmlns:a16="http://schemas.microsoft.com/office/drawing/2014/main" id="{ED2C78F6-E0F8-AAD2-EB1E-8CD3D610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9E3F2A0-39DB-2D58-CBDC-CF5FB504E3DB}"/>
              </a:ext>
            </a:extLst>
          </p:cNvPr>
          <p:cNvSpPr/>
          <p:nvPr/>
        </p:nvSpPr>
        <p:spPr>
          <a:xfrm>
            <a:off x="7859999" y="682131"/>
            <a:ext cx="490987" cy="1811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D86FEE4-5601-77F0-90C2-AA0DB6D43DB3}"/>
              </a:ext>
            </a:extLst>
          </p:cNvPr>
          <p:cNvSpPr txBox="1"/>
          <p:nvPr/>
        </p:nvSpPr>
        <p:spPr>
          <a:xfrm>
            <a:off x="8350986" y="641903"/>
            <a:ext cx="3124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Candidatura pervenuta con modulo Google</a:t>
            </a:r>
          </a:p>
        </p:txBody>
      </p:sp>
      <p:cxnSp>
        <p:nvCxnSpPr>
          <p:cNvPr id="15" name="Connettore a gomito 14">
            <a:extLst>
              <a:ext uri="{FF2B5EF4-FFF2-40B4-BE49-F238E27FC236}">
                <a16:creationId xmlns:a16="http://schemas.microsoft.com/office/drawing/2014/main" id="{22AA2296-24C7-98F4-627C-2872FFA55EDB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16200000" flipH="1">
            <a:off x="7491497" y="537920"/>
            <a:ext cx="330299" cy="273317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ttangolo con un angolo ritagliato 5">
            <a:extLst>
              <a:ext uri="{FF2B5EF4-FFF2-40B4-BE49-F238E27FC236}">
                <a16:creationId xmlns:a16="http://schemas.microsoft.com/office/drawing/2014/main" id="{F07EEB20-33FC-6B87-D8BB-8210151DC1A7}"/>
              </a:ext>
            </a:extLst>
          </p:cNvPr>
          <p:cNvSpPr/>
          <p:nvPr/>
        </p:nvSpPr>
        <p:spPr>
          <a:xfrm>
            <a:off x="7406375" y="5360382"/>
            <a:ext cx="2880000" cy="612000"/>
          </a:xfrm>
          <a:prstGeom prst="snip1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Inclusione</a:t>
            </a:r>
          </a:p>
          <a:p>
            <a:pPr algn="ctr"/>
            <a:r>
              <a:rPr lang="it-IT" sz="1100" b="1" i="1" dirty="0">
                <a:solidFill>
                  <a:schemeClr val="tx1"/>
                </a:solidFill>
                <a:highlight>
                  <a:srgbClr val="FFFF00"/>
                </a:highlight>
              </a:rPr>
              <a:t>DI CECCA, ORIOLO</a:t>
            </a:r>
            <a:endParaRPr lang="it-IT" sz="11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4" name="Rettangolo con un angolo ritagliato 13">
            <a:extLst>
              <a:ext uri="{FF2B5EF4-FFF2-40B4-BE49-F238E27FC236}">
                <a16:creationId xmlns:a16="http://schemas.microsoft.com/office/drawing/2014/main" id="{7395D0D8-6411-1C58-6663-7B3A8DD79BCB}"/>
              </a:ext>
            </a:extLst>
          </p:cNvPr>
          <p:cNvSpPr/>
          <p:nvPr/>
        </p:nvSpPr>
        <p:spPr>
          <a:xfrm>
            <a:off x="7406375" y="2613433"/>
            <a:ext cx="2880000" cy="612000"/>
          </a:xfrm>
          <a:prstGeom prst="snip1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RAV-PTOF</a:t>
            </a:r>
          </a:p>
          <a:p>
            <a:pPr algn="ctr"/>
            <a:r>
              <a:rPr lang="it-IT" sz="1100" b="1" i="1" dirty="0">
                <a:solidFill>
                  <a:schemeClr val="tx1"/>
                </a:solidFill>
                <a:highlight>
                  <a:srgbClr val="FFFF00"/>
                </a:highlight>
              </a:rPr>
              <a:t>DE MAGGI, OLIVIERO, FORTINI</a:t>
            </a:r>
            <a:endParaRPr lang="it-IT" sz="11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7" name="Rettangolo con un angolo ritagliato 16">
            <a:extLst>
              <a:ext uri="{FF2B5EF4-FFF2-40B4-BE49-F238E27FC236}">
                <a16:creationId xmlns:a16="http://schemas.microsoft.com/office/drawing/2014/main" id="{B78959E0-AA8B-7203-C1D1-EC7B64B57E8A}"/>
              </a:ext>
            </a:extLst>
          </p:cNvPr>
          <p:cNvSpPr/>
          <p:nvPr/>
        </p:nvSpPr>
        <p:spPr>
          <a:xfrm>
            <a:off x="7406375" y="4448622"/>
            <a:ext cx="2880000" cy="612000"/>
          </a:xfrm>
          <a:prstGeom prst="snip1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Orientamento in ingresso</a:t>
            </a:r>
          </a:p>
          <a:p>
            <a:pPr algn="ctr"/>
            <a:r>
              <a:rPr lang="it-IT" sz="1100" b="1" i="1" dirty="0">
                <a:solidFill>
                  <a:schemeClr val="tx1"/>
                </a:solidFill>
                <a:highlight>
                  <a:srgbClr val="FFFF00"/>
                </a:highlight>
              </a:rPr>
              <a:t>FORTINI, RAZZI, IACCARINO</a:t>
            </a:r>
            <a:endParaRPr lang="it-IT" sz="11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9" name="Rettangolo con un angolo ritagliato 18">
            <a:extLst>
              <a:ext uri="{FF2B5EF4-FFF2-40B4-BE49-F238E27FC236}">
                <a16:creationId xmlns:a16="http://schemas.microsoft.com/office/drawing/2014/main" id="{AF931AED-EC42-AEFB-B410-12226A831DED}"/>
              </a:ext>
            </a:extLst>
          </p:cNvPr>
          <p:cNvSpPr/>
          <p:nvPr/>
        </p:nvSpPr>
        <p:spPr>
          <a:xfrm>
            <a:off x="7406375" y="3536861"/>
            <a:ext cx="2880000" cy="612000"/>
          </a:xfrm>
          <a:prstGeom prst="snip1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cap="small" dirty="0">
                <a:solidFill>
                  <a:schemeClr val="tx1"/>
                </a:solidFill>
              </a:rPr>
              <a:t>SOSTEGNO ALLO STUDIO</a:t>
            </a:r>
          </a:p>
          <a:p>
            <a:pPr algn="ctr"/>
            <a:r>
              <a:rPr lang="it-IT" sz="1050" b="1" i="1" dirty="0">
                <a:solidFill>
                  <a:schemeClr val="tx1"/>
                </a:solidFill>
                <a:highlight>
                  <a:srgbClr val="FFFF00"/>
                </a:highlight>
              </a:rPr>
              <a:t>CRISPINO, POLDIALLAI, ZACCAGNINI</a:t>
            </a:r>
            <a:endParaRPr lang="it-IT" sz="105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FE42D4C-4D78-7AB7-6499-7C6C989C5516}"/>
              </a:ext>
            </a:extLst>
          </p:cNvPr>
          <p:cNvCxnSpPr>
            <a:stCxn id="8" idx="3"/>
            <a:endCxn id="14" idx="2"/>
          </p:cNvCxnSpPr>
          <p:nvPr/>
        </p:nvCxnSpPr>
        <p:spPr>
          <a:xfrm flipV="1">
            <a:off x="4948033" y="2919433"/>
            <a:ext cx="2458342" cy="583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1FD748C0-0C96-7847-81CE-7A0094B58CB3}"/>
              </a:ext>
            </a:extLst>
          </p:cNvPr>
          <p:cNvCxnSpPr>
            <a:stCxn id="9" idx="3"/>
            <a:endCxn id="19" idx="2"/>
          </p:cNvCxnSpPr>
          <p:nvPr/>
        </p:nvCxnSpPr>
        <p:spPr>
          <a:xfrm>
            <a:off x="4948032" y="3837028"/>
            <a:ext cx="2458343" cy="5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64EA0E8-60C3-5133-2D9E-7BA986DFDBA6}"/>
              </a:ext>
            </a:extLst>
          </p:cNvPr>
          <p:cNvCxnSpPr/>
          <p:nvPr/>
        </p:nvCxnSpPr>
        <p:spPr>
          <a:xfrm>
            <a:off x="4948032" y="4733526"/>
            <a:ext cx="2458343" cy="5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688093B-CB18-0995-03B3-B23AE70EDC31}"/>
              </a:ext>
            </a:extLst>
          </p:cNvPr>
          <p:cNvCxnSpPr/>
          <p:nvPr/>
        </p:nvCxnSpPr>
        <p:spPr>
          <a:xfrm>
            <a:off x="4973187" y="5624191"/>
            <a:ext cx="2458343" cy="5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cap="small" dirty="0"/>
              <a:t>Referenti e Commissioni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B2F592-3CA7-41AE-A4C4-ECDEFCDB53E7}"/>
              </a:ext>
            </a:extLst>
          </p:cNvPr>
          <p:cNvSpPr/>
          <p:nvPr/>
        </p:nvSpPr>
        <p:spPr>
          <a:xfrm>
            <a:off x="423303" y="1320049"/>
            <a:ext cx="11426568" cy="3367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cap="small" dirty="0">
                <a:solidFill>
                  <a:schemeClr val="tx1"/>
                </a:solidFill>
              </a:rPr>
              <a:t>Collegio Docenti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560B68D-DA14-40CD-88D7-BDAB7B1D184D}"/>
              </a:ext>
            </a:extLst>
          </p:cNvPr>
          <p:cNvSpPr/>
          <p:nvPr/>
        </p:nvSpPr>
        <p:spPr>
          <a:xfrm>
            <a:off x="3825633" y="1791911"/>
            <a:ext cx="8024238" cy="46462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Commissioni</a:t>
            </a:r>
          </a:p>
        </p:txBody>
      </p:sp>
      <p:cxnSp>
        <p:nvCxnSpPr>
          <p:cNvPr id="42" name="Connettore a gomito 41">
            <a:extLst>
              <a:ext uri="{FF2B5EF4-FFF2-40B4-BE49-F238E27FC236}">
                <a16:creationId xmlns:a16="http://schemas.microsoft.com/office/drawing/2014/main" id="{C069ACFD-D37A-457F-97CB-04A8B624A442}"/>
              </a:ext>
            </a:extLst>
          </p:cNvPr>
          <p:cNvCxnSpPr>
            <a:cxnSpLocks/>
            <a:stCxn id="4" idx="2"/>
            <a:endCxn id="23" idx="0"/>
          </p:cNvCxnSpPr>
          <p:nvPr/>
        </p:nvCxnSpPr>
        <p:spPr>
          <a:xfrm rot="16200000" flipH="1">
            <a:off x="6919591" y="873750"/>
            <a:ext cx="135156" cy="1701165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ttangolo con un angolo ritagliato 110">
            <a:extLst>
              <a:ext uri="{FF2B5EF4-FFF2-40B4-BE49-F238E27FC236}">
                <a16:creationId xmlns:a16="http://schemas.microsoft.com/office/drawing/2014/main" id="{A6ED7506-952E-4EF2-BADD-582DB23D4992}"/>
              </a:ext>
            </a:extLst>
          </p:cNvPr>
          <p:cNvSpPr/>
          <p:nvPr/>
        </p:nvSpPr>
        <p:spPr>
          <a:xfrm>
            <a:off x="9299355" y="3404536"/>
            <a:ext cx="2279930" cy="544929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cap="small" dirty="0">
                <a:solidFill>
                  <a:schemeClr val="tx1"/>
                </a:solidFill>
              </a:rPr>
              <a:t>Ben-essere e apprendimento</a:t>
            </a:r>
          </a:p>
          <a:p>
            <a:pPr algn="ctr"/>
            <a:r>
              <a:rPr lang="it-IT" sz="1200" b="1" i="1" dirty="0">
                <a:solidFill>
                  <a:schemeClr val="tx1"/>
                </a:solidFill>
                <a:highlight>
                  <a:srgbClr val="FFFF00"/>
                </a:highlight>
              </a:rPr>
              <a:t>LORENZINI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2" name="Rettangolo con un angolo ritagliato 111">
            <a:extLst>
              <a:ext uri="{FF2B5EF4-FFF2-40B4-BE49-F238E27FC236}">
                <a16:creationId xmlns:a16="http://schemas.microsoft.com/office/drawing/2014/main" id="{E0301A45-F8B8-47AB-8775-5C3726604709}"/>
              </a:ext>
            </a:extLst>
          </p:cNvPr>
          <p:cNvSpPr/>
          <p:nvPr/>
        </p:nvSpPr>
        <p:spPr>
          <a:xfrm>
            <a:off x="3999364" y="2128616"/>
            <a:ext cx="2622766" cy="534735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CLIL e progetti Europei</a:t>
            </a:r>
          </a:p>
          <a:p>
            <a:pPr algn="ctr"/>
            <a:r>
              <a:rPr lang="it-IT" sz="900" b="1" i="1" dirty="0">
                <a:solidFill>
                  <a:schemeClr val="tx1"/>
                </a:solidFill>
                <a:highlight>
                  <a:srgbClr val="FFFF00"/>
                </a:highlight>
              </a:rPr>
              <a:t>CARVISIGLIA, MINGHETTI, CATARINOZZI</a:t>
            </a:r>
            <a:endParaRPr lang="it-IT" sz="9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9" name="Rettangolo con un angolo ritagliato 38">
            <a:extLst>
              <a:ext uri="{FF2B5EF4-FFF2-40B4-BE49-F238E27FC236}">
                <a16:creationId xmlns:a16="http://schemas.microsoft.com/office/drawing/2014/main" id="{6C8DC180-BFD3-4EFD-9108-F91A36F42DF0}"/>
              </a:ext>
            </a:extLst>
          </p:cNvPr>
          <p:cNvSpPr/>
          <p:nvPr/>
        </p:nvSpPr>
        <p:spPr>
          <a:xfrm>
            <a:off x="6716210" y="4676624"/>
            <a:ext cx="4863074" cy="1515015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400" b="1" cap="small" dirty="0" err="1">
                <a:solidFill>
                  <a:schemeClr val="tx1"/>
                </a:solidFill>
              </a:rPr>
              <a:t>Attivita’</a:t>
            </a:r>
            <a:r>
              <a:rPr lang="it-IT" sz="1400" b="1" cap="small" dirty="0">
                <a:solidFill>
                  <a:schemeClr val="tx1"/>
                </a:solidFill>
              </a:rPr>
              <a:t> Extra-curricolari</a:t>
            </a:r>
          </a:p>
        </p:txBody>
      </p:sp>
      <p:sp>
        <p:nvSpPr>
          <p:cNvPr id="41" name="Elaborazione alternativa 40">
            <a:extLst>
              <a:ext uri="{FF2B5EF4-FFF2-40B4-BE49-F238E27FC236}">
                <a16:creationId xmlns:a16="http://schemas.microsoft.com/office/drawing/2014/main" id="{B747F8CA-37D0-4A9E-8B30-E4E7C9026949}"/>
              </a:ext>
            </a:extLst>
          </p:cNvPr>
          <p:cNvSpPr/>
          <p:nvPr/>
        </p:nvSpPr>
        <p:spPr>
          <a:xfrm>
            <a:off x="6958186" y="5394167"/>
            <a:ext cx="1996019" cy="55697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Area Umanistica</a:t>
            </a:r>
          </a:p>
          <a:p>
            <a:pPr algn="ctr"/>
            <a:r>
              <a:rPr lang="it-IT" sz="1200" b="1" i="1" dirty="0">
                <a:solidFill>
                  <a:schemeClr val="tx1"/>
                </a:solidFill>
                <a:highlight>
                  <a:srgbClr val="FFFF00"/>
                </a:highlight>
              </a:rPr>
              <a:t>D’ACHILLE</a:t>
            </a:r>
            <a:endParaRPr lang="it-IT" sz="1050" b="1" cap="small" dirty="0">
              <a:solidFill>
                <a:schemeClr val="tx1"/>
              </a:solidFill>
            </a:endParaRPr>
          </a:p>
        </p:txBody>
      </p:sp>
      <p:sp>
        <p:nvSpPr>
          <p:cNvPr id="43" name="Elaborazione alternativa 42">
            <a:extLst>
              <a:ext uri="{FF2B5EF4-FFF2-40B4-BE49-F238E27FC236}">
                <a16:creationId xmlns:a16="http://schemas.microsoft.com/office/drawing/2014/main" id="{4D3D0B93-02A8-4801-9F80-0D33D02571FC}"/>
              </a:ext>
            </a:extLst>
          </p:cNvPr>
          <p:cNvSpPr/>
          <p:nvPr/>
        </p:nvSpPr>
        <p:spPr>
          <a:xfrm>
            <a:off x="9308322" y="5376399"/>
            <a:ext cx="1996019" cy="556979"/>
          </a:xfrm>
          <a:prstGeom prst="flowChartAlternateProcess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Area Scientifica</a:t>
            </a:r>
          </a:p>
          <a:p>
            <a:pPr algn="ctr"/>
            <a:r>
              <a:rPr lang="it-IT" sz="1200" b="1" i="1" cap="small" dirty="0">
                <a:solidFill>
                  <a:schemeClr val="tx1"/>
                </a:solidFill>
                <a:highlight>
                  <a:srgbClr val="FFFF00"/>
                </a:highlight>
              </a:rPr>
              <a:t>DAVIDE</a:t>
            </a:r>
            <a:endParaRPr lang="it-IT" sz="105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4" name="Segnaposto piè di pagina 5">
            <a:extLst>
              <a:ext uri="{FF2B5EF4-FFF2-40B4-BE49-F238E27FC236}">
                <a16:creationId xmlns:a16="http://schemas.microsoft.com/office/drawing/2014/main" id="{ED2C78F6-E0F8-AAD2-EB1E-8CD3D610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9E3F2A0-39DB-2D58-CBDC-CF5FB504E3DB}"/>
              </a:ext>
            </a:extLst>
          </p:cNvPr>
          <p:cNvSpPr/>
          <p:nvPr/>
        </p:nvSpPr>
        <p:spPr>
          <a:xfrm>
            <a:off x="7859999" y="682131"/>
            <a:ext cx="490987" cy="1811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D86FEE4-5601-77F0-90C2-AA0DB6D43DB3}"/>
              </a:ext>
            </a:extLst>
          </p:cNvPr>
          <p:cNvSpPr txBox="1"/>
          <p:nvPr/>
        </p:nvSpPr>
        <p:spPr>
          <a:xfrm>
            <a:off x="8350986" y="641903"/>
            <a:ext cx="3124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Candidatura pervenuta con modulo Google</a:t>
            </a:r>
          </a:p>
        </p:txBody>
      </p:sp>
      <p:sp>
        <p:nvSpPr>
          <p:cNvPr id="14" name="Rettangolo con un angolo ritagliato 13">
            <a:extLst>
              <a:ext uri="{FF2B5EF4-FFF2-40B4-BE49-F238E27FC236}">
                <a16:creationId xmlns:a16="http://schemas.microsoft.com/office/drawing/2014/main" id="{8DF397E8-3FA8-1716-A376-D0F90FD7D52A}"/>
              </a:ext>
            </a:extLst>
          </p:cNvPr>
          <p:cNvSpPr/>
          <p:nvPr/>
        </p:nvSpPr>
        <p:spPr>
          <a:xfrm>
            <a:off x="3980901" y="3404536"/>
            <a:ext cx="2651329" cy="534735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INVALSI</a:t>
            </a:r>
            <a:endParaRPr lang="it-IT" sz="1200" b="1" cap="small" dirty="0">
              <a:solidFill>
                <a:schemeClr val="tx1"/>
              </a:solidFill>
            </a:endParaRPr>
          </a:p>
          <a:p>
            <a:pPr algn="ctr"/>
            <a:r>
              <a:rPr lang="it-IT" sz="1200" b="1" i="1" cap="small" dirty="0">
                <a:solidFill>
                  <a:schemeClr val="tx1"/>
                </a:solidFill>
                <a:highlight>
                  <a:srgbClr val="FFFF00"/>
                </a:highlight>
              </a:rPr>
              <a:t>PETRASSI</a:t>
            </a:r>
            <a:endParaRPr lang="it-IT" sz="1400" b="1" i="1" cap="small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28" name="Rettangolo con un angolo ritagliato 27">
            <a:extLst>
              <a:ext uri="{FF2B5EF4-FFF2-40B4-BE49-F238E27FC236}">
                <a16:creationId xmlns:a16="http://schemas.microsoft.com/office/drawing/2014/main" id="{10FF7BD4-2282-5439-DA96-614390F4ED9D}"/>
              </a:ext>
            </a:extLst>
          </p:cNvPr>
          <p:cNvSpPr/>
          <p:nvPr/>
        </p:nvSpPr>
        <p:spPr>
          <a:xfrm>
            <a:off x="3999363" y="2758501"/>
            <a:ext cx="2622766" cy="534735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PCTO</a:t>
            </a:r>
          </a:p>
          <a:p>
            <a:pPr algn="ctr"/>
            <a:r>
              <a:rPr lang="it-IT" sz="1100" b="1" i="1" dirty="0">
                <a:solidFill>
                  <a:schemeClr val="tx1"/>
                </a:solidFill>
                <a:highlight>
                  <a:srgbClr val="FFFF00"/>
                </a:highlight>
              </a:rPr>
              <a:t>D’ACHILLE</a:t>
            </a:r>
            <a:endParaRPr lang="it-IT" sz="11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7" name="Rettangolo con un angolo ritagliato 16">
            <a:extLst>
              <a:ext uri="{FF2B5EF4-FFF2-40B4-BE49-F238E27FC236}">
                <a16:creationId xmlns:a16="http://schemas.microsoft.com/office/drawing/2014/main" id="{DEF39D3B-0508-C052-2920-291B69C56EBF}"/>
              </a:ext>
            </a:extLst>
          </p:cNvPr>
          <p:cNvSpPr/>
          <p:nvPr/>
        </p:nvSpPr>
        <p:spPr>
          <a:xfrm>
            <a:off x="3999364" y="5395185"/>
            <a:ext cx="2632867" cy="782763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Sentiero del Filosofo (*)</a:t>
            </a:r>
          </a:p>
          <a:p>
            <a:pPr algn="ctr"/>
            <a:r>
              <a:rPr lang="it-IT" sz="1100" b="1" i="1" cap="small" dirty="0">
                <a:solidFill>
                  <a:schemeClr val="tx1"/>
                </a:solidFill>
              </a:rPr>
              <a:t>Angiolini, Serafin, Tomassetti, </a:t>
            </a:r>
            <a:r>
              <a:rPr lang="it-IT" sz="1100" b="1" i="1" cap="small">
                <a:solidFill>
                  <a:schemeClr val="tx1"/>
                </a:solidFill>
              </a:rPr>
              <a:t>Minghetti, </a:t>
            </a:r>
            <a:r>
              <a:rPr lang="it-IT" sz="1100" b="1" i="1" cap="small" dirty="0">
                <a:solidFill>
                  <a:schemeClr val="tx1"/>
                </a:solidFill>
              </a:rPr>
              <a:t>Oriolo, Di Cecca, Oliviero</a:t>
            </a:r>
            <a:endParaRPr lang="it-IT" sz="1100" b="1" i="1" cap="small" dirty="0">
              <a:solidFill>
                <a:schemeClr val="bg1"/>
              </a:solidFill>
            </a:endParaRPr>
          </a:p>
        </p:txBody>
      </p:sp>
      <p:sp>
        <p:nvSpPr>
          <p:cNvPr id="31" name="Rettangolo con un angolo ritagliato 30">
            <a:extLst>
              <a:ext uri="{FF2B5EF4-FFF2-40B4-BE49-F238E27FC236}">
                <a16:creationId xmlns:a16="http://schemas.microsoft.com/office/drawing/2014/main" id="{CABEE122-D26C-7322-5EB3-984FC5EFA380}"/>
              </a:ext>
            </a:extLst>
          </p:cNvPr>
          <p:cNvSpPr/>
          <p:nvPr/>
        </p:nvSpPr>
        <p:spPr>
          <a:xfrm>
            <a:off x="4004588" y="4676624"/>
            <a:ext cx="2627643" cy="552695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Cyberbullismo</a:t>
            </a:r>
            <a:endParaRPr lang="it-IT" sz="1200" b="1" cap="small" dirty="0">
              <a:solidFill>
                <a:schemeClr val="tx1"/>
              </a:solidFill>
            </a:endParaRPr>
          </a:p>
          <a:p>
            <a:pPr algn="ctr"/>
            <a:r>
              <a:rPr lang="it-IT" sz="1100" b="1" i="1" dirty="0">
                <a:solidFill>
                  <a:schemeClr val="tx1"/>
                </a:solidFill>
                <a:highlight>
                  <a:srgbClr val="FFFF00"/>
                </a:highlight>
              </a:rPr>
              <a:t>BUFFARDI, CARBONE</a:t>
            </a:r>
            <a:endParaRPr lang="it-IT" sz="1100" b="1" i="1" cap="small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45" name="Rettangolo con un angolo ritagliato 44">
            <a:extLst>
              <a:ext uri="{FF2B5EF4-FFF2-40B4-BE49-F238E27FC236}">
                <a16:creationId xmlns:a16="http://schemas.microsoft.com/office/drawing/2014/main" id="{DA56F045-A679-EF0F-5FC0-D7665DB7652E}"/>
              </a:ext>
            </a:extLst>
          </p:cNvPr>
          <p:cNvSpPr/>
          <p:nvPr/>
        </p:nvSpPr>
        <p:spPr>
          <a:xfrm>
            <a:off x="4004587" y="4042496"/>
            <a:ext cx="2627643" cy="53090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Orientamento in uscita</a:t>
            </a:r>
          </a:p>
          <a:p>
            <a:pPr algn="ctr"/>
            <a:r>
              <a:rPr lang="it-IT" sz="1100" b="1" i="1">
                <a:solidFill>
                  <a:schemeClr val="tx1"/>
                </a:solidFill>
                <a:highlight>
                  <a:srgbClr val="FFFF00"/>
                </a:highlight>
              </a:rPr>
              <a:t>D’ACHILLE, D’ALESSANDRI, PIERONI</a:t>
            </a:r>
            <a:endParaRPr lang="it-IT" sz="1100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1FDE44-62B7-1654-EDB3-A5541FE76962}"/>
              </a:ext>
            </a:extLst>
          </p:cNvPr>
          <p:cNvSpPr/>
          <p:nvPr/>
        </p:nvSpPr>
        <p:spPr>
          <a:xfrm>
            <a:off x="423302" y="1805497"/>
            <a:ext cx="2812742" cy="46462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800" b="1" cap="small" dirty="0">
                <a:solidFill>
                  <a:schemeClr val="tx1"/>
                </a:solidFill>
              </a:rPr>
              <a:t>Referenti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F9420EE-BCE4-3096-3735-0210847D5E4C}"/>
              </a:ext>
            </a:extLst>
          </p:cNvPr>
          <p:cNvSpPr/>
          <p:nvPr/>
        </p:nvSpPr>
        <p:spPr>
          <a:xfrm>
            <a:off x="658280" y="2757334"/>
            <a:ext cx="2245968" cy="556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PCTO</a:t>
            </a:r>
            <a:endParaRPr lang="it-IT" sz="1600" b="1" cap="small" dirty="0">
              <a:solidFill>
                <a:schemeClr val="tx1"/>
              </a:solidFill>
            </a:endParaRP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SAVINI E PETRASSI</a:t>
            </a:r>
            <a:endParaRPr lang="it-IT" sz="1400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DBAD22E-0534-1C69-130B-9A827B06DC8B}"/>
              </a:ext>
            </a:extLst>
          </p:cNvPr>
          <p:cNvSpPr/>
          <p:nvPr/>
        </p:nvSpPr>
        <p:spPr>
          <a:xfrm>
            <a:off x="658280" y="3426004"/>
            <a:ext cx="2245968" cy="5234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INVALSI</a:t>
            </a:r>
            <a:endParaRPr lang="it-IT" sz="1600" b="1" cap="small" dirty="0">
              <a:solidFill>
                <a:schemeClr val="tx1"/>
              </a:solidFill>
            </a:endParaRP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PATTI</a:t>
            </a:r>
            <a:endParaRPr lang="it-IT" sz="1400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83FE6BE-63E9-BFED-6978-3104C707B08B}"/>
              </a:ext>
            </a:extLst>
          </p:cNvPr>
          <p:cNvSpPr/>
          <p:nvPr/>
        </p:nvSpPr>
        <p:spPr>
          <a:xfrm>
            <a:off x="664708" y="4671955"/>
            <a:ext cx="2245968" cy="497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Cyberbullismo</a:t>
            </a:r>
            <a:endParaRPr lang="it-IT" sz="1600" b="1" cap="small" dirty="0">
              <a:solidFill>
                <a:schemeClr val="tx1"/>
              </a:solidFill>
            </a:endParaRP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DE MAGISTRIS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E45B84D-C1B3-96E2-0A7D-B38F35712C27}"/>
              </a:ext>
            </a:extLst>
          </p:cNvPr>
          <p:cNvSpPr/>
          <p:nvPr/>
        </p:nvSpPr>
        <p:spPr>
          <a:xfrm>
            <a:off x="670214" y="4061719"/>
            <a:ext cx="2258825" cy="497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Orientamento in uscita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PETRASSI</a:t>
            </a:r>
            <a:endParaRPr lang="it-IT" sz="1400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77C2E21-9AB8-5A0D-4B59-D8AB44F5AF5B}"/>
              </a:ext>
            </a:extLst>
          </p:cNvPr>
          <p:cNvSpPr/>
          <p:nvPr/>
        </p:nvSpPr>
        <p:spPr>
          <a:xfrm>
            <a:off x="645422" y="5394167"/>
            <a:ext cx="2258825" cy="633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Sentiero Filosofo (*)</a:t>
            </a:r>
            <a:endParaRPr lang="it-IT" b="1" cap="small" dirty="0">
              <a:solidFill>
                <a:schemeClr val="tx1"/>
              </a:solidFill>
            </a:endParaRPr>
          </a:p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MICHELI</a:t>
            </a:r>
            <a:endParaRPr lang="it-IT" sz="1400" cap="small" dirty="0">
              <a:solidFill>
                <a:schemeClr val="tx1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47A75FF-3172-3206-8A67-5D5CF5CCD28E}"/>
              </a:ext>
            </a:extLst>
          </p:cNvPr>
          <p:cNvSpPr/>
          <p:nvPr/>
        </p:nvSpPr>
        <p:spPr>
          <a:xfrm>
            <a:off x="645423" y="2128616"/>
            <a:ext cx="2258825" cy="51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CLIL e progetti Europei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CATARINOZZI</a:t>
            </a:r>
            <a:endParaRPr lang="it-IT" sz="1400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9F3333E6-05B5-CF02-709F-58E02D11E138}"/>
              </a:ext>
            </a:extLst>
          </p:cNvPr>
          <p:cNvCxnSpPr>
            <a:cxnSpLocks/>
            <a:stCxn id="30" idx="3"/>
            <a:endCxn id="112" idx="2"/>
          </p:cNvCxnSpPr>
          <p:nvPr/>
        </p:nvCxnSpPr>
        <p:spPr>
          <a:xfrm>
            <a:off x="2904248" y="2386848"/>
            <a:ext cx="1095116" cy="91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536A37C-8E87-3C7E-4F31-E228394E3B4F}"/>
              </a:ext>
            </a:extLst>
          </p:cNvPr>
          <p:cNvCxnSpPr>
            <a:cxnSpLocks/>
            <a:stCxn id="9" idx="3"/>
            <a:endCxn id="28" idx="2"/>
          </p:cNvCxnSpPr>
          <p:nvPr/>
        </p:nvCxnSpPr>
        <p:spPr>
          <a:xfrm flipV="1">
            <a:off x="2904248" y="3025869"/>
            <a:ext cx="1095115" cy="967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374895B-23D9-696E-A47E-EC3CEBB705F1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2904248" y="3671904"/>
            <a:ext cx="1076653" cy="158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0A77CAC9-CC73-00CF-6D72-AA8E6424FAE9}"/>
              </a:ext>
            </a:extLst>
          </p:cNvPr>
          <p:cNvCxnSpPr>
            <a:cxnSpLocks/>
          </p:cNvCxnSpPr>
          <p:nvPr/>
        </p:nvCxnSpPr>
        <p:spPr>
          <a:xfrm>
            <a:off x="2944629" y="4359855"/>
            <a:ext cx="1076653" cy="56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con un angolo ritagliato 54">
            <a:extLst>
              <a:ext uri="{FF2B5EF4-FFF2-40B4-BE49-F238E27FC236}">
                <a16:creationId xmlns:a16="http://schemas.microsoft.com/office/drawing/2014/main" id="{D2089A33-6ACC-38CB-5806-2C6CE9EE0570}"/>
              </a:ext>
            </a:extLst>
          </p:cNvPr>
          <p:cNvSpPr/>
          <p:nvPr/>
        </p:nvSpPr>
        <p:spPr>
          <a:xfrm>
            <a:off x="6717897" y="3404536"/>
            <a:ext cx="2433528" cy="520375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Elettorale</a:t>
            </a:r>
          </a:p>
          <a:p>
            <a:pPr algn="ctr"/>
            <a:r>
              <a:rPr lang="it-IT" sz="1200" b="1" i="1" dirty="0">
                <a:solidFill>
                  <a:schemeClr val="tx1"/>
                </a:solidFill>
                <a:highlight>
                  <a:srgbClr val="FFFF00"/>
                </a:highlight>
              </a:rPr>
              <a:t>CASCIANA, DI CARLO e RUSSO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6" name="Rettangolo con un angolo ritagliato 55">
            <a:extLst>
              <a:ext uri="{FF2B5EF4-FFF2-40B4-BE49-F238E27FC236}">
                <a16:creationId xmlns:a16="http://schemas.microsoft.com/office/drawing/2014/main" id="{113728A0-2BC0-E5A0-B3DB-B6A8D71F97EF}"/>
              </a:ext>
            </a:extLst>
          </p:cNvPr>
          <p:cNvSpPr/>
          <p:nvPr/>
        </p:nvSpPr>
        <p:spPr>
          <a:xfrm>
            <a:off x="6717897" y="4042496"/>
            <a:ext cx="2433528" cy="541001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cap="small" dirty="0">
                <a:solidFill>
                  <a:schemeClr val="tx1"/>
                </a:solidFill>
              </a:rPr>
              <a:t>Centro Sportivo Studentesco</a:t>
            </a:r>
          </a:p>
          <a:p>
            <a:pPr algn="ctr"/>
            <a:r>
              <a:rPr lang="it-IT" sz="1200" b="1" i="1" dirty="0">
                <a:solidFill>
                  <a:schemeClr val="tx1"/>
                </a:solidFill>
                <a:highlight>
                  <a:srgbClr val="FFFF00"/>
                </a:highlight>
              </a:rPr>
              <a:t>FARINA</a:t>
            </a:r>
            <a:endParaRPr lang="it-IT" sz="1200" b="1" i="1" cap="small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7" name="Rettangolo con un angolo ritagliato 56">
            <a:extLst>
              <a:ext uri="{FF2B5EF4-FFF2-40B4-BE49-F238E27FC236}">
                <a16:creationId xmlns:a16="http://schemas.microsoft.com/office/drawing/2014/main" id="{EB4EE200-43B4-5CDC-9AA5-6E8D0E19B125}"/>
              </a:ext>
            </a:extLst>
          </p:cNvPr>
          <p:cNvSpPr/>
          <p:nvPr/>
        </p:nvSpPr>
        <p:spPr>
          <a:xfrm>
            <a:off x="9299355" y="2758500"/>
            <a:ext cx="2279930" cy="555249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Viaggi</a:t>
            </a:r>
            <a:endParaRPr lang="it-IT" sz="1400" b="1" cap="small" dirty="0">
              <a:solidFill>
                <a:schemeClr val="tx1"/>
              </a:solidFill>
            </a:endParaRPr>
          </a:p>
          <a:p>
            <a:pPr algn="ctr"/>
            <a:r>
              <a:rPr lang="it-IT" sz="1100" b="1" i="1" dirty="0">
                <a:solidFill>
                  <a:schemeClr val="tx1"/>
                </a:solidFill>
                <a:highlight>
                  <a:srgbClr val="FFFF00"/>
                </a:highlight>
              </a:rPr>
              <a:t>PIERONI, RUSSO, ZACCAGNINI</a:t>
            </a:r>
            <a:endParaRPr lang="it-IT" sz="11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9" name="Rettangolo con un angolo ritagliato 58">
            <a:extLst>
              <a:ext uri="{FF2B5EF4-FFF2-40B4-BE49-F238E27FC236}">
                <a16:creationId xmlns:a16="http://schemas.microsoft.com/office/drawing/2014/main" id="{4A403F2A-FF34-BF38-C753-F18BC96D0AF6}"/>
              </a:ext>
            </a:extLst>
          </p:cNvPr>
          <p:cNvSpPr/>
          <p:nvPr/>
        </p:nvSpPr>
        <p:spPr>
          <a:xfrm>
            <a:off x="6716210" y="2135291"/>
            <a:ext cx="2411041" cy="538945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Mobilità Studentesca</a:t>
            </a:r>
          </a:p>
          <a:p>
            <a:pPr algn="ctr"/>
            <a:r>
              <a:rPr lang="it-IT" sz="1200" b="1" i="1" dirty="0">
                <a:solidFill>
                  <a:schemeClr val="tx1"/>
                </a:solidFill>
                <a:highlight>
                  <a:srgbClr val="FFFF00"/>
                </a:highlight>
              </a:rPr>
              <a:t>CARVISIGLIA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0" name="Rettangolo con un angolo ritagliato 59">
            <a:extLst>
              <a:ext uri="{FF2B5EF4-FFF2-40B4-BE49-F238E27FC236}">
                <a16:creationId xmlns:a16="http://schemas.microsoft.com/office/drawing/2014/main" id="{12D5591F-B68F-699E-8DCD-CA7C6377FF0D}"/>
              </a:ext>
            </a:extLst>
          </p:cNvPr>
          <p:cNvSpPr/>
          <p:nvPr/>
        </p:nvSpPr>
        <p:spPr>
          <a:xfrm>
            <a:off x="6717897" y="2758501"/>
            <a:ext cx="2411041" cy="534735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Rapporti Territorio</a:t>
            </a:r>
          </a:p>
          <a:p>
            <a:pPr algn="ctr"/>
            <a:r>
              <a:rPr lang="it-IT" sz="1200" b="1" i="1" dirty="0">
                <a:solidFill>
                  <a:schemeClr val="tx1"/>
                </a:solidFill>
                <a:highlight>
                  <a:srgbClr val="FFFF00"/>
                </a:highlight>
              </a:rPr>
              <a:t>D’ALESSANDRI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859F8A6C-013E-6FED-DA51-F07EF0D7627C}"/>
              </a:ext>
            </a:extLst>
          </p:cNvPr>
          <p:cNvSpPr txBox="1"/>
          <p:nvPr/>
        </p:nvSpPr>
        <p:spPr>
          <a:xfrm>
            <a:off x="572598" y="6526926"/>
            <a:ext cx="2977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(*) Delibera CD n. 580 del 24/05/2022</a:t>
            </a:r>
          </a:p>
        </p:txBody>
      </p:sp>
      <p:cxnSp>
        <p:nvCxnSpPr>
          <p:cNvPr id="69" name="Connettore a gomito 68">
            <a:extLst>
              <a:ext uri="{FF2B5EF4-FFF2-40B4-BE49-F238E27FC236}">
                <a16:creationId xmlns:a16="http://schemas.microsoft.com/office/drawing/2014/main" id="{5ABF357C-0D0D-D6F4-3A03-162A664B27B1}"/>
              </a:ext>
            </a:extLst>
          </p:cNvPr>
          <p:cNvCxnSpPr>
            <a:cxnSpLocks/>
            <a:stCxn id="22" idx="3"/>
            <a:endCxn id="17" idx="2"/>
          </p:cNvCxnSpPr>
          <p:nvPr/>
        </p:nvCxnSpPr>
        <p:spPr>
          <a:xfrm>
            <a:off x="2904247" y="5710874"/>
            <a:ext cx="1095117" cy="75693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a gomito 71">
            <a:extLst>
              <a:ext uri="{FF2B5EF4-FFF2-40B4-BE49-F238E27FC236}">
                <a16:creationId xmlns:a16="http://schemas.microsoft.com/office/drawing/2014/main" id="{B8711A9C-E4FA-FFDC-50C2-A8329BB51191}"/>
              </a:ext>
            </a:extLst>
          </p:cNvPr>
          <p:cNvCxnSpPr>
            <a:cxnSpLocks/>
            <a:stCxn id="15" idx="3"/>
            <a:endCxn id="31" idx="2"/>
          </p:cNvCxnSpPr>
          <p:nvPr/>
        </p:nvCxnSpPr>
        <p:spPr>
          <a:xfrm>
            <a:off x="2910676" y="4920947"/>
            <a:ext cx="1093912" cy="32025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ocumentazione accade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12_TF03431380_Win32" id="{4F6297B8-F229-4CEF-BE0D-46CC0FCEAF49}" vid="{30485835-814C-479C-B2DF-621E8B98DC5F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4873beb7-5857-4685-be1f-d57550cc96c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accademica, schema con righe verticali e nastro (widescreen)</Template>
  <TotalTime>1337</TotalTime>
  <Words>550</Words>
  <Application>Microsoft Office PowerPoint</Application>
  <PresentationFormat>Widescreen</PresentationFormat>
  <Paragraphs>173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Euphemia</vt:lpstr>
      <vt:lpstr>Plantagenet Cherokee</vt:lpstr>
      <vt:lpstr>Wingdings</vt:lpstr>
      <vt:lpstr>Documentazione accademica 16x9</vt:lpstr>
      <vt:lpstr>Organigramma aggiornamento del 07/09/2022 </vt:lpstr>
      <vt:lpstr>Organigramma</vt:lpstr>
      <vt:lpstr>Staff della Presidenza</vt:lpstr>
      <vt:lpstr>Referenti Docenti</vt:lpstr>
      <vt:lpstr>Referenti laboratori</vt:lpstr>
      <vt:lpstr>Altri Referenti</vt:lpstr>
      <vt:lpstr>Collegio Docenti</vt:lpstr>
      <vt:lpstr>Referenti e Commissioni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Esiti scolastici</dc:title>
  <dc:creator>GIULIA</dc:creator>
  <cp:lastModifiedBy>GIULIA FERRANDINO</cp:lastModifiedBy>
  <cp:revision>68</cp:revision>
  <cp:lastPrinted>2022-09-07T09:40:29Z</cp:lastPrinted>
  <dcterms:created xsi:type="dcterms:W3CDTF">2021-06-13T14:27:27Z</dcterms:created>
  <dcterms:modified xsi:type="dcterms:W3CDTF">2022-09-08T04:02:14Z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