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5" r:id="rId6"/>
    <p:sldId id="287" r:id="rId7"/>
    <p:sldId id="290" r:id="rId8"/>
    <p:sldId id="288" r:id="rId9"/>
    <p:sldId id="291" r:id="rId10"/>
    <p:sldId id="289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8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0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A1D08E-8A9F-4B54-A5DC-B52D110753BE}" type="datetime1">
              <a:rPr lang="it-IT" smtClean="0"/>
              <a:pPr rtl="0"/>
              <a:t>30/08/2022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it-IT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E1426A-FEA2-4562-8B81-624F47BF2E70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i="1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1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74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94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22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4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5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50C45CDB-6C2A-4EE6-AF73-50F10B1B7D60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B09E51-3298-4921-8319-E05339397DBE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F1BE44D8-EC77-DFDD-FF2B-7B3A14ECBDF4}"/>
              </a:ext>
            </a:extLst>
          </p:cNvPr>
          <p:cNvSpPr txBox="1">
            <a:spLocks/>
          </p:cNvSpPr>
          <p:nvPr userDrawn="1"/>
        </p:nvSpPr>
        <p:spPr>
          <a:xfrm>
            <a:off x="0" y="136524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it-IT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IIS VIA DEI PAPARESCHI - A.S. 2022-2023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7DEE3-700E-41C2-8557-1781CF1662D3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342A1D8F-E0EF-BA52-8D5E-85B2244402F0}"/>
              </a:ext>
            </a:extLst>
          </p:cNvPr>
          <p:cNvSpPr txBox="1">
            <a:spLocks/>
          </p:cNvSpPr>
          <p:nvPr userDrawn="1"/>
        </p:nvSpPr>
        <p:spPr>
          <a:xfrm>
            <a:off x="0" y="136524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it-IT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IIS VIA DEI PAPARESCHI - A.S. 2022-2023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D02B9-5C34-4C61-9FF3-3A469BA9B263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2F330-F5CF-4D5B-B1CC-DFF4D0682D66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i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FF801-5FDB-4E7B-9BD2-22DE7A8587BD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05642C-C871-4B6F-9595-8E0D216D4E84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04899" y="136524"/>
            <a:ext cx="9980682" cy="365126"/>
          </a:xfrm>
        </p:spPr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58827-F7EF-4105-BD22-C999A2F01CA1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B4255-EDA6-49EF-8B98-DFE27CD60E1D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934458" y="50647"/>
            <a:ext cx="6323082" cy="365126"/>
          </a:xfrm>
        </p:spPr>
        <p:txBody>
          <a:bodyPr rtlCol="0"/>
          <a:lstStyle/>
          <a:p>
            <a:pPr rtl="0"/>
            <a:r>
              <a:rPr lang="it-IT" dirty="0"/>
              <a:t>IIS VIA DEI PAPARESCHI - A.S. 2021-2022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2A41-867B-4FEE-9863-03C59D7F55BB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10765-10AC-4B84-B3E2-E723525A30E0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F315F61E-DBE9-8CB5-DFAC-1F80CEA8B5B1}"/>
              </a:ext>
            </a:extLst>
          </p:cNvPr>
          <p:cNvSpPr txBox="1">
            <a:spLocks/>
          </p:cNvSpPr>
          <p:nvPr userDrawn="1"/>
        </p:nvSpPr>
        <p:spPr>
          <a:xfrm>
            <a:off x="0" y="136524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it-IT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IIS VIA DEI PAPARESCHI - A.S. 2022-2023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  <a:p>
            <a:pPr lvl="5" rtl="0"/>
            <a:r>
              <a:rPr lang="it-IT" noProof="0"/>
              <a:t>Sesto livello</a:t>
            </a:r>
          </a:p>
          <a:p>
            <a:pPr lvl="6" rtl="0"/>
            <a:r>
              <a:rPr lang="it-IT" noProof="0"/>
              <a:t>Settimo livello</a:t>
            </a:r>
          </a:p>
          <a:p>
            <a:pPr lvl="7" rtl="0"/>
            <a:r>
              <a:rPr lang="it-IT" noProof="0"/>
              <a:t>Ottavo livello</a:t>
            </a:r>
          </a:p>
          <a:p>
            <a:pPr lvl="8" rtl="0"/>
            <a:r>
              <a:rPr lang="it-IT" noProof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8A3DA6B8-5072-443F-890C-08060A1BB206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dirty="0"/>
              <a:t>IIS VIA DEI PAPARESCHI - A.S. 2022-2023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egnale, esterni&#10;&#10;Descrizione generata automaticamente">
            <a:extLst>
              <a:ext uri="{FF2B5EF4-FFF2-40B4-BE49-F238E27FC236}">
                <a16:creationId xmlns:a16="http://schemas.microsoft.com/office/drawing/2014/main" id="{227F25B5-C6F4-4BA6-B47C-2E14881ED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89" y="2292094"/>
            <a:ext cx="5908011" cy="2008723"/>
          </a:xfrm>
          <a:prstGeom prst="rect">
            <a:avLst/>
          </a:prstGeom>
          <a:noFill/>
        </p:spPr>
      </p:pic>
      <p:sp>
        <p:nvSpPr>
          <p:cNvPr id="11" name="Titolo 5">
            <a:extLst>
              <a:ext uri="{FF2B5EF4-FFF2-40B4-BE49-F238E27FC236}">
                <a16:creationId xmlns:a16="http://schemas.microsoft.com/office/drawing/2014/main" id="{E3D2CAFB-458A-4CF9-B8E0-BD1BDF494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it-IT" dirty="0"/>
              <a:t>Organigramma</a:t>
            </a:r>
            <a:br>
              <a:rPr lang="it-IT" dirty="0"/>
            </a:br>
            <a:endParaRPr lang="it-IT" dirty="0"/>
          </a:p>
        </p:txBody>
      </p:sp>
      <p:sp>
        <p:nvSpPr>
          <p:cNvPr id="6" name="Sottotitolo 6">
            <a:extLst>
              <a:ext uri="{FF2B5EF4-FFF2-40B4-BE49-F238E27FC236}">
                <a16:creationId xmlns:a16="http://schemas.microsoft.com/office/drawing/2014/main" id="{F11D2770-6D2E-4BB9-8FA1-21B6746B1286}"/>
              </a:ext>
            </a:extLst>
          </p:cNvPr>
          <p:cNvSpPr txBox="1">
            <a:spLocks/>
          </p:cNvSpPr>
          <p:nvPr/>
        </p:nvSpPr>
        <p:spPr>
          <a:xfrm>
            <a:off x="6684886" y="305778"/>
            <a:ext cx="5433133" cy="573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it-IT" sz="2400" b="1" dirty="0">
                <a:solidFill>
                  <a:schemeClr val="bg1"/>
                </a:solidFill>
              </a:rPr>
              <a:t>A.S. 2022-2023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Organigramma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617109" y="1394775"/>
            <a:ext cx="2956264" cy="8167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Dirigente Scolastico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Prof.ssa Paola </a:t>
            </a:r>
            <a:r>
              <a:rPr lang="it-IT" b="1" dirty="0">
                <a:solidFill>
                  <a:schemeClr val="tx1"/>
                </a:solidFill>
              </a:rPr>
              <a:t>PALMEGIANI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337690" y="2089081"/>
            <a:ext cx="1907219" cy="646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Direttore S.G.A.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Barbara PANZINI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8070071" y="3918156"/>
            <a:ext cx="2484533" cy="646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R.S.P.P.</a:t>
            </a:r>
          </a:p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Ing. Fabiana MERCURI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427875-9B7D-43D8-B4E3-6D4536CC797B}"/>
              </a:ext>
            </a:extLst>
          </p:cNvPr>
          <p:cNvSpPr/>
          <p:nvPr/>
        </p:nvSpPr>
        <p:spPr>
          <a:xfrm>
            <a:off x="8070071" y="2985241"/>
            <a:ext cx="2466513" cy="63247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Docenti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8070071" y="2089081"/>
            <a:ext cx="2466513" cy="64688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Staff della Presidenza</a:t>
            </a:r>
          </a:p>
        </p:txBody>
      </p: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7A97568-A191-4773-8ECE-F6523FE97AF8}"/>
              </a:ext>
            </a:extLst>
          </p:cNvPr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6982156" y="1324606"/>
            <a:ext cx="201000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DD1D56FF-4E12-49E7-AA63-FC6175492EE4}"/>
              </a:ext>
            </a:extLst>
          </p:cNvPr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6537678" y="1769084"/>
            <a:ext cx="1089956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>
          <a:xfrm rot="5400000">
            <a:off x="5069575" y="1386855"/>
            <a:ext cx="201000" cy="185033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56CAC07C-C6E3-4C09-8A41-7F03D0A9071C}"/>
              </a:ext>
            </a:extLst>
          </p:cNvPr>
          <p:cNvSpPr/>
          <p:nvPr/>
        </p:nvSpPr>
        <p:spPr>
          <a:xfrm>
            <a:off x="9857266" y="5008544"/>
            <a:ext cx="1642722" cy="5899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  <a:highlight>
                  <a:srgbClr val="FFFF00"/>
                </a:highlight>
              </a:rPr>
              <a:t>R.L.S.</a:t>
            </a:r>
          </a:p>
          <a:p>
            <a:pPr algn="ctr"/>
            <a:r>
              <a:rPr lang="it-IT" sz="1600" b="1" cap="small" dirty="0">
                <a:solidFill>
                  <a:schemeClr val="tx1"/>
                </a:solidFill>
                <a:highlight>
                  <a:srgbClr val="FFFF00"/>
                </a:highlight>
              </a:rPr>
              <a:t>(da nominare)        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FAEE7C5A-E628-41D0-9E6E-62B93F2BD40C}"/>
              </a:ext>
            </a:extLst>
          </p:cNvPr>
          <p:cNvSpPr/>
          <p:nvPr/>
        </p:nvSpPr>
        <p:spPr>
          <a:xfrm>
            <a:off x="3712206" y="2985241"/>
            <a:ext cx="1642722" cy="8167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Personale ATA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6241512C-0A5A-4FB7-8FA5-5313E2DAA2C7}"/>
              </a:ext>
            </a:extLst>
          </p:cNvPr>
          <p:cNvSpPr/>
          <p:nvPr/>
        </p:nvSpPr>
        <p:spPr>
          <a:xfrm>
            <a:off x="1171773" y="4155032"/>
            <a:ext cx="1642722" cy="8167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Referenti Tecnici</a:t>
            </a:r>
          </a:p>
        </p:txBody>
      </p: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C4CC177E-1C11-4D02-B39D-3932D4A177A4}"/>
              </a:ext>
            </a:extLst>
          </p:cNvPr>
          <p:cNvCxnSpPr>
            <a:cxnSpLocks/>
            <a:stCxn id="7" idx="2"/>
            <a:endCxn id="39" idx="1"/>
          </p:cNvCxnSpPr>
          <p:nvPr/>
        </p:nvCxnSpPr>
        <p:spPr>
          <a:xfrm rot="16200000" flipH="1">
            <a:off x="3172927" y="2854334"/>
            <a:ext cx="657653" cy="420906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3540D3D7-D27F-415B-ACDD-115DC11EEC0B}"/>
              </a:ext>
            </a:extLst>
          </p:cNvPr>
          <p:cNvCxnSpPr>
            <a:cxnSpLocks/>
            <a:stCxn id="7" idx="2"/>
            <a:endCxn id="40" idx="3"/>
          </p:cNvCxnSpPr>
          <p:nvPr/>
        </p:nvCxnSpPr>
        <p:spPr>
          <a:xfrm rot="5400000">
            <a:off x="2139176" y="3411281"/>
            <a:ext cx="1827444" cy="476805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a gomito 57">
            <a:extLst>
              <a:ext uri="{FF2B5EF4-FFF2-40B4-BE49-F238E27FC236}">
                <a16:creationId xmlns:a16="http://schemas.microsoft.com/office/drawing/2014/main" id="{1FAD59BD-5173-4325-9B40-A2E18F018E0D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 rot="16200000" flipH="1">
            <a:off x="6067619" y="2239143"/>
            <a:ext cx="2030075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5B8A390F-0E24-4B12-B540-ECE7586DC721}"/>
              </a:ext>
            </a:extLst>
          </p:cNvPr>
          <p:cNvSpPr/>
          <p:nvPr/>
        </p:nvSpPr>
        <p:spPr>
          <a:xfrm>
            <a:off x="1171773" y="2985241"/>
            <a:ext cx="1642722" cy="8167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Personale Amministrativo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cxnSp>
        <p:nvCxnSpPr>
          <p:cNvPr id="73" name="Connettore a gomito 72">
            <a:extLst>
              <a:ext uri="{FF2B5EF4-FFF2-40B4-BE49-F238E27FC236}">
                <a16:creationId xmlns:a16="http://schemas.microsoft.com/office/drawing/2014/main" id="{2648B047-E45B-4F7A-83A2-FCFFACA73685}"/>
              </a:ext>
            </a:extLst>
          </p:cNvPr>
          <p:cNvCxnSpPr>
            <a:cxnSpLocks/>
            <a:stCxn id="7" idx="2"/>
            <a:endCxn id="59" idx="3"/>
          </p:cNvCxnSpPr>
          <p:nvPr/>
        </p:nvCxnSpPr>
        <p:spPr>
          <a:xfrm rot="5400000">
            <a:off x="2724072" y="2826385"/>
            <a:ext cx="657653" cy="476805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tangolo 76">
            <a:extLst>
              <a:ext uri="{FF2B5EF4-FFF2-40B4-BE49-F238E27FC236}">
                <a16:creationId xmlns:a16="http://schemas.microsoft.com/office/drawing/2014/main" id="{37CE0780-7C82-4926-8085-3E8AFBDD832C}"/>
              </a:ext>
            </a:extLst>
          </p:cNvPr>
          <p:cNvSpPr/>
          <p:nvPr/>
        </p:nvSpPr>
        <p:spPr>
          <a:xfrm>
            <a:off x="7248710" y="5014695"/>
            <a:ext cx="1642722" cy="6468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Addetti sicurezza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cxnSp>
        <p:nvCxnSpPr>
          <p:cNvPr id="79" name="Connettore a gomito 78">
            <a:extLst>
              <a:ext uri="{FF2B5EF4-FFF2-40B4-BE49-F238E27FC236}">
                <a16:creationId xmlns:a16="http://schemas.microsoft.com/office/drawing/2014/main" id="{AE602F2C-F2BB-4AAE-85AD-7B190D5C372B}"/>
              </a:ext>
            </a:extLst>
          </p:cNvPr>
          <p:cNvCxnSpPr>
            <a:cxnSpLocks/>
            <a:stCxn id="8" idx="2"/>
            <a:endCxn id="77" idx="0"/>
          </p:cNvCxnSpPr>
          <p:nvPr/>
        </p:nvCxnSpPr>
        <p:spPr>
          <a:xfrm rot="5400000">
            <a:off x="8466376" y="4168732"/>
            <a:ext cx="449659" cy="1242267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a gomito 80">
            <a:extLst>
              <a:ext uri="{FF2B5EF4-FFF2-40B4-BE49-F238E27FC236}">
                <a16:creationId xmlns:a16="http://schemas.microsoft.com/office/drawing/2014/main" id="{98B67C52-AC85-42A9-9AD4-37E440E2A2B7}"/>
              </a:ext>
            </a:extLst>
          </p:cNvPr>
          <p:cNvCxnSpPr>
            <a:cxnSpLocks/>
            <a:stCxn id="8" idx="2"/>
            <a:endCxn id="38" idx="0"/>
          </p:cNvCxnSpPr>
          <p:nvPr/>
        </p:nvCxnSpPr>
        <p:spPr>
          <a:xfrm rot="16200000" flipH="1">
            <a:off x="9773728" y="4103645"/>
            <a:ext cx="443508" cy="1366289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E7ECF87C-CAB3-4C67-9BC7-6C47A0ED4FC1}"/>
              </a:ext>
            </a:extLst>
          </p:cNvPr>
          <p:cNvSpPr/>
          <p:nvPr/>
        </p:nvSpPr>
        <p:spPr>
          <a:xfrm>
            <a:off x="8070071" y="5904704"/>
            <a:ext cx="2778038" cy="8167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Medico Competente</a:t>
            </a:r>
          </a:p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Dott. Pier Agostino </a:t>
            </a:r>
            <a:r>
              <a:rPr lang="it-IT" sz="1400" b="1" cap="small" dirty="0" err="1">
                <a:solidFill>
                  <a:schemeClr val="tx1"/>
                </a:solidFill>
              </a:rPr>
              <a:t>Gioffre</a:t>
            </a:r>
            <a:r>
              <a:rPr lang="it-IT" sz="1400" b="1" cap="small" dirty="0">
                <a:solidFill>
                  <a:schemeClr val="tx1"/>
                </a:solidFill>
              </a:rPr>
              <a:t>’</a:t>
            </a:r>
          </a:p>
        </p:txBody>
      </p: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0ABBDA79-5F63-414B-A43C-E0B1FBFA4C75}"/>
              </a:ext>
            </a:extLst>
          </p:cNvPr>
          <p:cNvCxnSpPr>
            <a:stCxn id="4" idx="2"/>
            <a:endCxn id="23" idx="1"/>
          </p:cNvCxnSpPr>
          <p:nvPr/>
        </p:nvCxnSpPr>
        <p:spPr>
          <a:xfrm rot="16200000" flipH="1">
            <a:off x="5031878" y="3274884"/>
            <a:ext cx="4101556" cy="19748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aposto piè di pagina 5">
            <a:extLst>
              <a:ext uri="{FF2B5EF4-FFF2-40B4-BE49-F238E27FC236}">
                <a16:creationId xmlns:a16="http://schemas.microsoft.com/office/drawing/2014/main" id="{CBE331CE-DC0F-2634-1035-361DEAF8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</p:spTree>
    <p:extLst>
      <p:ext uri="{BB962C8B-B14F-4D97-AF65-F5344CB8AC3E}">
        <p14:creationId xmlns:p14="http://schemas.microsoft.com/office/powerpoint/2010/main" val="5696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Staff della Presidenza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696287" y="1402669"/>
            <a:ext cx="3062796" cy="8167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Dirigente Scolastico</a:t>
            </a:r>
          </a:p>
          <a:p>
            <a:pPr algn="ctr"/>
            <a:r>
              <a:rPr lang="it-IT" b="1" cap="small" dirty="0">
                <a:solidFill>
                  <a:schemeClr val="tx1"/>
                </a:solidFill>
              </a:rPr>
              <a:t>Prof.ssa Paola PALMEGIANI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2469503"/>
            <a:ext cx="2956264" cy="81674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1° Collaboratore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Centrale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Giulia </a:t>
            </a:r>
            <a:r>
              <a:rPr lang="it-IT" sz="1600" b="1" dirty="0">
                <a:solidFill>
                  <a:schemeClr val="tx1"/>
                </a:solidFill>
              </a:rPr>
              <a:t>FERRANDINO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3571752"/>
            <a:ext cx="2956264" cy="81674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Supporto </a:t>
            </a:r>
            <a:r>
              <a:rPr lang="it-IT" b="1" cap="small" dirty="0" err="1">
                <a:solidFill>
                  <a:schemeClr val="tx1"/>
                </a:solidFill>
              </a:rPr>
              <a:t>Org.vo</a:t>
            </a:r>
            <a:r>
              <a:rPr lang="it-IT" b="1" cap="small" dirty="0">
                <a:solidFill>
                  <a:schemeClr val="tx1"/>
                </a:solidFill>
              </a:rPr>
              <a:t> Staff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Rita </a:t>
            </a:r>
            <a:r>
              <a:rPr lang="it-IT" sz="1600" b="1" dirty="0">
                <a:solidFill>
                  <a:schemeClr val="tx1"/>
                </a:solidFill>
              </a:rPr>
              <a:t>RAVAGIOLI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 Fabrizio </a:t>
            </a:r>
            <a:r>
              <a:rPr lang="it-IT" sz="1600" b="1" dirty="0">
                <a:solidFill>
                  <a:schemeClr val="tx1"/>
                </a:solidFill>
              </a:rPr>
              <a:t>CALIMERA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2061099" y="4653770"/>
            <a:ext cx="2956264" cy="11706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COVID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Centrale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Valentina </a:t>
            </a:r>
            <a:r>
              <a:rPr lang="it-IT" sz="1600" b="1" dirty="0">
                <a:solidFill>
                  <a:schemeClr val="tx1"/>
                </a:solidFill>
              </a:rPr>
              <a:t>RAZZI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Giulia </a:t>
            </a:r>
            <a:r>
              <a:rPr lang="it-IT" sz="1600" b="1" dirty="0">
                <a:solidFill>
                  <a:schemeClr val="tx1"/>
                </a:solidFill>
              </a:rPr>
              <a:t>FERRANDINO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427875-9B7D-43D8-B4E3-6D4536CC797B}"/>
              </a:ext>
            </a:extLst>
          </p:cNvPr>
          <p:cNvSpPr/>
          <p:nvPr/>
        </p:nvSpPr>
        <p:spPr>
          <a:xfrm>
            <a:off x="7156881" y="4653770"/>
            <a:ext cx="2956264" cy="11706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COVID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Succursale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Carla </a:t>
            </a:r>
            <a:r>
              <a:rPr lang="it-IT" sz="1600" b="1" dirty="0">
                <a:solidFill>
                  <a:schemeClr val="tx1"/>
                </a:solidFill>
              </a:rPr>
              <a:t>DE MAGGI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 Fabrizio </a:t>
            </a:r>
            <a:r>
              <a:rPr lang="it-IT" sz="1600" b="1" dirty="0">
                <a:solidFill>
                  <a:schemeClr val="tx1"/>
                </a:solidFill>
              </a:rPr>
              <a:t>CALIMERA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7156881" y="2469503"/>
            <a:ext cx="2956264" cy="81674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2° Collaboratore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Sede Succursale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Prof.ssa Cinzia </a:t>
            </a:r>
            <a:r>
              <a:rPr lang="it-IT" sz="1600" b="1" dirty="0">
                <a:solidFill>
                  <a:schemeClr val="tx1"/>
                </a:solidFill>
              </a:rPr>
              <a:t>FARINA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79" y="2369848"/>
            <a:ext cx="9339309" cy="364033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D2FD00-E613-4E4C-8F1D-FC556AD91342}"/>
              </a:ext>
            </a:extLst>
          </p:cNvPr>
          <p:cNvSpPr txBox="1"/>
          <p:nvPr/>
        </p:nvSpPr>
        <p:spPr>
          <a:xfrm>
            <a:off x="9257541" y="1732456"/>
            <a:ext cx="248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>
                <a:solidFill>
                  <a:schemeClr val="tx1"/>
                </a:solidFill>
              </a:rPr>
              <a:t>Staff della Presidenza</a:t>
            </a:r>
          </a:p>
          <a:p>
            <a:endParaRPr lang="it-IT" dirty="0"/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2877876"/>
            <a:ext cx="1235475" cy="1121515"/>
          </a:xfrm>
          <a:prstGeom prst="bentConnector3">
            <a:avLst>
              <a:gd name="adj1" fmla="val 185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0E737C86-891C-4979-92CD-DEDC621C49ED}"/>
              </a:ext>
            </a:extLst>
          </p:cNvPr>
          <p:cNvCxnSpPr>
            <a:cxnSpLocks/>
            <a:stCxn id="4" idx="2"/>
            <a:endCxn id="9" idx="3"/>
          </p:cNvCxnSpPr>
          <p:nvPr/>
        </p:nvCxnSpPr>
        <p:spPr>
          <a:xfrm rot="5400000">
            <a:off x="4112695" y="3124083"/>
            <a:ext cx="3019658" cy="12103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7A97568-A191-4773-8ECE-F6523FE97AF8}"/>
              </a:ext>
            </a:extLst>
          </p:cNvPr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6363053" y="2084047"/>
            <a:ext cx="658461" cy="929196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DD1D56FF-4E12-49E7-AA63-FC6175492EE4}"/>
              </a:ext>
            </a:extLst>
          </p:cNvPr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5182454" y="3264646"/>
            <a:ext cx="3019658" cy="929196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>
          <a:xfrm rot="5400000">
            <a:off x="5293294" y="1943484"/>
            <a:ext cx="658461" cy="12103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2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Referenti Docenti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802819" y="1402669"/>
            <a:ext cx="2956264" cy="8167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Dirigente Scolastico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Prof.ssa Paola </a:t>
            </a:r>
            <a:r>
              <a:rPr lang="it-IT" b="1" dirty="0">
                <a:solidFill>
                  <a:schemeClr val="tx1"/>
                </a:solidFill>
              </a:rPr>
              <a:t>PALMEGIANI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2469502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Animatore Digitale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3561636"/>
            <a:ext cx="2956264" cy="1121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Team Digitale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2061099" y="4864845"/>
            <a:ext cx="2956264" cy="1294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Commissione Supporto Tempo Scuola</a:t>
            </a:r>
          </a:p>
          <a:p>
            <a:pPr algn="ctr"/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427875-9B7D-43D8-B4E3-6D4536CC797B}"/>
              </a:ext>
            </a:extLst>
          </p:cNvPr>
          <p:cNvSpPr/>
          <p:nvPr/>
        </p:nvSpPr>
        <p:spPr>
          <a:xfrm>
            <a:off x="7156881" y="3442310"/>
            <a:ext cx="2956264" cy="801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di Laboratorio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7156881" y="2469502"/>
            <a:ext cx="2956264" cy="816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Dipartimento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79" y="2369848"/>
            <a:ext cx="9339309" cy="398650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2877876"/>
            <a:ext cx="1235475" cy="1121515"/>
          </a:xfrm>
          <a:prstGeom prst="bentConnector3">
            <a:avLst>
              <a:gd name="adj1" fmla="val -245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0E737C86-891C-4979-92CD-DEDC621C49ED}"/>
              </a:ext>
            </a:extLst>
          </p:cNvPr>
          <p:cNvCxnSpPr>
            <a:cxnSpLocks/>
            <a:stCxn id="4" idx="2"/>
            <a:endCxn id="9" idx="3"/>
          </p:cNvCxnSpPr>
          <p:nvPr/>
        </p:nvCxnSpPr>
        <p:spPr>
          <a:xfrm rot="5400000">
            <a:off x="4002875" y="3233903"/>
            <a:ext cx="3292565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7A97568-A191-4773-8ECE-F6523FE97AF8}"/>
              </a:ext>
            </a:extLst>
          </p:cNvPr>
          <p:cNvCxnSpPr>
            <a:stCxn id="4" idx="2"/>
            <a:endCxn id="11" idx="1"/>
          </p:cNvCxnSpPr>
          <p:nvPr/>
        </p:nvCxnSpPr>
        <p:spPr>
          <a:xfrm rot="16200000" flipH="1">
            <a:off x="6389686" y="2110680"/>
            <a:ext cx="658460" cy="8759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DD1D56FF-4E12-49E7-AA63-FC6175492EE4}"/>
              </a:ext>
            </a:extLst>
          </p:cNvPr>
          <p:cNvCxnSpPr>
            <a:cxnSpLocks/>
            <a:stCxn id="4" idx="2"/>
            <a:endCxn id="10" idx="1"/>
          </p:cNvCxnSpPr>
          <p:nvPr/>
        </p:nvCxnSpPr>
        <p:spPr>
          <a:xfrm rot="16200000" flipH="1">
            <a:off x="5907078" y="2593288"/>
            <a:ext cx="1623676" cy="875930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>
          <a:xfrm rot="5400000">
            <a:off x="5317398" y="1919380"/>
            <a:ext cx="663519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6FECDC02-004D-422B-8BE3-B5D4D3DE01AF}"/>
              </a:ext>
            </a:extLst>
          </p:cNvPr>
          <p:cNvSpPr/>
          <p:nvPr/>
        </p:nvSpPr>
        <p:spPr>
          <a:xfrm>
            <a:off x="7156881" y="4399932"/>
            <a:ext cx="2956264" cy="801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Coordinatori di Classe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1CF2FB9-A469-4867-8073-97C09339E3BF}"/>
              </a:ext>
            </a:extLst>
          </p:cNvPr>
          <p:cNvSpPr/>
          <p:nvPr/>
        </p:nvSpPr>
        <p:spPr>
          <a:xfrm>
            <a:off x="7156881" y="5357553"/>
            <a:ext cx="2956264" cy="801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Referente Educazione Civica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6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CB4E97CD-8DA5-1F25-0C82-FC937989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</p:spTree>
    <p:extLst>
      <p:ext uri="{BB962C8B-B14F-4D97-AF65-F5344CB8AC3E}">
        <p14:creationId xmlns:p14="http://schemas.microsoft.com/office/powerpoint/2010/main" val="1696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80" y="2120803"/>
            <a:ext cx="3875196" cy="4235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Referenti laboratori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3022717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Informatica/LIM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4098003"/>
            <a:ext cx="2956264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Musicale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6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2061099" y="5229877"/>
            <a:ext cx="2956264" cy="929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Chimica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3412634"/>
            <a:ext cx="1235475" cy="1121515"/>
          </a:xfrm>
          <a:prstGeom prst="bentConnector3">
            <a:avLst>
              <a:gd name="adj1" fmla="val -245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0E737C86-891C-4979-92CD-DEDC621C49ED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>
            <a:off x="3911618" y="3325160"/>
            <a:ext cx="3475082" cy="1263591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22" idx="2"/>
            <a:endCxn id="7" idx="3"/>
          </p:cNvCxnSpPr>
          <p:nvPr/>
        </p:nvCxnSpPr>
        <p:spPr>
          <a:xfrm rot="5400000">
            <a:off x="4862268" y="2017466"/>
            <a:ext cx="1573778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CF30CE7-35B5-4F87-AB89-D83ACD51B66F}"/>
              </a:ext>
            </a:extLst>
          </p:cNvPr>
          <p:cNvSpPr/>
          <p:nvPr/>
        </p:nvSpPr>
        <p:spPr>
          <a:xfrm>
            <a:off x="4802819" y="1339822"/>
            <a:ext cx="2956264" cy="522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Referenti di Laboratorio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21DFC9-3FFD-42BF-A9F6-AB8DD2B11B8E}"/>
              </a:ext>
            </a:extLst>
          </p:cNvPr>
          <p:cNvSpPr txBox="1"/>
          <p:nvPr/>
        </p:nvSpPr>
        <p:spPr>
          <a:xfrm>
            <a:off x="2061099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CENTRALE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E285431-3556-4800-BA46-C00618043332}"/>
              </a:ext>
            </a:extLst>
          </p:cNvPr>
          <p:cNvSpPr/>
          <p:nvPr/>
        </p:nvSpPr>
        <p:spPr>
          <a:xfrm>
            <a:off x="6954961" y="2120803"/>
            <a:ext cx="3875196" cy="4235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C75907C-3064-475E-A7C0-DB7F1A10FB78}"/>
              </a:ext>
            </a:extLst>
          </p:cNvPr>
          <p:cNvSpPr/>
          <p:nvPr/>
        </p:nvSpPr>
        <p:spPr>
          <a:xfrm>
            <a:off x="7338180" y="3022717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Informatica/LIM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614111F-D421-48D3-82BD-80E74A599BBA}"/>
              </a:ext>
            </a:extLst>
          </p:cNvPr>
          <p:cNvSpPr/>
          <p:nvPr/>
        </p:nvSpPr>
        <p:spPr>
          <a:xfrm>
            <a:off x="7338180" y="4098003"/>
            <a:ext cx="2956264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Musicale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6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6A78B6-B5FC-47E0-AA7F-EF490A4A50FC}"/>
              </a:ext>
            </a:extLst>
          </p:cNvPr>
          <p:cNvSpPr/>
          <p:nvPr/>
        </p:nvSpPr>
        <p:spPr>
          <a:xfrm>
            <a:off x="7338180" y="5229877"/>
            <a:ext cx="2956264" cy="929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Chimica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F81E6DC-CFDE-4FBA-BE8D-3B24C94FA110}"/>
              </a:ext>
            </a:extLst>
          </p:cNvPr>
          <p:cNvSpPr txBox="1"/>
          <p:nvPr/>
        </p:nvSpPr>
        <p:spPr>
          <a:xfrm>
            <a:off x="7338180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SUCCURSALE</a:t>
            </a:r>
          </a:p>
        </p:txBody>
      </p:sp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id="{FA43A1A5-EF58-4DA3-8701-ADA35EE6F9FA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 rot="16200000" flipH="1">
            <a:off x="5481734" y="2661587"/>
            <a:ext cx="2655662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9A77DB86-17AA-417E-B3F7-61CD8BB32FA3}"/>
              </a:ext>
            </a:extLst>
          </p:cNvPr>
          <p:cNvCxnSpPr>
            <a:stCxn id="22" idx="2"/>
            <a:endCxn id="31" idx="1"/>
          </p:cNvCxnSpPr>
          <p:nvPr/>
        </p:nvCxnSpPr>
        <p:spPr>
          <a:xfrm rot="16200000" flipH="1">
            <a:off x="4893503" y="3249818"/>
            <a:ext cx="3832125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a gomito 49">
            <a:extLst>
              <a:ext uri="{FF2B5EF4-FFF2-40B4-BE49-F238E27FC236}">
                <a16:creationId xmlns:a16="http://schemas.microsoft.com/office/drawing/2014/main" id="{A4C69F35-A61F-4E24-A390-86416EE0DC1C}"/>
              </a:ext>
            </a:extLst>
          </p:cNvPr>
          <p:cNvCxnSpPr>
            <a:stCxn id="22" idx="2"/>
            <a:endCxn id="29" idx="1"/>
          </p:cNvCxnSpPr>
          <p:nvPr/>
        </p:nvCxnSpPr>
        <p:spPr>
          <a:xfrm rot="16200000" flipH="1">
            <a:off x="6022676" y="2120645"/>
            <a:ext cx="1573778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piè di pagina 5">
            <a:extLst>
              <a:ext uri="{FF2B5EF4-FFF2-40B4-BE49-F238E27FC236}">
                <a16:creationId xmlns:a16="http://schemas.microsoft.com/office/drawing/2014/main" id="{98E574CB-DEB2-A6C1-E2CD-0C9CCB3B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</p:spTree>
    <p:extLst>
      <p:ext uri="{BB962C8B-B14F-4D97-AF65-F5344CB8AC3E}">
        <p14:creationId xmlns:p14="http://schemas.microsoft.com/office/powerpoint/2010/main" val="24662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39362A7-81C3-4175-8021-B06CC9604E39}"/>
              </a:ext>
            </a:extLst>
          </p:cNvPr>
          <p:cNvSpPr/>
          <p:nvPr/>
        </p:nvSpPr>
        <p:spPr>
          <a:xfrm>
            <a:off x="1677880" y="2120803"/>
            <a:ext cx="3875196" cy="3397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Altri Referenti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2061099" y="3022717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PALESTRA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2061099" y="4098003"/>
            <a:ext cx="2956264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BIBLIOTECA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6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CF16B23B-F4F9-478A-8277-EFC74A65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7363" y="3412634"/>
            <a:ext cx="1235475" cy="1121515"/>
          </a:xfrm>
          <a:prstGeom prst="bentConnector3">
            <a:avLst>
              <a:gd name="adj1" fmla="val -245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BE1B1005-6137-4136-9463-565EA248FEEE}"/>
              </a:ext>
            </a:extLst>
          </p:cNvPr>
          <p:cNvCxnSpPr>
            <a:cxnSpLocks/>
            <a:stCxn id="22" idx="2"/>
            <a:endCxn id="7" idx="3"/>
          </p:cNvCxnSpPr>
          <p:nvPr/>
        </p:nvCxnSpPr>
        <p:spPr>
          <a:xfrm rot="5400000">
            <a:off x="4862268" y="2017466"/>
            <a:ext cx="1573778" cy="126358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CF30CE7-35B5-4F87-AB89-D83ACD51B66F}"/>
              </a:ext>
            </a:extLst>
          </p:cNvPr>
          <p:cNvSpPr/>
          <p:nvPr/>
        </p:nvSpPr>
        <p:spPr>
          <a:xfrm>
            <a:off x="4802819" y="1339822"/>
            <a:ext cx="2956264" cy="522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Altri Referenti</a:t>
            </a:r>
            <a:endParaRPr lang="it-IT" sz="1600" cap="small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21DFC9-3FFD-42BF-A9F6-AB8DD2B11B8E}"/>
              </a:ext>
            </a:extLst>
          </p:cNvPr>
          <p:cNvSpPr txBox="1"/>
          <p:nvPr/>
        </p:nvSpPr>
        <p:spPr>
          <a:xfrm>
            <a:off x="2061099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CENTRALE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E285431-3556-4800-BA46-C00618043332}"/>
              </a:ext>
            </a:extLst>
          </p:cNvPr>
          <p:cNvSpPr/>
          <p:nvPr/>
        </p:nvSpPr>
        <p:spPr>
          <a:xfrm>
            <a:off x="6954961" y="2120803"/>
            <a:ext cx="3875196" cy="3397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C75907C-3064-475E-A7C0-DB7F1A10FB78}"/>
              </a:ext>
            </a:extLst>
          </p:cNvPr>
          <p:cNvSpPr/>
          <p:nvPr/>
        </p:nvSpPr>
        <p:spPr>
          <a:xfrm>
            <a:off x="7338180" y="3022717"/>
            <a:ext cx="2956264" cy="826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PALESTRA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6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614111F-D421-48D3-82BD-80E74A599BBA}"/>
              </a:ext>
            </a:extLst>
          </p:cNvPr>
          <p:cNvSpPr/>
          <p:nvPr/>
        </p:nvSpPr>
        <p:spPr>
          <a:xfrm>
            <a:off x="7338180" y="4098003"/>
            <a:ext cx="2956264" cy="8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BIBLIOTECA</a:t>
            </a:r>
          </a:p>
          <a:p>
            <a:pPr algn="ctr"/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6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F81E6DC-CFDE-4FBA-BE8D-3B24C94FA110}"/>
              </a:ext>
            </a:extLst>
          </p:cNvPr>
          <p:cNvSpPr txBox="1"/>
          <p:nvPr/>
        </p:nvSpPr>
        <p:spPr>
          <a:xfrm>
            <a:off x="7338180" y="2390775"/>
            <a:ext cx="2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SUCCURSALE</a:t>
            </a:r>
          </a:p>
        </p:txBody>
      </p:sp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id="{FA43A1A5-EF58-4DA3-8701-ADA35EE6F9FA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 rot="16200000" flipH="1">
            <a:off x="5481734" y="2661587"/>
            <a:ext cx="2655662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a gomito 49">
            <a:extLst>
              <a:ext uri="{FF2B5EF4-FFF2-40B4-BE49-F238E27FC236}">
                <a16:creationId xmlns:a16="http://schemas.microsoft.com/office/drawing/2014/main" id="{A4C69F35-A61F-4E24-A390-86416EE0DC1C}"/>
              </a:ext>
            </a:extLst>
          </p:cNvPr>
          <p:cNvCxnSpPr>
            <a:stCxn id="22" idx="2"/>
            <a:endCxn id="29" idx="1"/>
          </p:cNvCxnSpPr>
          <p:nvPr/>
        </p:nvCxnSpPr>
        <p:spPr>
          <a:xfrm rot="16200000" flipH="1">
            <a:off x="6022676" y="2120645"/>
            <a:ext cx="1573778" cy="105722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5ECE0B78-3006-FE78-11AC-C83896EE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</p:spTree>
    <p:extLst>
      <p:ext uri="{BB962C8B-B14F-4D97-AF65-F5344CB8AC3E}">
        <p14:creationId xmlns:p14="http://schemas.microsoft.com/office/powerpoint/2010/main" val="17276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cap="small" dirty="0"/>
              <a:t>Collegio Docenti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B2F592-3CA7-41AE-A4C4-ECDEFCDB53E7}"/>
              </a:ext>
            </a:extLst>
          </p:cNvPr>
          <p:cNvSpPr/>
          <p:nvPr/>
        </p:nvSpPr>
        <p:spPr>
          <a:xfrm>
            <a:off x="4421080" y="1320048"/>
            <a:ext cx="3417903" cy="523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small" dirty="0">
                <a:solidFill>
                  <a:schemeClr val="tx1"/>
                </a:solidFill>
              </a:rPr>
              <a:t>Collegio Docenti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2547E2-9C51-4C40-BFF6-ACBAFCE93CCF}"/>
              </a:ext>
            </a:extLst>
          </p:cNvPr>
          <p:cNvSpPr/>
          <p:nvPr/>
        </p:nvSpPr>
        <p:spPr>
          <a:xfrm>
            <a:off x="135033" y="2110777"/>
            <a:ext cx="2956264" cy="4661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cap="small" dirty="0">
                <a:solidFill>
                  <a:schemeClr val="tx1"/>
                </a:solidFill>
              </a:rPr>
              <a:t>Figure Strumentali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8F2DE47-A7AC-4479-9C02-BADE0F4DBDC7}"/>
              </a:ext>
            </a:extLst>
          </p:cNvPr>
          <p:cNvSpPr/>
          <p:nvPr/>
        </p:nvSpPr>
        <p:spPr>
          <a:xfrm>
            <a:off x="369162" y="2514503"/>
            <a:ext cx="2560469" cy="62366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PTOF-RAV e PDM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4F1286D9-F0C0-45FC-907F-F654881D6966}"/>
              </a:ext>
            </a:extLst>
          </p:cNvPr>
          <p:cNvSpPr/>
          <p:nvPr/>
        </p:nvSpPr>
        <p:spPr>
          <a:xfrm>
            <a:off x="369162" y="3227383"/>
            <a:ext cx="2560469" cy="623667"/>
          </a:xfrm>
          <a:prstGeom prst="flowChartAlternate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Sostegno allo Studio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55CF18-5F11-4AEF-B30A-4DE59FDAC5EE}"/>
              </a:ext>
            </a:extLst>
          </p:cNvPr>
          <p:cNvSpPr/>
          <p:nvPr/>
        </p:nvSpPr>
        <p:spPr>
          <a:xfrm>
            <a:off x="9513154" y="2110778"/>
            <a:ext cx="2530948" cy="46710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cap="small" dirty="0">
                <a:solidFill>
                  <a:schemeClr val="tx1"/>
                </a:solidFill>
              </a:rPr>
              <a:t>Referenti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FECDC02-004D-422B-8BE3-B5D4D3DE01AF}"/>
              </a:ext>
            </a:extLst>
          </p:cNvPr>
          <p:cNvSpPr/>
          <p:nvPr/>
        </p:nvSpPr>
        <p:spPr>
          <a:xfrm>
            <a:off x="9631816" y="3128352"/>
            <a:ext cx="2245968" cy="51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PCTO</a:t>
            </a:r>
            <a:endParaRPr lang="it-IT" sz="16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1CF2FB9-A469-4867-8073-97C09339E3BF}"/>
              </a:ext>
            </a:extLst>
          </p:cNvPr>
          <p:cNvSpPr/>
          <p:nvPr/>
        </p:nvSpPr>
        <p:spPr>
          <a:xfrm>
            <a:off x="9642895" y="3742201"/>
            <a:ext cx="2245968" cy="51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INVALSI</a:t>
            </a:r>
            <a:endParaRPr lang="it-IT" sz="16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2" name="Elaborazione alternativa 21">
            <a:extLst>
              <a:ext uri="{FF2B5EF4-FFF2-40B4-BE49-F238E27FC236}">
                <a16:creationId xmlns:a16="http://schemas.microsoft.com/office/drawing/2014/main" id="{E993B7D0-90B0-40D2-B211-BE262ACB848B}"/>
              </a:ext>
            </a:extLst>
          </p:cNvPr>
          <p:cNvSpPr/>
          <p:nvPr/>
        </p:nvSpPr>
        <p:spPr>
          <a:xfrm>
            <a:off x="369162" y="3943968"/>
            <a:ext cx="2560469" cy="623667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Orientamento in ingresso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560B68D-DA14-40CD-88D7-BDAB7B1D184D}"/>
              </a:ext>
            </a:extLst>
          </p:cNvPr>
          <p:cNvSpPr/>
          <p:nvPr/>
        </p:nvSpPr>
        <p:spPr>
          <a:xfrm>
            <a:off x="3229968" y="2110776"/>
            <a:ext cx="6119707" cy="4661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cap="small" dirty="0">
                <a:solidFill>
                  <a:schemeClr val="tx1"/>
                </a:solidFill>
              </a:rPr>
              <a:t>Commissioni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35" name="Elaborazione alternativa 34">
            <a:extLst>
              <a:ext uri="{FF2B5EF4-FFF2-40B4-BE49-F238E27FC236}">
                <a16:creationId xmlns:a16="http://schemas.microsoft.com/office/drawing/2014/main" id="{88CCA5DB-5AF2-421C-8111-4EB95F08BD89}"/>
              </a:ext>
            </a:extLst>
          </p:cNvPr>
          <p:cNvSpPr/>
          <p:nvPr/>
        </p:nvSpPr>
        <p:spPr>
          <a:xfrm>
            <a:off x="369162" y="4663272"/>
            <a:ext cx="2560469" cy="623667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Inclusione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1B074B6E-3A8A-4F2A-A67F-AE54A6D49BFA}"/>
              </a:ext>
            </a:extLst>
          </p:cNvPr>
          <p:cNvSpPr/>
          <p:nvPr/>
        </p:nvSpPr>
        <p:spPr>
          <a:xfrm>
            <a:off x="9649324" y="4356050"/>
            <a:ext cx="2245968" cy="497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Cyberbullismo</a:t>
            </a:r>
            <a:endParaRPr lang="it-IT" sz="16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AE855E7-3D8A-4332-9F38-E99971ABFE3B}"/>
              </a:ext>
            </a:extLst>
          </p:cNvPr>
          <p:cNvSpPr/>
          <p:nvPr/>
        </p:nvSpPr>
        <p:spPr>
          <a:xfrm>
            <a:off x="9636467" y="4951419"/>
            <a:ext cx="2258825" cy="497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Orientamento in uscita</a:t>
            </a:r>
          </a:p>
          <a:p>
            <a:pPr algn="ctr"/>
            <a:r>
              <a:rPr lang="it-IT" sz="105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05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0CB2B95B-07A3-41F5-B558-94E3C60963DC}"/>
              </a:ext>
            </a:extLst>
          </p:cNvPr>
          <p:cNvSpPr/>
          <p:nvPr/>
        </p:nvSpPr>
        <p:spPr>
          <a:xfrm>
            <a:off x="9649324" y="5546786"/>
            <a:ext cx="2245968" cy="497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Mobilità Studentesca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40" name="Connettore a gomito 39">
            <a:extLst>
              <a:ext uri="{FF2B5EF4-FFF2-40B4-BE49-F238E27FC236}">
                <a16:creationId xmlns:a16="http://schemas.microsoft.com/office/drawing/2014/main" id="{F70CE6FB-1D53-47E1-B90A-BB48A640723C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5400000">
            <a:off x="3738127" y="-281128"/>
            <a:ext cx="266944" cy="4516867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a gomito 41">
            <a:extLst>
              <a:ext uri="{FF2B5EF4-FFF2-40B4-BE49-F238E27FC236}">
                <a16:creationId xmlns:a16="http://schemas.microsoft.com/office/drawing/2014/main" id="{C069ACFD-D37A-457F-97CB-04A8B624A442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 rot="16200000" flipH="1">
            <a:off x="6076456" y="1897409"/>
            <a:ext cx="266943" cy="159790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74DF2CB4-8861-4B8E-A88C-DC767AFC46B6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16200000" flipH="1">
            <a:off x="8320858" y="-346993"/>
            <a:ext cx="266945" cy="4648596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ttangolo con un angolo ritagliato 109">
            <a:extLst>
              <a:ext uri="{FF2B5EF4-FFF2-40B4-BE49-F238E27FC236}">
                <a16:creationId xmlns:a16="http://schemas.microsoft.com/office/drawing/2014/main" id="{2D0D4DD1-9C88-4515-B32E-3ECCAC126352}"/>
              </a:ext>
            </a:extLst>
          </p:cNvPr>
          <p:cNvSpPr/>
          <p:nvPr/>
        </p:nvSpPr>
        <p:spPr>
          <a:xfrm>
            <a:off x="3373873" y="4636193"/>
            <a:ext cx="2853062" cy="623667"/>
          </a:xfrm>
          <a:prstGeom prst="snip1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Inclusione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1" name="Rettangolo con un angolo ritagliato 110">
            <a:extLst>
              <a:ext uri="{FF2B5EF4-FFF2-40B4-BE49-F238E27FC236}">
                <a16:creationId xmlns:a16="http://schemas.microsoft.com/office/drawing/2014/main" id="{A6ED7506-952E-4EF2-BADD-582DB23D4992}"/>
              </a:ext>
            </a:extLst>
          </p:cNvPr>
          <p:cNvSpPr/>
          <p:nvPr/>
        </p:nvSpPr>
        <p:spPr>
          <a:xfrm>
            <a:off x="3373873" y="5343423"/>
            <a:ext cx="2812742" cy="62366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Ben-essere e apprendimento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2" name="Rettangolo con un angolo ritagliato 111">
            <a:extLst>
              <a:ext uri="{FF2B5EF4-FFF2-40B4-BE49-F238E27FC236}">
                <a16:creationId xmlns:a16="http://schemas.microsoft.com/office/drawing/2014/main" id="{E0301A45-F8B8-47AB-8775-5C3726604709}"/>
              </a:ext>
            </a:extLst>
          </p:cNvPr>
          <p:cNvSpPr/>
          <p:nvPr/>
        </p:nvSpPr>
        <p:spPr>
          <a:xfrm>
            <a:off x="6422474" y="2514503"/>
            <a:ext cx="2822880" cy="737922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CLIL e progetti Europei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2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7" name="Rettangolo con un angolo ritagliato 56">
            <a:extLst>
              <a:ext uri="{FF2B5EF4-FFF2-40B4-BE49-F238E27FC236}">
                <a16:creationId xmlns:a16="http://schemas.microsoft.com/office/drawing/2014/main" id="{3C7B3BCE-9567-4746-91BA-7AA1C122277C}"/>
              </a:ext>
            </a:extLst>
          </p:cNvPr>
          <p:cNvSpPr/>
          <p:nvPr/>
        </p:nvSpPr>
        <p:spPr>
          <a:xfrm>
            <a:off x="3373873" y="2514503"/>
            <a:ext cx="2822880" cy="623667"/>
          </a:xfrm>
          <a:prstGeom prst="snip1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RAV-PTOF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0" name="Rettangolo con un angolo ritagliato 69">
            <a:extLst>
              <a:ext uri="{FF2B5EF4-FFF2-40B4-BE49-F238E27FC236}">
                <a16:creationId xmlns:a16="http://schemas.microsoft.com/office/drawing/2014/main" id="{C70392D1-C09B-46E0-81AE-DC1C71965355}"/>
              </a:ext>
            </a:extLst>
          </p:cNvPr>
          <p:cNvSpPr/>
          <p:nvPr/>
        </p:nvSpPr>
        <p:spPr>
          <a:xfrm>
            <a:off x="3373873" y="3928963"/>
            <a:ext cx="2826407" cy="623667"/>
          </a:xfrm>
          <a:prstGeom prst="snip1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Orientamento in ingresso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1" name="Rettangolo con un angolo ritagliato 70">
            <a:extLst>
              <a:ext uri="{FF2B5EF4-FFF2-40B4-BE49-F238E27FC236}">
                <a16:creationId xmlns:a16="http://schemas.microsoft.com/office/drawing/2014/main" id="{DFCB183D-8B0C-492E-BF34-ABF42E271431}"/>
              </a:ext>
            </a:extLst>
          </p:cNvPr>
          <p:cNvSpPr/>
          <p:nvPr/>
        </p:nvSpPr>
        <p:spPr>
          <a:xfrm>
            <a:off x="6422474" y="3520017"/>
            <a:ext cx="2812742" cy="62366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Centro Sportivo Studentesco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8" name="Rettangolo con un angolo ritagliato 87">
            <a:extLst>
              <a:ext uri="{FF2B5EF4-FFF2-40B4-BE49-F238E27FC236}">
                <a16:creationId xmlns:a16="http://schemas.microsoft.com/office/drawing/2014/main" id="{1BB555B4-6943-4559-B6C7-3DA91982375D}"/>
              </a:ext>
            </a:extLst>
          </p:cNvPr>
          <p:cNvSpPr/>
          <p:nvPr/>
        </p:nvSpPr>
        <p:spPr>
          <a:xfrm>
            <a:off x="3373873" y="6050655"/>
            <a:ext cx="2812742" cy="62366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Elettorale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9" name="Rettangolo con un angolo ritagliato 88">
            <a:extLst>
              <a:ext uri="{FF2B5EF4-FFF2-40B4-BE49-F238E27FC236}">
                <a16:creationId xmlns:a16="http://schemas.microsoft.com/office/drawing/2014/main" id="{9AEC69CB-5880-4074-A7EC-BE1C4F714442}"/>
              </a:ext>
            </a:extLst>
          </p:cNvPr>
          <p:cNvSpPr/>
          <p:nvPr/>
        </p:nvSpPr>
        <p:spPr>
          <a:xfrm>
            <a:off x="6422474" y="4411276"/>
            <a:ext cx="2812742" cy="62366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>
                <a:solidFill>
                  <a:schemeClr val="tx1"/>
                </a:solidFill>
              </a:rPr>
              <a:t>Viaggi</a:t>
            </a:r>
            <a:endParaRPr lang="it-IT" sz="1400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427875-9B7D-43D8-B4E3-6D4536CC797B}"/>
              </a:ext>
            </a:extLst>
          </p:cNvPr>
          <p:cNvSpPr/>
          <p:nvPr/>
        </p:nvSpPr>
        <p:spPr>
          <a:xfrm>
            <a:off x="9636467" y="2514503"/>
            <a:ext cx="2258825" cy="51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 err="1">
                <a:solidFill>
                  <a:schemeClr val="tx1"/>
                </a:solidFill>
              </a:rPr>
              <a:t>Pon</a:t>
            </a:r>
            <a:endParaRPr lang="it-IT" b="1" cap="small" dirty="0">
              <a:solidFill>
                <a:schemeClr val="tx1"/>
              </a:solidFill>
            </a:endParaRP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8559662F-BCB8-4119-859A-B2870E18E2D9}"/>
              </a:ext>
            </a:extLst>
          </p:cNvPr>
          <p:cNvSpPr/>
          <p:nvPr/>
        </p:nvSpPr>
        <p:spPr>
          <a:xfrm>
            <a:off x="9631816" y="6142152"/>
            <a:ext cx="2245968" cy="51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cap="small" dirty="0">
                <a:solidFill>
                  <a:schemeClr val="tx1"/>
                </a:solidFill>
              </a:rPr>
              <a:t>Rapporti Territorio</a:t>
            </a:r>
          </a:p>
          <a:p>
            <a:pPr algn="ctr"/>
            <a:r>
              <a:rPr lang="it-IT" sz="14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400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3" name="Rettangolo con un angolo ritagliato 32">
            <a:extLst>
              <a:ext uri="{FF2B5EF4-FFF2-40B4-BE49-F238E27FC236}">
                <a16:creationId xmlns:a16="http://schemas.microsoft.com/office/drawing/2014/main" id="{1F230EDD-2DB4-41FF-94E2-2FCD003C0CC4}"/>
              </a:ext>
            </a:extLst>
          </p:cNvPr>
          <p:cNvSpPr/>
          <p:nvPr/>
        </p:nvSpPr>
        <p:spPr>
          <a:xfrm>
            <a:off x="3373873" y="3221733"/>
            <a:ext cx="2822880" cy="623667"/>
          </a:xfrm>
          <a:prstGeom prst="snip1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SOSTEGNO ALLO STUDIO</a:t>
            </a:r>
          </a:p>
          <a:p>
            <a:pPr algn="ctr"/>
            <a:r>
              <a:rPr lang="it-IT" sz="120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……………………………</a:t>
            </a:r>
            <a:endParaRPr lang="it-IT" sz="120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9" name="Rettangolo con un angolo ritagliato 38">
            <a:extLst>
              <a:ext uri="{FF2B5EF4-FFF2-40B4-BE49-F238E27FC236}">
                <a16:creationId xmlns:a16="http://schemas.microsoft.com/office/drawing/2014/main" id="{6C8DC180-BFD3-4EFD-9108-F91A36F42DF0}"/>
              </a:ext>
            </a:extLst>
          </p:cNvPr>
          <p:cNvSpPr/>
          <p:nvPr/>
        </p:nvSpPr>
        <p:spPr>
          <a:xfrm>
            <a:off x="6422474" y="5167745"/>
            <a:ext cx="2812742" cy="150657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b="1" cap="small" dirty="0" err="1">
                <a:solidFill>
                  <a:schemeClr val="tx1"/>
                </a:solidFill>
              </a:rPr>
              <a:t>Attivita’</a:t>
            </a:r>
            <a:r>
              <a:rPr lang="it-IT" sz="1400" b="1" cap="small" dirty="0">
                <a:solidFill>
                  <a:schemeClr val="tx1"/>
                </a:solidFill>
              </a:rPr>
              <a:t> Extra-curricolari</a:t>
            </a:r>
          </a:p>
        </p:txBody>
      </p:sp>
      <p:sp>
        <p:nvSpPr>
          <p:cNvPr id="41" name="Elaborazione alternativa 40">
            <a:extLst>
              <a:ext uri="{FF2B5EF4-FFF2-40B4-BE49-F238E27FC236}">
                <a16:creationId xmlns:a16="http://schemas.microsoft.com/office/drawing/2014/main" id="{B747F8CA-37D0-4A9E-8B30-E4E7C9026949}"/>
              </a:ext>
            </a:extLst>
          </p:cNvPr>
          <p:cNvSpPr/>
          <p:nvPr/>
        </p:nvSpPr>
        <p:spPr>
          <a:xfrm>
            <a:off x="6505388" y="5880400"/>
            <a:ext cx="1298738" cy="68581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Area Umanistica</a:t>
            </a:r>
          </a:p>
          <a:p>
            <a:pPr algn="ctr"/>
            <a:r>
              <a:rPr lang="it-IT" sz="105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</a:t>
            </a:r>
            <a:endParaRPr lang="it-IT" sz="1050" b="1" cap="small" dirty="0">
              <a:solidFill>
                <a:schemeClr val="tx1"/>
              </a:solidFill>
            </a:endParaRPr>
          </a:p>
        </p:txBody>
      </p:sp>
      <p:sp>
        <p:nvSpPr>
          <p:cNvPr id="43" name="Elaborazione alternativa 42">
            <a:extLst>
              <a:ext uri="{FF2B5EF4-FFF2-40B4-BE49-F238E27FC236}">
                <a16:creationId xmlns:a16="http://schemas.microsoft.com/office/drawing/2014/main" id="{4D3D0B93-02A8-4801-9F80-0D33D02571FC}"/>
              </a:ext>
            </a:extLst>
          </p:cNvPr>
          <p:cNvSpPr/>
          <p:nvPr/>
        </p:nvSpPr>
        <p:spPr>
          <a:xfrm>
            <a:off x="7859999" y="5874327"/>
            <a:ext cx="1298738" cy="691886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cap="small" dirty="0">
                <a:solidFill>
                  <a:schemeClr val="tx1"/>
                </a:solidFill>
              </a:rPr>
              <a:t>Area Scientifica</a:t>
            </a:r>
          </a:p>
          <a:p>
            <a:pPr algn="ctr"/>
            <a:r>
              <a:rPr lang="it-IT" sz="1050" b="1" i="1" dirty="0">
                <a:solidFill>
                  <a:schemeClr val="tx1"/>
                </a:solidFill>
                <a:highlight>
                  <a:srgbClr val="FFFF00"/>
                </a:highlight>
              </a:rPr>
              <a:t>…………………………</a:t>
            </a:r>
            <a:endParaRPr lang="it-IT" sz="1050" b="1" i="1" cap="smal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4" name="Segnaposto piè di pagina 5">
            <a:extLst>
              <a:ext uri="{FF2B5EF4-FFF2-40B4-BE49-F238E27FC236}">
                <a16:creationId xmlns:a16="http://schemas.microsoft.com/office/drawing/2014/main" id="{ED2C78F6-E0F8-AAD2-EB1E-8CD3D610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6524"/>
            <a:ext cx="12192000" cy="365126"/>
          </a:xfrm>
        </p:spPr>
        <p:txBody>
          <a:bodyPr/>
          <a:lstStyle/>
          <a:p>
            <a:pPr rtl="0"/>
            <a:r>
              <a:rPr lang="it-IT" b="1" noProof="0" dirty="0"/>
              <a:t>IIS VIA DEI PAPARESCHI - A.S. 2022-2023</a:t>
            </a:r>
          </a:p>
        </p:txBody>
      </p:sp>
    </p:spTree>
    <p:extLst>
      <p:ext uri="{BB962C8B-B14F-4D97-AF65-F5344CB8AC3E}">
        <p14:creationId xmlns:p14="http://schemas.microsoft.com/office/powerpoint/2010/main" val="3301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12_TF03431380_Win32" id="{4F6297B8-F229-4CEF-BE0D-46CC0FCEAF49}" vid="{30485835-814C-479C-B2DF-621E8B98DC5F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4873beb7-5857-4685-be1f-d57550cc96c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878</TotalTime>
  <Words>381</Words>
  <Application>Microsoft Office PowerPoint</Application>
  <PresentationFormat>Widescreen</PresentationFormat>
  <Paragraphs>148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Euphemia</vt:lpstr>
      <vt:lpstr>Plantagenet Cherokee</vt:lpstr>
      <vt:lpstr>Wingdings</vt:lpstr>
      <vt:lpstr>Documentazione accademica 16x9</vt:lpstr>
      <vt:lpstr>Organigramma </vt:lpstr>
      <vt:lpstr>Organigramma</vt:lpstr>
      <vt:lpstr>Staff della Presidenza</vt:lpstr>
      <vt:lpstr>Referenti Docenti</vt:lpstr>
      <vt:lpstr>Referenti laboratori</vt:lpstr>
      <vt:lpstr>Altri Referenti</vt:lpstr>
      <vt:lpstr>Collegio Docenti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Esiti scolastici</dc:title>
  <dc:creator>GIULIA</dc:creator>
  <cp:lastModifiedBy>Vicepresidenza</cp:lastModifiedBy>
  <cp:revision>57</cp:revision>
  <dcterms:created xsi:type="dcterms:W3CDTF">2021-06-13T14:27:27Z</dcterms:created>
  <dcterms:modified xsi:type="dcterms:W3CDTF">2022-08-30T07:06:47Z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