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7" r:id="rId2"/>
    <p:sldId id="260" r:id="rId3"/>
    <p:sldId id="274" r:id="rId4"/>
    <p:sldId id="270" r:id="rId5"/>
    <p:sldId id="271" r:id="rId6"/>
    <p:sldId id="275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DA1B70-BECE-4764-BE55-95DD3EAE18B5}">
  <a:tblStyle styleId="{E9DA1B70-BECE-4764-BE55-95DD3EAE18B5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8895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74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96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85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394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2011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880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131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1280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1247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1214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118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114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03245" y="1763713"/>
            <a:ext cx="4460875" cy="4989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6485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4551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11347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2583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2550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2517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2484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2451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2418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5116519" y="1763713"/>
            <a:ext cx="4460875" cy="4989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6485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4551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11347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2583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2550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2517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2484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2451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2418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371600" y="38862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66" marR="0" lvl="1" indent="-12366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36" marR="0" lvl="2" indent="-12036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06" marR="0" lvl="3" indent="-1170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473" marR="0" lvl="4" indent="-11372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342" marR="0" lvl="5" indent="-11041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210" marR="0" lvl="6" indent="-1071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076" marR="0" lvl="7" indent="-1037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946" marR="0" lvl="8" indent="-1004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22312" y="440690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22312" y="2906717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66" marR="0" lvl="1" indent="-12366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36" marR="0" lvl="2" indent="-12036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06" marR="0" lvl="3" indent="-1170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473" marR="0" lvl="4" indent="-11372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342" marR="0" lvl="5" indent="-11041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210" marR="0" lvl="6" indent="-1071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076" marR="0" lvl="7" indent="-1037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946" marR="0" lvl="8" indent="-1004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66" marR="0" lvl="1" indent="-12366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36" marR="0" lvl="2" indent="-12036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06" marR="0" lvl="3" indent="-1170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473" marR="0" lvl="4" indent="-11372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342" marR="0" lvl="5" indent="-11041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210" marR="0" lvl="6" indent="-1071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076" marR="0" lvl="7" indent="-1037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946" marR="0" lvl="8" indent="-1004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90251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7091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1261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3854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38208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37876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37543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37212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3688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66" marR="0" lvl="1" indent="-12366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36" marR="0" lvl="2" indent="-12036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06" marR="0" lvl="3" indent="-1170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473" marR="0" lvl="4" indent="-11372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342" marR="0" lvl="5" indent="-11041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210" marR="0" lvl="6" indent="-1071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076" marR="0" lvl="7" indent="-1037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946" marR="0" lvl="8" indent="-1004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90251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7091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1261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3854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38208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37876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37543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37212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3688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3" y="273057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394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2011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880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131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1280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1247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1214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118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114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66" marR="0" lvl="1" indent="-12366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36" marR="0" lvl="2" indent="-12036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06" marR="0" lvl="3" indent="-1170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473" marR="0" lvl="4" indent="-1137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342" marR="0" lvl="5" indent="-11041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210" marR="0" lvl="6" indent="-1071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076" marR="0" lvl="7" indent="-1037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946" marR="0" lvl="8" indent="-1004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5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394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2011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880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131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1280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1247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1214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118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114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218113" y="2393949"/>
            <a:ext cx="6450011" cy="2268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604837" y="201612"/>
            <a:ext cx="6450011" cy="6653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394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2011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880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131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1280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1247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1214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118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114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8F2F6"/>
            </a:gs>
            <a:gs pos="37000">
              <a:srgbClr val="E1EFF3"/>
            </a:gs>
            <a:gs pos="41260">
              <a:srgbClr val="EAF3F5"/>
            </a:gs>
            <a:gs pos="100000">
              <a:srgbClr val="5D6A6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394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2011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880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131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1280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1247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1214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118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114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899591" y="1887040"/>
            <a:ext cx="7560839" cy="4401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7950" marR="0" lvl="0" indent="-6350" algn="just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Cambridge IGCSE </a:t>
            </a:r>
            <a:r>
              <a:rPr lang="it-IT" sz="2800" b="1" i="1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(International General Certificate of </a:t>
            </a:r>
            <a:r>
              <a:rPr lang="it-IT" sz="2800" b="1" i="1" u="none" strike="noStrike" cap="none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Secondary</a:t>
            </a:r>
            <a:r>
              <a:rPr lang="it-IT" sz="2800" b="1" i="1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i="1" u="none" strike="noStrike" cap="none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it-IT" sz="2800" b="1" i="1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it-IT" sz="2800" b="1" i="1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it-IT" sz="28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il diploma 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più conosciuto </a:t>
            </a:r>
            <a:r>
              <a:rPr lang="it-IT" sz="28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livello internazionale. </a:t>
            </a:r>
          </a:p>
          <a:p>
            <a:pPr marL="107950" marR="0" lvl="0" indent="-6350" algn="just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Si tratta di certificazioni delle competenze in una materia appresa in </a:t>
            </a:r>
            <a:r>
              <a:rPr lang="it-IT" sz="2800" b="1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ingua </a:t>
            </a:r>
            <a:r>
              <a:rPr lang="it-IT" sz="2800" b="1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nglese (es. </a:t>
            </a:r>
            <a:r>
              <a:rPr lang="it-IT" sz="28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Fisica, 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Matematica ecc.) equivalenti agli esami che gli studenti britannici sostengono alla fine della scuola secondaria.</a:t>
            </a:r>
          </a:p>
          <a:p>
            <a:pPr marL="107950" marR="0" lvl="0" indent="-6350" algn="just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Le certificazioni sono rilasciate </a:t>
            </a:r>
            <a:r>
              <a:rPr lang="it-IT" sz="28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it-IT" sz="2800" b="1" i="1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Cambridge </a:t>
            </a:r>
            <a:r>
              <a:rPr lang="it-IT" sz="2800" b="1" i="1" u="none" strike="noStrike" cap="none" dirty="0" err="1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it-IT" sz="2800" b="1" i="1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International </a:t>
            </a:r>
            <a:r>
              <a:rPr lang="it-IT" sz="2800" b="1" i="1" u="none" strike="noStrike" cap="none" dirty="0" err="1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Examination</a:t>
            </a:r>
            <a:r>
              <a:rPr lang="it-IT" sz="2800" b="1" i="1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07950" marR="0" lvl="0" indent="-6350" algn="just" rtl="0">
              <a:spcBef>
                <a:spcPts val="0"/>
              </a:spcBef>
              <a:buSzPct val="25000"/>
              <a:buNone/>
            </a:pPr>
            <a:endParaRPr lang="it-IT" sz="2800" b="1" i="0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5" y="0"/>
            <a:ext cx="2235449" cy="12961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313483" y="274637"/>
            <a:ext cx="6373314" cy="1612402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4400" b="1" i="0" u="none" strike="noStrike" cap="none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Cos’è il Cambridge IGCSE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3959" b="1" i="0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I programmi Cambridge</a:t>
            </a:r>
          </a:p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3959" b="1" i="0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959" b="1" i="0" u="none" strike="noStrike" cap="none" dirty="0" smtClean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International School</a:t>
            </a:r>
            <a:endParaRPr lang="it-IT" sz="3959" b="1" i="0" u="none" strike="noStrike" cap="none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03250" y="1763720"/>
            <a:ext cx="4461000" cy="2961424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t" anchorCtr="0">
            <a:noAutofit/>
          </a:bodyPr>
          <a:lstStyle/>
          <a:p>
            <a:pPr marL="431532" marR="0" lvl="0" indent="-32993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44386"/>
              <a:buFont typeface="Noto Sans Symbols"/>
              <a:buChar char="✓"/>
            </a:pPr>
            <a:r>
              <a:rPr lang="it-IT" sz="2170" b="1" dirty="0" smtClean="0">
                <a:solidFill>
                  <a:srgbClr val="03506C"/>
                </a:solidFill>
              </a:rPr>
              <a:t>A</a:t>
            </a:r>
            <a:r>
              <a:rPr lang="it-IT" sz="217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iutano </a:t>
            </a: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gli studenti a:</a:t>
            </a:r>
          </a:p>
          <a:p>
            <a:pPr marL="431532" marR="0" lvl="0" indent="-38771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98636"/>
              <a:buFont typeface="Calibri"/>
              <a:buChar char="✓"/>
            </a:pP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sviluppare interesse e curiosità per lo studio</a:t>
            </a:r>
            <a:r>
              <a:rPr lang="it-IT" sz="2170" b="1" dirty="0">
                <a:solidFill>
                  <a:srgbClr val="03506C"/>
                </a:solidFill>
              </a:rPr>
              <a:t>;</a:t>
            </a:r>
          </a:p>
          <a:p>
            <a:pPr marL="431532" marR="0" lvl="0" indent="-38771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98636"/>
              <a:buFont typeface="Calibri"/>
              <a:buChar char="✓"/>
            </a:pP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sviluppare abilità critiche e un metodo di studio efficace rendendoli più sicuri, responsabili, riflessivi e creativi</a:t>
            </a:r>
          </a:p>
          <a:p>
            <a:pPr marL="342651" marR="0" lvl="0" indent="-342651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98636"/>
              <a:buFont typeface="Arial"/>
              <a:buNone/>
            </a:pPr>
            <a:endParaRPr sz="2170" b="0" i="0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56914" y="1928446"/>
            <a:ext cx="3529800" cy="25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77325" y="4725145"/>
            <a:ext cx="7864500" cy="1440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-IT" dirty="0"/>
              <a:t> </a:t>
            </a:r>
            <a:r>
              <a:rPr lang="it-IT" sz="217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Offrono agli studenti la possibilità di accedere alle più importanti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università italiane e </a:t>
            </a:r>
            <a:r>
              <a:rPr lang="it-IT" sz="2170" b="1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straniere.</a:t>
            </a:r>
          </a:p>
          <a:p>
            <a:r>
              <a:rPr lang="it-IT" sz="2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Livello </a:t>
            </a:r>
            <a:r>
              <a:rPr lang="it-IT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minimo </a:t>
            </a:r>
            <a:r>
              <a:rPr lang="it-IT" sz="2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richiesto per l’iscrizione alle classi Cambridge International School: </a:t>
            </a:r>
            <a:r>
              <a:rPr lang="it-IT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certificazione A2 (KET).</a:t>
            </a:r>
            <a:endParaRPr lang="it-IT" sz="2100" b="1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it-IT" sz="217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it-IT" dirty="0"/>
              <a:t>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C:\Users\ire\Desktop\as2016-17\documento 15 maggio\immagini\labv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6085" y="1772816"/>
            <a:ext cx="4247913" cy="520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52222"/>
              </a:buClr>
              <a:buSzPct val="25000"/>
              <a:buFont typeface="Verdana"/>
              <a:buNone/>
            </a:pPr>
            <a:r>
              <a:rPr lang="it-IT" sz="3959" b="0" i="1" u="none" strike="noStrike" cap="none">
                <a:solidFill>
                  <a:srgbClr val="55222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it-IT" sz="3959" b="0" i="1" u="none" strike="noStrike" cap="none">
                <a:solidFill>
                  <a:srgbClr val="55222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3959" b="1" i="0" u="none" strike="noStrike" cap="none">
                <a:solidFill>
                  <a:srgbClr val="0578A2"/>
                </a:solidFill>
                <a:latin typeface="Verdana"/>
                <a:ea typeface="Verdana"/>
                <a:cs typeface="Verdana"/>
                <a:sym typeface="Verdana"/>
              </a:rPr>
              <a:t>Quale indirizzo?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03245" y="1763713"/>
            <a:ext cx="4460875" cy="4989512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506C"/>
              </a:buClr>
              <a:buSzPct val="250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 Liceo Scientifico - </a:t>
            </a:r>
            <a:r>
              <a:rPr lang="it-IT" b="1" dirty="0">
                <a:solidFill>
                  <a:srgbClr val="03506C"/>
                </a:solidFill>
              </a:rPr>
              <a:t>O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pzione </a:t>
            </a:r>
            <a:r>
              <a:rPr lang="it-IT" b="1" dirty="0">
                <a:solidFill>
                  <a:srgbClr val="03506C"/>
                </a:solidFill>
              </a:rPr>
              <a:t>S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cienze </a:t>
            </a:r>
            <a:r>
              <a:rPr lang="it-IT" b="1" dirty="0">
                <a:solidFill>
                  <a:srgbClr val="03506C"/>
                </a:solidFill>
              </a:rPr>
              <a:t>A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pplicate</a:t>
            </a:r>
            <a:r>
              <a:rPr lang="it-IT" sz="2800" b="0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 si caratterizza per la centralità delle </a:t>
            </a:r>
            <a:r>
              <a:rPr lang="it-IT" dirty="0">
                <a:solidFill>
                  <a:srgbClr val="03506C"/>
                </a:solidFill>
              </a:rPr>
              <a:t>S</a:t>
            </a:r>
            <a:r>
              <a:rPr lang="it-IT" sz="2800" b="0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cienze, Biologia, </a:t>
            </a:r>
            <a:r>
              <a:rPr lang="it-IT" sz="2800" b="0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Matematica, Chimica</a:t>
            </a:r>
            <a:r>
              <a:rPr lang="it-IT" sz="2800" b="0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, Scienze della Terra, Fisica e per la presenza dell’Informatica. </a:t>
            </a:r>
            <a:endParaRPr lang="it-IT" sz="2800" b="0" i="0" u="none" strike="noStrike" cap="none" dirty="0" smtClean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 descr="C:\Users\ire\Desktop\as2016-17\documento 15 maggio\immagini\logoC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106" y="116631"/>
            <a:ext cx="942509" cy="942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5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9807" y="193433"/>
            <a:ext cx="8147248" cy="415928"/>
          </a:xfrm>
        </p:spPr>
        <p:txBody>
          <a:bodyPr/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Liceo Scientifico Cambridge International School </a:t>
            </a:r>
            <a:br>
              <a:rPr lang="it-IT" altLang="it-IT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Quadro Orario</a:t>
            </a:r>
            <a:r>
              <a:rPr lang="it-IT" alt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solidFill>
                  <a:schemeClr val="tx1"/>
                </a:solidFill>
              </a:rPr>
              <a:t/>
            </a:r>
            <a:br>
              <a:rPr lang="it-IT" altLang="it-IT" sz="2000" dirty="0">
                <a:solidFill>
                  <a:schemeClr val="tx1"/>
                </a:solidFill>
              </a:rPr>
            </a:b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02594"/>
              </p:ext>
            </p:extLst>
          </p:nvPr>
        </p:nvGraphicFramePr>
        <p:xfrm>
          <a:off x="1115616" y="950625"/>
          <a:ext cx="6768753" cy="48343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{E9DA1B70-BECE-4764-BE55-95DD3EAE18B5}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5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1° Anno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2° Anno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3° Anno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4° Anno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5° Anno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Lingua e letteratura italiana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 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Lingua e letteratura inglese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2+(1)+2</a:t>
                      </a:r>
                      <a:r>
                        <a:rPr lang="it-IT" sz="1200" dirty="0">
                          <a:effectLst/>
                        </a:rPr>
                        <a:t>*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2+(1)+2</a:t>
                      </a:r>
                      <a:r>
                        <a:rPr lang="it-IT" sz="1200" dirty="0">
                          <a:effectLst/>
                        </a:rPr>
                        <a:t>*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2+(1)+1</a:t>
                      </a:r>
                      <a:r>
                        <a:rPr lang="it-IT" sz="1200" dirty="0">
                          <a:effectLst/>
                        </a:rPr>
                        <a:t>*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2+(1)+1</a:t>
                      </a:r>
                      <a:r>
                        <a:rPr lang="it-IT" sz="1200" dirty="0">
                          <a:effectLst/>
                        </a:rPr>
                        <a:t>*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Storia e Geografia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Informatica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Storia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Filosofia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Matematica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5 (</a:t>
                      </a:r>
                      <a:r>
                        <a:rPr lang="it-IT" sz="1200" dirty="0">
                          <a:effectLst/>
                        </a:rPr>
                        <a:t>1)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    4 (1</a:t>
                      </a:r>
                      <a:r>
                        <a:rPr lang="it-IT" sz="1200" dirty="0">
                          <a:effectLst/>
                        </a:rPr>
                        <a:t>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4 (</a:t>
                      </a:r>
                      <a:r>
                        <a:rPr lang="it-IT" sz="1200" dirty="0">
                          <a:effectLst/>
                        </a:rPr>
                        <a:t>1)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Fisica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 (</a:t>
                      </a:r>
                      <a:r>
                        <a:rPr lang="it-IT" sz="1200" dirty="0">
                          <a:effectLst/>
                        </a:rPr>
                        <a:t>1)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  </a:t>
                      </a:r>
                      <a:r>
                        <a:rPr lang="it-IT" sz="1200" dirty="0" smtClean="0">
                          <a:effectLst/>
                        </a:rPr>
                        <a:t>        2 (1)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3 </a:t>
                      </a:r>
                      <a:r>
                        <a:rPr lang="it-IT" sz="1200" dirty="0" smtClean="0">
                          <a:effectLst/>
                        </a:rPr>
                        <a:t>(1)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Scienze Naturali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3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Disegno e Storia dell’Arte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3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Scienze motorie e sportive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Religione cattolica o attività alternative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Totale ore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29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29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6" y="6032903"/>
            <a:ext cx="66247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ore tra parentesi sono in compresenza con docente madrelingua.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ore con asterisco sono effettuate dal docente madrelingua.</a:t>
            </a:r>
            <a:endParaRPr kumimoji="0" lang="it-IT" altLang="it-IT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701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94878"/>
              </p:ext>
            </p:extLst>
          </p:nvPr>
        </p:nvGraphicFramePr>
        <p:xfrm>
          <a:off x="1187624" y="1628800"/>
          <a:ext cx="6408711" cy="3485833"/>
        </p:xfrm>
        <a:graphic>
          <a:graphicData uri="http://schemas.openxmlformats.org/drawingml/2006/table">
            <a:tbl>
              <a:tblPr firstRow="1" firstCol="1" bandRow="1">
                <a:tableStyleId>{E9DA1B70-BECE-4764-BE55-95DD3EAE18B5}</a:tableStyleId>
              </a:tblPr>
              <a:tblGrid>
                <a:gridCol w="2052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NOVEMBRE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MAGGIO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1° anno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PET (facoltativo)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2° anno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FCE (facoltativo)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3° anno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t-IT" sz="1400" dirty="0" smtClean="0">
                          <a:effectLst/>
                        </a:rPr>
                        <a:t>- </a:t>
                      </a:r>
                      <a:r>
                        <a:rPr lang="it-IT" sz="1400" dirty="0" err="1" smtClean="0">
                          <a:effectLst/>
                        </a:rPr>
                        <a:t>Maths</a:t>
                      </a:r>
                      <a:r>
                        <a:rPr lang="it-IT" sz="1400" dirty="0" smtClean="0">
                          <a:effectLst/>
                        </a:rPr>
                        <a:t> IGCSE</a:t>
                      </a:r>
                      <a:endParaRPr lang="it-IT" sz="11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t-IT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 Second Language IGCSE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4°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effectLst/>
                        </a:rPr>
                        <a:t>Physics</a:t>
                      </a:r>
                      <a:r>
                        <a:rPr lang="it-IT" sz="1400" dirty="0" smtClean="0">
                          <a:effectLst/>
                        </a:rPr>
                        <a:t> IGCSE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Scansione Esami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1412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</p:spPr>
        <p:txBody>
          <a:bodyPr/>
          <a:lstStyle/>
          <a:p>
            <a:r>
              <a:rPr lang="it-IT" sz="4000" b="1" dirty="0" smtClean="0"/>
              <a:t>Come mi iscrivo al corso Cambridge?</a:t>
            </a:r>
            <a:endParaRPr lang="it-IT" sz="4000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r>
              <a:rPr lang="it-IT" sz="1600" dirty="0" smtClean="0"/>
              <a:t>Ai </a:t>
            </a:r>
            <a:r>
              <a:rPr lang="it-IT" sz="1600" dirty="0"/>
              <a:t>fini dell’attribuzione del </a:t>
            </a:r>
            <a:r>
              <a:rPr lang="it-IT" sz="1600" dirty="0" smtClean="0"/>
              <a:t>punteggio, gli </a:t>
            </a:r>
            <a:r>
              <a:rPr lang="it-IT" sz="1600" dirty="0"/>
              <a:t>studenti richiedenti la classe Cambridge International School devono </a:t>
            </a:r>
            <a:r>
              <a:rPr lang="it-IT" sz="1600" dirty="0" smtClean="0"/>
              <a:t>presentare </a:t>
            </a:r>
            <a:r>
              <a:rPr lang="it-IT" sz="1600" dirty="0"/>
              <a:t>in segreteria didattica: </a:t>
            </a:r>
          </a:p>
          <a:p>
            <a:pPr lvl="0"/>
            <a:r>
              <a:rPr lang="it-IT" sz="1600" b="1" dirty="0"/>
              <a:t>E</a:t>
            </a:r>
            <a:r>
              <a:rPr lang="it-IT" sz="1600" b="1" dirty="0" smtClean="0"/>
              <a:t>ntro </a:t>
            </a:r>
            <a:r>
              <a:rPr lang="it-IT" sz="1600" b="1" dirty="0"/>
              <a:t>Febbraio </a:t>
            </a:r>
            <a:r>
              <a:rPr lang="it-IT" sz="1600" b="1" dirty="0" smtClean="0"/>
              <a:t>2022: </a:t>
            </a:r>
            <a:endParaRPr lang="it-IT" sz="1600" dirty="0"/>
          </a:p>
          <a:p>
            <a:pPr lvl="0"/>
            <a:r>
              <a:rPr lang="it-IT" sz="1600" dirty="0" smtClean="0"/>
              <a:t>Il certificato </a:t>
            </a:r>
            <a:r>
              <a:rPr lang="it-IT" sz="1600" dirty="0"/>
              <a:t>di residenza in carta semplice (si intende esclusivamente la residenza dello studente. In caso di genitori separati, va considerata la sola residenza del genitore che vive con lo studente);</a:t>
            </a:r>
          </a:p>
          <a:p>
            <a:pPr lvl="0"/>
            <a:r>
              <a:rPr lang="it-IT" sz="1600" dirty="0" smtClean="0"/>
              <a:t>L’attestazione </a:t>
            </a:r>
            <a:r>
              <a:rPr lang="it-IT" sz="1600" dirty="0"/>
              <a:t>del lavoro del genitore o dichiarazione del fratello/sorella frequentante l’Istituto </a:t>
            </a:r>
            <a:r>
              <a:rPr lang="it-IT" sz="1600" dirty="0" err="1"/>
              <a:t>Papareschi</a:t>
            </a:r>
            <a:r>
              <a:rPr lang="it-IT" sz="1600" dirty="0"/>
              <a:t>,</a:t>
            </a:r>
          </a:p>
          <a:p>
            <a:pPr lvl="0"/>
            <a:r>
              <a:rPr lang="it-IT" sz="1600" dirty="0"/>
              <a:t> </a:t>
            </a:r>
            <a:r>
              <a:rPr lang="it-IT" sz="1600" b="1" dirty="0"/>
              <a:t>Entro il 10 luglio </a:t>
            </a:r>
            <a:r>
              <a:rPr lang="it-IT" sz="1600" b="1" dirty="0" smtClean="0"/>
              <a:t>2022</a:t>
            </a:r>
            <a:r>
              <a:rPr lang="it-IT" sz="1600" dirty="0" smtClean="0"/>
              <a:t>:                                                                               </a:t>
            </a:r>
            <a:endParaRPr lang="it-IT" sz="1600" dirty="0"/>
          </a:p>
          <a:p>
            <a:pPr lvl="0"/>
            <a:r>
              <a:rPr lang="it-IT" sz="1600" dirty="0"/>
              <a:t>Copia della certificazione linguistica dichiarata</a:t>
            </a:r>
            <a:r>
              <a:rPr lang="it-IT" sz="1600" dirty="0" smtClean="0"/>
              <a:t>.</a:t>
            </a:r>
            <a:endParaRPr lang="it-IT" sz="1600" dirty="0"/>
          </a:p>
          <a:p>
            <a:r>
              <a:rPr lang="it-IT" sz="1600" dirty="0"/>
              <a:t>Tutta la documentazione deve essere inviata tramite posta certificata all’indirizzo: rmis09100b@pec.istruzione.it </a:t>
            </a:r>
          </a:p>
          <a:p>
            <a:r>
              <a:rPr lang="it-IT" sz="1600" dirty="0"/>
              <a:t>Successivamente alla data di consegna, nessuna certificazione sarà accettata ed il punteggio attribuito sarà pari a 0.</a:t>
            </a:r>
          </a:p>
          <a:p>
            <a:r>
              <a:rPr lang="it-IT" sz="1600" dirty="0"/>
              <a:t>E’ responsabilità della famiglia provvedere </a:t>
            </a:r>
            <a:r>
              <a:rPr lang="it-IT" sz="1600" dirty="0" smtClean="0"/>
              <a:t>alla </a:t>
            </a:r>
            <a:r>
              <a:rPr lang="it-IT" sz="1600" dirty="0"/>
              <a:t>consegna della </a:t>
            </a:r>
            <a:r>
              <a:rPr lang="it-IT" sz="1600" dirty="0" smtClean="0"/>
              <a:t>documentazione entro i termini stabiliti.</a:t>
            </a:r>
          </a:p>
          <a:p>
            <a:pPr marL="203200" indent="0">
              <a:buNone/>
            </a:pPr>
            <a:r>
              <a:rPr lang="it-IT" sz="1600" b="1" dirty="0" smtClean="0"/>
              <a:t>Per maggiori informazioni consultare il link:</a:t>
            </a:r>
          </a:p>
          <a:p>
            <a:pPr marL="203200" indent="0">
              <a:buNone/>
            </a:pPr>
            <a:r>
              <a:rPr lang="it-IT" sz="1600" b="1" dirty="0"/>
              <a:t>https://www.papareschi.edu.it/attachments/article/4547/Presentazione%20PTOF%20Cambridge-1.pdf?x78824</a:t>
            </a:r>
          </a:p>
        </p:txBody>
      </p:sp>
    </p:spTree>
    <p:extLst>
      <p:ext uri="{BB962C8B-B14F-4D97-AF65-F5344CB8AC3E}">
        <p14:creationId xmlns:p14="http://schemas.microsoft.com/office/powerpoint/2010/main" val="131437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558</Words>
  <Application>Microsoft Office PowerPoint</Application>
  <PresentationFormat>Presentazione su schermo (4:3)</PresentationFormat>
  <Paragraphs>136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Noto Sans Symbols</vt:lpstr>
      <vt:lpstr>Times New Roman</vt:lpstr>
      <vt:lpstr>Verdana</vt:lpstr>
      <vt:lpstr>Tema di Office</vt:lpstr>
      <vt:lpstr>Cos’è il Cambridge IGCSE</vt:lpstr>
      <vt:lpstr>I programmi Cambridge  International School</vt:lpstr>
      <vt:lpstr> Quale indirizzo?</vt:lpstr>
      <vt:lpstr>  Liceo Scientifico Cambridge International School  Quadro Orario  </vt:lpstr>
      <vt:lpstr>Scansione Esami</vt:lpstr>
      <vt:lpstr>Come mi iscrivo al corso Cambridge?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International English IGCSE  prof. Paola Gasperini 27 maggio 2017</dc:title>
  <dc:creator>User</dc:creator>
  <cp:lastModifiedBy>User</cp:lastModifiedBy>
  <cp:revision>40</cp:revision>
  <dcterms:modified xsi:type="dcterms:W3CDTF">2022-01-05T09:37:11Z</dcterms:modified>
</cp:coreProperties>
</file>