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7" r:id="rId3"/>
    <p:sldId id="273" r:id="rId4"/>
    <p:sldId id="293" r:id="rId5"/>
    <p:sldId id="289" r:id="rId6"/>
    <p:sldId id="294" r:id="rId7"/>
    <p:sldId id="290" r:id="rId8"/>
    <p:sldId id="291" r:id="rId9"/>
    <p:sldId id="26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2765B2"/>
    <a:srgbClr val="E4E155"/>
    <a:srgbClr val="BDBD21"/>
    <a:srgbClr val="B2CB7F"/>
    <a:srgbClr val="D08806"/>
    <a:srgbClr val="F9B233"/>
    <a:srgbClr val="F1EFA3"/>
    <a:srgbClr val="F29D92"/>
    <a:srgbClr val="E7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277637-40B8-4169-A120-B5C6D4EEE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BD30865-6E64-4E69-9FB6-DF3B97962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9B9D57-2AAE-4437-903C-F48AE76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850106"/>
          </a:xfrm>
        </p:spPr>
        <p:txBody>
          <a:bodyPr>
            <a:noAutofit/>
          </a:bodyPr>
          <a:lstStyle/>
          <a:p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PROGETTI EUROPEI</a:t>
            </a:r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80D8AC-46FD-40BB-B48E-9C74B3545E22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Collegio dei Docenti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16/06/2023</a:t>
            </a:r>
          </a:p>
        </p:txBody>
      </p:sp>
    </p:spTree>
    <p:extLst>
      <p:ext uri="{BB962C8B-B14F-4D97-AF65-F5344CB8AC3E}">
        <p14:creationId xmlns:p14="http://schemas.microsoft.com/office/powerpoint/2010/main" val="211401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svolti e in corso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1EEBFD-FBCD-4A42-9E0C-BB5E1B935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5DA2B3-A0E0-4828-B359-4958556F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grpSp>
        <p:nvGrpSpPr>
          <p:cNvPr id="13" name="Group 54">
            <a:extLst>
              <a:ext uri="{FF2B5EF4-FFF2-40B4-BE49-F238E27FC236}">
                <a16:creationId xmlns:a16="http://schemas.microsoft.com/office/drawing/2014/main" id="{F1D4EF76-9160-49B0-9AC1-9115E3993CA8}"/>
              </a:ext>
            </a:extLst>
          </p:cNvPr>
          <p:cNvGrpSpPr/>
          <p:nvPr/>
        </p:nvGrpSpPr>
        <p:grpSpPr>
          <a:xfrm flipH="1">
            <a:off x="1089345" y="1864756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42">
              <a:extLst>
                <a:ext uri="{FF2B5EF4-FFF2-40B4-BE49-F238E27FC236}">
                  <a16:creationId xmlns:a16="http://schemas.microsoft.com/office/drawing/2014/main" id="{35FD3B20-9496-45FA-BC4A-A6210D3A737F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ERASMUS KA2</a:t>
              </a:r>
              <a:r>
                <a:rPr lang="it-IT" sz="2000" dirty="0"/>
                <a:t>: </a:t>
              </a:r>
              <a:r>
                <a:rPr lang="it-IT" sz="2000" i="1" dirty="0" err="1"/>
                <a:t>Inclusion</a:t>
              </a:r>
              <a:r>
                <a:rPr lang="it-IT" sz="2000" i="1" dirty="0"/>
                <a:t> </a:t>
              </a:r>
              <a:r>
                <a:rPr lang="it-IT" sz="2000" i="1" dirty="0" err="1"/>
                <a:t>through</a:t>
              </a:r>
              <a:r>
                <a:rPr lang="it-IT" sz="2000" i="1" dirty="0"/>
                <a:t> CLIL - </a:t>
              </a:r>
              <a:r>
                <a:rPr lang="it-IT" sz="2000" dirty="0"/>
                <a:t>con 5 paesi</a:t>
              </a:r>
              <a:endParaRPr lang="it-IT" sz="2000" i="1" dirty="0"/>
            </a:p>
          </p:txBody>
        </p:sp>
        <p:sp>
          <p:nvSpPr>
            <p:cNvPr id="15" name="Isosceles Triangle 43">
              <a:extLst>
                <a:ext uri="{FF2B5EF4-FFF2-40B4-BE49-F238E27FC236}">
                  <a16:creationId xmlns:a16="http://schemas.microsoft.com/office/drawing/2014/main" id="{8B8D9B0F-AAB3-4050-83D9-CA6D086BFD6A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4ED03970-5DC7-D5AC-F56D-C69DF2EF2E8F}"/>
              </a:ext>
            </a:extLst>
          </p:cNvPr>
          <p:cNvGrpSpPr/>
          <p:nvPr/>
        </p:nvGrpSpPr>
        <p:grpSpPr>
          <a:xfrm>
            <a:off x="1691680" y="3398975"/>
            <a:ext cx="6462600" cy="1025506"/>
            <a:chOff x="1763688" y="3967739"/>
            <a:chExt cx="6462600" cy="1025506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BEC34C1E-B693-49AD-91B7-65724230EBD7}"/>
                </a:ext>
              </a:extLst>
            </p:cNvPr>
            <p:cNvGrpSpPr/>
            <p:nvPr/>
          </p:nvGrpSpPr>
          <p:grpSpPr>
            <a:xfrm>
              <a:off x="1763688" y="3967739"/>
              <a:ext cx="6462600" cy="1025506"/>
              <a:chOff x="1853816" y="3106233"/>
              <a:chExt cx="6462600" cy="1025506"/>
            </a:xfrm>
          </p:grpSpPr>
          <p:grpSp>
            <p:nvGrpSpPr>
              <p:cNvPr id="10" name="Group 54">
                <a:extLst>
                  <a:ext uri="{FF2B5EF4-FFF2-40B4-BE49-F238E27FC236}">
                    <a16:creationId xmlns:a16="http://schemas.microsoft.com/office/drawing/2014/main" id="{A87D4CA2-272C-43B6-B45A-763EA09558DE}"/>
                  </a:ext>
                </a:extLst>
              </p:cNvPr>
              <p:cNvGrpSpPr/>
              <p:nvPr/>
            </p:nvGrpSpPr>
            <p:grpSpPr>
              <a:xfrm>
                <a:off x="1853816" y="3106233"/>
                <a:ext cx="6462600" cy="1025506"/>
                <a:chOff x="1000539" y="1200920"/>
                <a:chExt cx="3495261" cy="1046980"/>
              </a:xfrm>
              <a:solidFill>
                <a:srgbClr val="E3EC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Rounded Rectangle 42">
                  <a:extLst>
                    <a:ext uri="{FF2B5EF4-FFF2-40B4-BE49-F238E27FC236}">
                      <a16:creationId xmlns:a16="http://schemas.microsoft.com/office/drawing/2014/main" id="{9190A840-2474-4094-91DD-5AD1733316CB}"/>
                    </a:ext>
                  </a:extLst>
                </p:cNvPr>
                <p:cNvSpPr/>
                <p:nvPr/>
              </p:nvSpPr>
              <p:spPr>
                <a:xfrm>
                  <a:off x="1000539" y="1200920"/>
                  <a:ext cx="3495261" cy="1046980"/>
                </a:xfrm>
                <a:prstGeom prst="roundRect">
                  <a:avLst>
                    <a:gd name="adj" fmla="val 2986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 i="1" dirty="0"/>
                </a:p>
              </p:txBody>
            </p:sp>
            <p:sp>
              <p:nvSpPr>
                <p:cNvPr id="12" name="Isosceles Triangle 43">
                  <a:extLst>
                    <a:ext uri="{FF2B5EF4-FFF2-40B4-BE49-F238E27FC236}">
                      <a16:creationId xmlns:a16="http://schemas.microsoft.com/office/drawing/2014/main" id="{92BE354C-A3B9-4370-88E6-84B24C44FEEF}"/>
                    </a:ext>
                  </a:extLst>
                </p:cNvPr>
                <p:cNvSpPr/>
                <p:nvPr/>
              </p:nvSpPr>
              <p:spPr>
                <a:xfrm rot="16200000">
                  <a:off x="4271371" y="1643241"/>
                  <a:ext cx="286520" cy="16233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" name="Isosceles Triangle 43">
                <a:extLst>
                  <a:ext uri="{FF2B5EF4-FFF2-40B4-BE49-F238E27FC236}">
                    <a16:creationId xmlns:a16="http://schemas.microsoft.com/office/drawing/2014/main" id="{5E603CD2-C487-402D-8688-893B6B76DA35}"/>
                  </a:ext>
                </a:extLst>
              </p:cNvPr>
              <p:cNvSpPr/>
              <p:nvPr/>
            </p:nvSpPr>
            <p:spPr>
              <a:xfrm rot="16200000">
                <a:off x="8026015" y="3468907"/>
                <a:ext cx="280643" cy="300157"/>
              </a:xfrm>
              <a:prstGeom prst="triangl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3C11107-71E8-A743-33BC-0232199F5985}"/>
                </a:ext>
              </a:extLst>
            </p:cNvPr>
            <p:cNvSpPr txBox="1"/>
            <p:nvPr/>
          </p:nvSpPr>
          <p:spPr>
            <a:xfrm>
              <a:off x="2036597" y="4108067"/>
              <a:ext cx="56166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>
                  <a:solidFill>
                    <a:schemeClr val="dk1"/>
                  </a:solidFill>
                </a:rPr>
                <a:t>ERASMUS </a:t>
              </a:r>
              <a:r>
                <a:rPr lang="it-IT" sz="2000" b="1" dirty="0" err="1">
                  <a:solidFill>
                    <a:schemeClr val="dk1"/>
                  </a:solidFill>
                </a:rPr>
                <a:t>Teacher</a:t>
              </a:r>
              <a:r>
                <a:rPr lang="it-IT" sz="2000" b="1" dirty="0">
                  <a:solidFill>
                    <a:schemeClr val="dk1"/>
                  </a:solidFill>
                </a:rPr>
                <a:t> Academy Rete Università CIVIS</a:t>
              </a:r>
            </a:p>
            <a:p>
              <a:pPr algn="ctr"/>
              <a:r>
                <a:rPr lang="it-IT" sz="2000" dirty="0">
                  <a:solidFill>
                    <a:schemeClr val="dk1"/>
                  </a:solidFill>
                </a:rPr>
                <a:t>"Università La Sapienza"</a:t>
              </a:r>
            </a:p>
          </p:txBody>
        </p:sp>
      </p:grpSp>
      <p:grpSp>
        <p:nvGrpSpPr>
          <p:cNvPr id="3" name="Group 54">
            <a:extLst>
              <a:ext uri="{FF2B5EF4-FFF2-40B4-BE49-F238E27FC236}">
                <a16:creationId xmlns:a16="http://schemas.microsoft.com/office/drawing/2014/main" id="{3E6CCB1E-31DA-4621-5733-850E9EBB364A}"/>
              </a:ext>
            </a:extLst>
          </p:cNvPr>
          <p:cNvGrpSpPr/>
          <p:nvPr/>
        </p:nvGrpSpPr>
        <p:grpSpPr>
          <a:xfrm flipH="1">
            <a:off x="1222154" y="4817403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42">
              <a:extLst>
                <a:ext uri="{FF2B5EF4-FFF2-40B4-BE49-F238E27FC236}">
                  <a16:creationId xmlns:a16="http://schemas.microsoft.com/office/drawing/2014/main" id="{A1FEAE34-B32D-F7D2-04B2-CCDEA09437C4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JOB SHADOWING</a:t>
              </a:r>
              <a:r>
                <a:rPr lang="it-IT" sz="2000" dirty="0"/>
                <a:t>: </a:t>
              </a:r>
              <a:r>
                <a:rPr lang="it-IT" sz="2000" i="1" dirty="0"/>
                <a:t>International University of Sarajevo</a:t>
              </a:r>
              <a:endParaRPr lang="it-IT" sz="2000" dirty="0"/>
            </a:p>
          </p:txBody>
        </p:sp>
        <p:sp>
          <p:nvSpPr>
            <p:cNvPr id="9" name="Isosceles Triangle 43">
              <a:extLst>
                <a:ext uri="{FF2B5EF4-FFF2-40B4-BE49-F238E27FC236}">
                  <a16:creationId xmlns:a16="http://schemas.microsoft.com/office/drawing/2014/main" id="{B3DDC1BA-7D52-6A04-18AB-C4ED318F7F52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35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Accreditamenti per progetti futuri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08CA55-0BAF-4647-8B2A-671419FD8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AB8836-5598-4216-A334-6AFF119E0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grpSp>
        <p:nvGrpSpPr>
          <p:cNvPr id="10" name="Group 54">
            <a:extLst>
              <a:ext uri="{FF2B5EF4-FFF2-40B4-BE49-F238E27FC236}">
                <a16:creationId xmlns:a16="http://schemas.microsoft.com/office/drawing/2014/main" id="{D1CF03AB-AA40-423D-B61C-A9291FEFC00C}"/>
              </a:ext>
            </a:extLst>
          </p:cNvPr>
          <p:cNvGrpSpPr/>
          <p:nvPr/>
        </p:nvGrpSpPr>
        <p:grpSpPr>
          <a:xfrm flipH="1">
            <a:off x="1340700" y="1894501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42">
              <a:extLst>
                <a:ext uri="{FF2B5EF4-FFF2-40B4-BE49-F238E27FC236}">
                  <a16:creationId xmlns:a16="http://schemas.microsoft.com/office/drawing/2014/main" id="{9F685D0B-29AD-49F2-828B-E19F8DC54FB3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ACCREDITATION FOR AN INDIVIDUAL ORGANISATION</a:t>
              </a:r>
            </a:p>
            <a:p>
              <a:pPr algn="ctr"/>
              <a:endParaRPr lang="it-IT" sz="2000" dirty="0"/>
            </a:p>
          </p:txBody>
        </p:sp>
        <p:sp>
          <p:nvSpPr>
            <p:cNvPr id="12" name="Isosceles Triangle 43">
              <a:extLst>
                <a:ext uri="{FF2B5EF4-FFF2-40B4-BE49-F238E27FC236}">
                  <a16:creationId xmlns:a16="http://schemas.microsoft.com/office/drawing/2014/main" id="{9748F02F-7B39-4BAC-B0B4-CCF8B439A839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E6AD1449-09FF-4CBF-A558-0EB398E410B1}"/>
              </a:ext>
            </a:extLst>
          </p:cNvPr>
          <p:cNvGrpSpPr/>
          <p:nvPr/>
        </p:nvGrpSpPr>
        <p:grpSpPr>
          <a:xfrm>
            <a:off x="3060168" y="2810673"/>
            <a:ext cx="3023663" cy="432048"/>
            <a:chOff x="2483768" y="2780928"/>
            <a:chExt cx="3023663" cy="432048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CDB0DB17-3FDD-4F22-9066-3AD57D24DE43}"/>
                </a:ext>
              </a:extLst>
            </p:cNvPr>
            <p:cNvSpPr/>
            <p:nvPr/>
          </p:nvSpPr>
          <p:spPr>
            <a:xfrm flipH="1">
              <a:off x="2483768" y="2780928"/>
              <a:ext cx="3023663" cy="432048"/>
            </a:xfrm>
            <a:prstGeom prst="roundRect">
              <a:avLst>
                <a:gd name="adj" fmla="val 2986"/>
              </a:avLst>
            </a:prstGeom>
            <a:solidFill>
              <a:srgbClr val="EFF4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2023-2027</a:t>
              </a:r>
            </a:p>
          </p:txBody>
        </p:sp>
        <p:pic>
          <p:nvPicPr>
            <p:cNvPr id="14" name="Elemento grafico 13" descr="Calendario mensile">
              <a:extLst>
                <a:ext uri="{FF2B5EF4-FFF2-40B4-BE49-F238E27FC236}">
                  <a16:creationId xmlns:a16="http://schemas.microsoft.com/office/drawing/2014/main" id="{E420DFE7-AA23-4D22-B192-DB0E2E4F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776" y="28169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" name="Group 54">
            <a:extLst>
              <a:ext uri="{FF2B5EF4-FFF2-40B4-BE49-F238E27FC236}">
                <a16:creationId xmlns:a16="http://schemas.microsoft.com/office/drawing/2014/main" id="{C91EF782-8418-46C1-9DFB-EAA4A9C7E771}"/>
              </a:ext>
            </a:extLst>
          </p:cNvPr>
          <p:cNvGrpSpPr/>
          <p:nvPr/>
        </p:nvGrpSpPr>
        <p:grpSpPr>
          <a:xfrm>
            <a:off x="1340700" y="3615280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42">
              <a:extLst>
                <a:ext uri="{FF2B5EF4-FFF2-40B4-BE49-F238E27FC236}">
                  <a16:creationId xmlns:a16="http://schemas.microsoft.com/office/drawing/2014/main" id="{AA2EBD2E-A121-4013-A13A-6A728846344B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FORMA CAMERA</a:t>
              </a:r>
              <a:r>
                <a:rPr lang="it-IT" sz="2000" dirty="0"/>
                <a:t> </a:t>
              </a:r>
            </a:p>
            <a:p>
              <a:pPr algn="ctr"/>
              <a:r>
                <a:rPr lang="it-IT" sz="2000" dirty="0"/>
                <a:t>IST. TECNICO AMM.NE E FINANZA E MARKETING</a:t>
              </a:r>
            </a:p>
            <a:p>
              <a:pPr algn="ctr"/>
              <a:endParaRPr lang="it-IT" sz="1200" i="1" dirty="0"/>
            </a:p>
          </p:txBody>
        </p:sp>
        <p:sp>
          <p:nvSpPr>
            <p:cNvPr id="17" name="Isosceles Triangle 43">
              <a:extLst>
                <a:ext uri="{FF2B5EF4-FFF2-40B4-BE49-F238E27FC236}">
                  <a16:creationId xmlns:a16="http://schemas.microsoft.com/office/drawing/2014/main" id="{DDCBF30B-ACF4-404E-8909-5B6495C75589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BEF1362B-B77C-4ABE-A129-33E889143138}"/>
              </a:ext>
            </a:extLst>
          </p:cNvPr>
          <p:cNvGrpSpPr/>
          <p:nvPr/>
        </p:nvGrpSpPr>
        <p:grpSpPr>
          <a:xfrm>
            <a:off x="3060168" y="4569334"/>
            <a:ext cx="3023663" cy="432048"/>
            <a:chOff x="2483768" y="2780928"/>
            <a:chExt cx="3023663" cy="432048"/>
          </a:xfrm>
        </p:grpSpPr>
        <p:sp>
          <p:nvSpPr>
            <p:cNvPr id="19" name="Rounded Rectangle 42">
              <a:extLst>
                <a:ext uri="{FF2B5EF4-FFF2-40B4-BE49-F238E27FC236}">
                  <a16:creationId xmlns:a16="http://schemas.microsoft.com/office/drawing/2014/main" id="{579D4584-680E-4F7C-8F74-49DAE53ED6B9}"/>
                </a:ext>
              </a:extLst>
            </p:cNvPr>
            <p:cNvSpPr/>
            <p:nvPr/>
          </p:nvSpPr>
          <p:spPr>
            <a:xfrm flipH="1">
              <a:off x="2483768" y="2780928"/>
              <a:ext cx="3023663" cy="432048"/>
            </a:xfrm>
            <a:prstGeom prst="roundRect">
              <a:avLst>
                <a:gd name="adj" fmla="val 2986"/>
              </a:avLst>
            </a:prstGeom>
            <a:solidFill>
              <a:srgbClr val="EFF4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2021-2027</a:t>
              </a:r>
            </a:p>
          </p:txBody>
        </p:sp>
        <p:pic>
          <p:nvPicPr>
            <p:cNvPr id="20" name="Elemento grafico 19" descr="Calendario mensile">
              <a:extLst>
                <a:ext uri="{FF2B5EF4-FFF2-40B4-BE49-F238E27FC236}">
                  <a16:creationId xmlns:a16="http://schemas.microsoft.com/office/drawing/2014/main" id="{3B52F281-3374-465C-846A-EF3B4A305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776" y="2816952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716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 descr="Immagine che contiene vestiti, uomo, persona, interno&#10;&#10;Descrizione generata automaticamente">
            <a:extLst>
              <a:ext uri="{FF2B5EF4-FFF2-40B4-BE49-F238E27FC236}">
                <a16:creationId xmlns:a16="http://schemas.microsoft.com/office/drawing/2014/main" id="{62497E05-34D7-CEDC-DF86-C95C382E3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64" y="1552502"/>
            <a:ext cx="5009124" cy="3756843"/>
          </a:xfrm>
          <a:prstGeom prst="rect">
            <a:avLst/>
          </a:prstGeom>
        </p:spPr>
      </p:pic>
      <p:pic>
        <p:nvPicPr>
          <p:cNvPr id="35" name="Immagine 34" descr="Immagine che contiene aria aperta, vestiti, persona, cielo&#10;&#10;Descrizione generata automaticamente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17" y="3834504"/>
            <a:ext cx="5029883" cy="2829309"/>
          </a:xfrm>
          <a:prstGeom prst="rect">
            <a:avLst/>
          </a:prstGeom>
        </p:spPr>
      </p:pic>
      <p:pic>
        <p:nvPicPr>
          <p:cNvPr id="33" name="Immagine 32" descr="Immagine che contiene vestiti, persona, aria aperta, Viso umano&#10;&#10;Descrizione generata automaticamente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3" y="1552502"/>
            <a:ext cx="3845312" cy="51270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KA2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i="1" dirty="0" err="1"/>
              <a:t>Inclusion</a:t>
            </a:r>
            <a:r>
              <a:rPr lang="it-IT" sz="1800" i="1" dirty="0"/>
              <a:t> </a:t>
            </a:r>
            <a:r>
              <a:rPr lang="it-IT" sz="1800" i="1" dirty="0" err="1"/>
              <a:t>through</a:t>
            </a:r>
            <a:r>
              <a:rPr lang="it-IT" sz="1800" i="1" dirty="0"/>
              <a:t> CLIL</a:t>
            </a:r>
            <a:br>
              <a:rPr lang="it-IT" sz="1800" i="1" dirty="0"/>
            </a:br>
            <a:r>
              <a:rPr lang="it-IT" sz="1400" dirty="0"/>
              <a:t>2020-2023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1833524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533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Partecipanti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842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20 studenti </a:t>
              </a:r>
            </a:p>
            <a:p>
              <a:pPr algn="ctr"/>
              <a:r>
                <a:rPr lang="it-IT" dirty="0"/>
                <a:t>10 docenti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642938" y="3672751"/>
            <a:ext cx="5130125" cy="2883151"/>
            <a:chOff x="642938" y="3866706"/>
            <a:chExt cx="5130125" cy="2883151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0" y="3887535"/>
              <a:ext cx="459556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Mobilità svolte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Francia: 29 novembre – 3 dicembre 2021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Spagna: 31 gennaio – 4 febbraio 2022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Italia: 3 – 9 Aprile 2022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Grecia: 31 gennaio – 4 febbraio 2022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Romania: </a:t>
              </a:r>
              <a:r>
                <a:rPr lang="it-IT" sz="1800" dirty="0"/>
                <a:t>27-31 marzo 2023</a:t>
              </a:r>
              <a:endParaRPr lang="it-IT" dirty="0"/>
            </a:p>
            <a:p>
              <a:pPr marL="342900" indent="-342900" algn="ctr">
                <a:buFont typeface="+mj-lt"/>
                <a:buAutoNum type="arabicPeriod"/>
              </a:pPr>
              <a:r>
                <a:rPr lang="it-IT" dirty="0"/>
                <a:t>Germania: </a:t>
              </a:r>
              <a:r>
                <a:rPr lang="it-IT" sz="1800" dirty="0"/>
                <a:t>8-12 maggio 2023</a:t>
              </a:r>
            </a:p>
            <a:p>
              <a:pPr marL="342900" indent="-342900" algn="ctr">
                <a:buFont typeface="+mj-lt"/>
                <a:buAutoNum type="arabicPeriod"/>
              </a:pPr>
              <a:endParaRPr lang="it-IT" dirty="0"/>
            </a:p>
            <a:p>
              <a:pPr marL="342900" indent="-342900" algn="ctr">
                <a:buFont typeface="+mj-lt"/>
                <a:buAutoNum type="arabicPeriod"/>
              </a:pP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3921398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progetto: 2020-2023</a:t>
            </a:r>
          </a:p>
        </p:txBody>
      </p:sp>
    </p:spTree>
    <p:extLst>
      <p:ext uri="{BB962C8B-B14F-4D97-AF65-F5344CB8AC3E}">
        <p14:creationId xmlns:p14="http://schemas.microsoft.com/office/powerpoint/2010/main" val="30275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libro, libreria, Pubblicazione&#10;&#10;Descrizione generata automaticamente">
            <a:extLst>
              <a:ext uri="{FF2B5EF4-FFF2-40B4-BE49-F238E27FC236}">
                <a16:creationId xmlns:a16="http://schemas.microsoft.com/office/drawing/2014/main" id="{903E322E-1BDF-1E3B-638C-3DF6AFCF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564"/>
            <a:ext cx="9144000" cy="24761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Academy Rete Università CIVIS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"Università La Sapienza"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841DA92-EC37-F591-A3A4-C8B7E9D5A4FD}"/>
              </a:ext>
            </a:extLst>
          </p:cNvPr>
          <p:cNvGrpSpPr/>
          <p:nvPr/>
        </p:nvGrpSpPr>
        <p:grpSpPr>
          <a:xfrm>
            <a:off x="1055040" y="4545032"/>
            <a:ext cx="2914782" cy="1668128"/>
            <a:chOff x="1055040" y="4545032"/>
            <a:chExt cx="2914782" cy="1668128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7D2C5FF-AF37-C536-ADCB-7BA4F36654EB}"/>
                </a:ext>
              </a:extLst>
            </p:cNvPr>
            <p:cNvSpPr/>
            <p:nvPr/>
          </p:nvSpPr>
          <p:spPr>
            <a:xfrm>
              <a:off x="1055040" y="4545032"/>
              <a:ext cx="2880000" cy="1620272"/>
            </a:xfrm>
            <a:prstGeom prst="rect">
              <a:avLst/>
            </a:prstGeom>
            <a:gradFill>
              <a:gsLst>
                <a:gs pos="69019">
                  <a:srgbClr val="E1E07B"/>
                </a:gs>
                <a:gs pos="31000">
                  <a:srgbClr val="CDCD49"/>
                </a:gs>
                <a:gs pos="100000">
                  <a:srgbClr val="F1EFA3"/>
                </a:gs>
                <a:gs pos="0">
                  <a:srgbClr val="BDBD2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36347A9-BB0A-8C68-00F3-5C843B170A2E}"/>
                </a:ext>
              </a:extLst>
            </p:cNvPr>
            <p:cNvSpPr txBox="1"/>
            <p:nvPr/>
          </p:nvSpPr>
          <p:spPr>
            <a:xfrm>
              <a:off x="1061223" y="4889721"/>
              <a:ext cx="29085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Creazione di una </a:t>
              </a:r>
              <a:r>
                <a:rPr lang="it-IT" sz="1600" b="0" i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piattaforma specifica per le comunità di pratica sulle pedagogie attive e di due 2 </a:t>
              </a:r>
              <a:r>
                <a:rPr lang="it-IT" sz="1600" dirty="0" err="1">
                  <a:solidFill>
                    <a:srgbClr val="222222"/>
                  </a:solidFill>
                  <a:latin typeface="Calibri" panose="020F0502020204030204" pitchFamily="34" charset="0"/>
                </a:rPr>
                <a:t>p</a:t>
              </a:r>
              <a:r>
                <a:rPr lang="it-IT" sz="1600" b="0" i="0" dirty="0" err="1"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adlet</a:t>
              </a:r>
              <a:r>
                <a:rPr lang="it-IT" sz="1600" b="0" i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 collaborativi per condividere risorse.</a:t>
              </a:r>
              <a:endParaRPr lang="it-IT" sz="16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1E6B05D-3F8B-4ABF-3717-2FFCADADFC4D}"/>
                </a:ext>
              </a:extLst>
            </p:cNvPr>
            <p:cNvSpPr txBox="1"/>
            <p:nvPr/>
          </p:nvSpPr>
          <p:spPr>
            <a:xfrm>
              <a:off x="1331640" y="455836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Piattaforma e 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Padlet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9CB0F0A-6190-2B40-5D84-0E328A4A1923}"/>
              </a:ext>
            </a:extLst>
          </p:cNvPr>
          <p:cNvGrpSpPr/>
          <p:nvPr/>
        </p:nvGrpSpPr>
        <p:grpSpPr>
          <a:xfrm>
            <a:off x="5180362" y="4545032"/>
            <a:ext cx="2880000" cy="1664318"/>
            <a:chOff x="5180362" y="4545032"/>
            <a:chExt cx="2880000" cy="1664318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C12A125-7A01-1FAF-61A4-CAE99B3CC227}"/>
                </a:ext>
              </a:extLst>
            </p:cNvPr>
            <p:cNvSpPr/>
            <p:nvPr/>
          </p:nvSpPr>
          <p:spPr>
            <a:xfrm>
              <a:off x="5180362" y="4545032"/>
              <a:ext cx="2880000" cy="1620272"/>
            </a:xfrm>
            <a:prstGeom prst="rect">
              <a:avLst/>
            </a:prstGeom>
            <a:gradFill>
              <a:gsLst>
                <a:gs pos="76000">
                  <a:srgbClr val="F08A7D"/>
                </a:gs>
                <a:gs pos="35400">
                  <a:srgbClr val="EB6757"/>
                </a:gs>
                <a:gs pos="100000">
                  <a:srgbClr val="F29D92"/>
                </a:gs>
                <a:gs pos="0">
                  <a:srgbClr val="E74936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6272701-9CD7-E023-D350-A748B2E736FD}"/>
                </a:ext>
              </a:extLst>
            </p:cNvPr>
            <p:cNvSpPr txBox="1"/>
            <p:nvPr/>
          </p:nvSpPr>
          <p:spPr>
            <a:xfrm>
              <a:off x="5508104" y="459230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Incontri online e in presenza 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14B253-94D9-A7B5-CD6D-74CF77FB6FC9}"/>
                </a:ext>
              </a:extLst>
            </p:cNvPr>
            <p:cNvSpPr txBox="1"/>
            <p:nvPr/>
          </p:nvSpPr>
          <p:spPr>
            <a:xfrm>
              <a:off x="5259817" y="5132132"/>
              <a:ext cx="276474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/>
                <a:t>Si sono tenuti due primi incontri di confronto fra docenti ed esperti, uno online e uno in presenza.</a:t>
              </a:r>
            </a:p>
          </p:txBody>
        </p:sp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D4AF011-7BCE-D189-C9A3-CB0812879861}"/>
              </a:ext>
            </a:extLst>
          </p:cNvPr>
          <p:cNvSpPr txBox="1"/>
          <p:nvPr/>
        </p:nvSpPr>
        <p:spPr>
          <a:xfrm>
            <a:off x="5652120" y="1287959"/>
            <a:ext cx="3456385" cy="1736646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 d'Aix-Marseille</a:t>
            </a:r>
          </a:p>
          <a:p>
            <a:pPr algn="ctr"/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Universität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Tübingen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Sapienza Università di Roma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libre de Bruxelles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and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Kapodistrian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of Athens</a:t>
            </a: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62497E05-34D7-CEDC-DF86-C95C382E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364" y="1709383"/>
            <a:ext cx="5009124" cy="334202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453" y="3834504"/>
            <a:ext cx="4973036" cy="284508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50" y="1552502"/>
            <a:ext cx="3871102" cy="51270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1808" y="193938"/>
            <a:ext cx="8229600" cy="1404248"/>
          </a:xfrm>
        </p:spPr>
        <p:txBody>
          <a:bodyPr>
            <a:normAutofit/>
          </a:bodyPr>
          <a:lstStyle/>
          <a:p>
            <a:b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SHADOWING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University of Sarajevo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1833524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69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Partecipanti: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1204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Docenti: </a:t>
              </a:r>
            </a:p>
            <a:p>
              <a:pPr algn="ctr"/>
              <a:r>
                <a:rPr lang="it-IT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Simona Domizi</a:t>
              </a:r>
            </a:p>
            <a:p>
              <a:pPr algn="ctr"/>
              <a:r>
                <a:rPr lang="it-IT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Maria </a:t>
              </a:r>
              <a:r>
                <a:rPr lang="it-IT" sz="1800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Meliddo</a:t>
              </a:r>
              <a:endPara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187623" y="3672751"/>
            <a:ext cx="4062957" cy="2276529"/>
            <a:chOff x="642938" y="3866706"/>
            <a:chExt cx="5130125" cy="266024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1" y="3887536"/>
              <a:ext cx="4595566" cy="605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Obiettivi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316511" y="1571265"/>
            <a:ext cx="3921398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10-14 Ottobre 2022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77546B-7E9D-F4BD-C9D8-0941FF065A82}"/>
              </a:ext>
            </a:extLst>
          </p:cNvPr>
          <p:cNvSpPr txBox="1"/>
          <p:nvPr/>
        </p:nvSpPr>
        <p:spPr>
          <a:xfrm>
            <a:off x="1354403" y="4094273"/>
            <a:ext cx="3627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Implementare la metodologia didattica attraverso una serie di seminari e lezioni volte alla condivisione delle </a:t>
            </a:r>
            <a:r>
              <a:rPr lang="it-IT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  <a:r>
              <a:rPr lang="it-IT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62497E05-34D7-CEDC-DF86-C95C382E3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364" y="1761868"/>
            <a:ext cx="5009124" cy="333811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3834504"/>
            <a:ext cx="4955075" cy="302349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92" y="1985686"/>
            <a:ext cx="4169112" cy="48723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 FOR AN INDIVIDUAL ORGANISATION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1833524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533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Partecipanti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25 studenti </a:t>
              </a:r>
            </a:p>
            <a:p>
              <a:pPr algn="ctr"/>
              <a:r>
                <a:rPr lang="it-IT" dirty="0"/>
                <a:t>10 docenti </a:t>
              </a:r>
            </a:p>
            <a:p>
              <a:pPr algn="ctr"/>
              <a:r>
                <a:rPr lang="it-IT" dirty="0"/>
                <a:t>per ogni anno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642938" y="3672751"/>
            <a:ext cx="5066675" cy="1860412"/>
            <a:chOff x="642938" y="3866706"/>
            <a:chExt cx="5066675" cy="186041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2" y="3866706"/>
              <a:ext cx="5040371" cy="1860412"/>
              <a:chOff x="5180362" y="4545032"/>
              <a:chExt cx="2844197" cy="113312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752733" cy="1133120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r>
                <a:rPr lang="it-IT" sz="1800" dirty="0"/>
                <a:t> Istruzione di qualità e innovazione didattica.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sz="1800" dirty="0"/>
                <a:t> Inclusione e socializzazione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sz="1800" dirty="0"/>
                <a:t> Ecosostenibilità consapevole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sz="1800" dirty="0"/>
                <a:t> Internazionalizzazione e cittadinanza europea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0" y="3887535"/>
              <a:ext cx="45955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Obiettivi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3921398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accreditamento: 2023-2027</a:t>
            </a:r>
          </a:p>
        </p:txBody>
      </p:sp>
    </p:spTree>
    <p:extLst>
      <p:ext uri="{BB962C8B-B14F-4D97-AF65-F5344CB8AC3E}">
        <p14:creationId xmlns:p14="http://schemas.microsoft.com/office/powerpoint/2010/main" val="274117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62497E05-34D7-CEDC-DF86-C95C382E3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364" y="1563398"/>
            <a:ext cx="5009124" cy="363399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877" y="3834504"/>
            <a:ext cx="5009124" cy="281139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511" y="1552502"/>
            <a:ext cx="3828853" cy="51270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 FOR AN INDIVIDUAL ORGANISATION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1833524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69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Studenti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842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 </a:t>
              </a:r>
              <a:r>
                <a:rPr lang="it-IT" sz="1800" i="1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</a:t>
              </a:r>
              <a:endPara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80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short </a:t>
              </a:r>
              <a:r>
                <a:rPr lang="it-IT" sz="1800" i="1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</a:t>
              </a:r>
              <a:endParaRPr lang="it-IT" i="1" dirty="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187623" y="3672751"/>
            <a:ext cx="4062957" cy="1621851"/>
            <a:chOff x="642938" y="3866706"/>
            <a:chExt cx="5130125" cy="266024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0" y="3887535"/>
              <a:ext cx="45955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Docenti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3921398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accreditamento: 2023-2027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77546B-7E9D-F4BD-C9D8-0941FF065A82}"/>
              </a:ext>
            </a:extLst>
          </p:cNvPr>
          <p:cNvSpPr txBox="1"/>
          <p:nvPr/>
        </p:nvSpPr>
        <p:spPr>
          <a:xfrm>
            <a:off x="1938659" y="4094273"/>
            <a:ext cx="292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(massimo tre mesi)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corsi strutturati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shadowing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BAF203A-8BD9-A3EB-9A5C-94985FF3830E}"/>
              </a:ext>
            </a:extLst>
          </p:cNvPr>
          <p:cNvGrpSpPr/>
          <p:nvPr/>
        </p:nvGrpSpPr>
        <p:grpSpPr>
          <a:xfrm>
            <a:off x="6170969" y="4409920"/>
            <a:ext cx="3014766" cy="2496832"/>
            <a:chOff x="5975396" y="4247343"/>
            <a:chExt cx="3014766" cy="2496832"/>
          </a:xfrm>
        </p:grpSpPr>
        <p:sp>
          <p:nvSpPr>
            <p:cNvPr id="7" name="Folded Corner 67">
              <a:extLst>
                <a:ext uri="{FF2B5EF4-FFF2-40B4-BE49-F238E27FC236}">
                  <a16:creationId xmlns:a16="http://schemas.microsoft.com/office/drawing/2014/main" id="{B722F6DA-C090-016F-A319-F2C7E2D3DAD6}"/>
                </a:ext>
              </a:extLst>
            </p:cNvPr>
            <p:cNvSpPr/>
            <p:nvPr/>
          </p:nvSpPr>
          <p:spPr>
            <a:xfrm rot="21096875">
              <a:off x="5975396" y="4247343"/>
              <a:ext cx="3014766" cy="2496832"/>
            </a:xfrm>
            <a:prstGeom prst="foldedCorner">
              <a:avLst>
                <a:gd name="adj" fmla="val 34928"/>
              </a:avLst>
            </a:prstGeom>
            <a:gradFill flip="none" rotWithShape="1">
              <a:gsLst>
                <a:gs pos="0">
                  <a:srgbClr val="E4E155">
                    <a:shade val="30000"/>
                    <a:satMod val="115000"/>
                  </a:srgbClr>
                </a:gs>
                <a:gs pos="50000">
                  <a:srgbClr val="E4E155">
                    <a:shade val="67500"/>
                    <a:satMod val="115000"/>
                  </a:srgbClr>
                </a:gs>
                <a:gs pos="100000">
                  <a:srgbClr val="E4E15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66">
              <a:extLst>
                <a:ext uri="{FF2B5EF4-FFF2-40B4-BE49-F238E27FC236}">
                  <a16:creationId xmlns:a16="http://schemas.microsoft.com/office/drawing/2014/main" id="{B506B520-DA83-4052-A362-56A175984208}"/>
                </a:ext>
              </a:extLst>
            </p:cNvPr>
            <p:cNvSpPr txBox="1"/>
            <p:nvPr/>
          </p:nvSpPr>
          <p:spPr>
            <a:xfrm>
              <a:off x="6168586" y="4723147"/>
              <a:ext cx="2687955" cy="1700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/>
                <a:t>DA FARE:</a:t>
              </a:r>
            </a:p>
            <a:p>
              <a:endParaRPr lang="it-IT" sz="105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/>
                <a:t>Cercare scuole e contatti per docenti e studenti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/>
                <a:t>Segnalare eventuali contatti di scuole in paesi anglofoni, francofoni o ispanici.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/>
                <a:t>Essere disposti ad ospitare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9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4">
            <a:extLst>
              <a:ext uri="{FF2B5EF4-FFF2-40B4-BE49-F238E27FC236}">
                <a16:creationId xmlns:a16="http://schemas.microsoft.com/office/drawing/2014/main" id="{B14093DE-F0F2-4EAA-BC14-B736DA431F27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1762652"/>
            <a:ext cx="3344548" cy="4032000"/>
            <a:chOff x="4219575" y="1416050"/>
            <a:chExt cx="687388" cy="828676"/>
          </a:xfrm>
          <a:solidFill>
            <a:schemeClr val="accent1"/>
          </a:solidFill>
        </p:grpSpPr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027595E3-9E82-4DC3-9322-3CAA0357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343">
              <a:extLst>
                <a:ext uri="{FF2B5EF4-FFF2-40B4-BE49-F238E27FC236}">
                  <a16:creationId xmlns:a16="http://schemas.microsoft.com/office/drawing/2014/main" id="{2FDE7348-D323-4AF6-926E-35CDC2490D18}"/>
                </a:ext>
              </a:extLst>
            </p:cNvPr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74B03B1D-98DC-4753-AD7E-B506304CD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C37F86D3-A30B-4ED6-B6CB-A356E292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44D947C6-B344-4E32-B1AC-8B6070B0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D369B6CA-FCD8-4F5D-A41C-C2149A20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2993240-BDBC-41CA-9E1F-E33CE7E46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47DDECE0-B7CD-4FBD-8594-713AD6481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1811CEC5-862E-401B-80A9-E9CD17BD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961818C6-ED47-499D-98E0-1F0EF422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AB23C961-4371-42C0-B17F-56465972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381B7D10-1BBA-4F66-A43D-CAD42E18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6DE33FA-8D19-491C-A240-DFF6B224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2150" y="2780928"/>
            <a:ext cx="6048672" cy="1995449"/>
          </a:xfrm>
          <a:solidFill>
            <a:srgbClr val="E3EC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Loredana </a:t>
            </a:r>
            <a:r>
              <a:rPr lang="it-IT" dirty="0" err="1"/>
              <a:t>Catarinozzi</a:t>
            </a:r>
            <a:r>
              <a:rPr lang="it-IT" dirty="0"/>
              <a:t> - Referente</a:t>
            </a:r>
          </a:p>
          <a:p>
            <a:pPr marL="0" indent="0">
              <a:buNone/>
            </a:pPr>
            <a:r>
              <a:rPr lang="it-IT" dirty="0"/>
              <a:t>Patrizia </a:t>
            </a:r>
            <a:r>
              <a:rPr lang="it-IT" dirty="0" err="1"/>
              <a:t>Carvisiglia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Anna Minghetti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735289-94C6-4D5B-BD22-EFADC237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A7B54E-9DA3-4524-9F76-AF70966A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39372B3-EA82-459E-876C-6E74E5AB63C0}"/>
              </a:ext>
            </a:extLst>
          </p:cNvPr>
          <p:cNvSpPr txBox="1">
            <a:spLocks/>
          </p:cNvSpPr>
          <p:nvPr/>
        </p:nvSpPr>
        <p:spPr>
          <a:xfrm>
            <a:off x="457200" y="1281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progetti europei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350</Words>
  <Application>Microsoft Office PowerPoint</Application>
  <PresentationFormat>Presentazione su schermo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 PROGETTI EUROPEI </vt:lpstr>
      <vt:lpstr>Progetti svolti e in corso</vt:lpstr>
      <vt:lpstr>Accreditamenti per progetti futuri</vt:lpstr>
      <vt:lpstr>ERASMUS KA2  Inclusion through CLIL 2020-2023 </vt:lpstr>
      <vt:lpstr>ERASMUS Teacher Academy Rete Università CIVIS "Università La Sapienza" </vt:lpstr>
      <vt:lpstr> JOB SHADOWING International University of Sarajevo</vt:lpstr>
      <vt:lpstr>ACCREDITATION FOR AN INDIVIDUAL ORGANISATION </vt:lpstr>
      <vt:lpstr>ACCREDITATION FOR AN INDIVIDUAL ORGANISATION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 2020-2021</dc:title>
  <dc:creator>Acer All in One</dc:creator>
  <cp:lastModifiedBy>vicepresidenza02</cp:lastModifiedBy>
  <cp:revision>29</cp:revision>
  <dcterms:created xsi:type="dcterms:W3CDTF">2021-04-20T14:15:00Z</dcterms:created>
  <dcterms:modified xsi:type="dcterms:W3CDTF">2023-06-13T08:22:58Z</dcterms:modified>
</cp:coreProperties>
</file>