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sldIdLst>
    <p:sldId id="256" r:id="rId2"/>
    <p:sldId id="257" r:id="rId3"/>
    <p:sldId id="263" r:id="rId4"/>
    <p:sldId id="259" r:id="rId5"/>
    <p:sldId id="260" r:id="rId6"/>
    <p:sldId id="261" r:id="rId7"/>
    <p:sldId id="262" r:id="rId8"/>
    <p:sldId id="265" r:id="rId9"/>
    <p:sldId id="266" r:id="rId10"/>
    <p:sldId id="267" r:id="rId11"/>
    <p:sldId id="264" r:id="rId12"/>
    <p:sldId id="258"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BC835B-33D3-4888-9CD2-1A808B7EE1D7}" type="doc">
      <dgm:prSet loTypeId="urn:microsoft.com/office/officeart/2005/8/layout/hierarchy1" loCatId="hierarchy" qsTypeId="urn:microsoft.com/office/officeart/2005/8/quickstyle/simple1" qsCatId="simple" csTypeId="urn:microsoft.com/office/officeart/2005/8/colors/colorful5" csCatId="colorful"/>
      <dgm:spPr/>
      <dgm:t>
        <a:bodyPr/>
        <a:lstStyle/>
        <a:p>
          <a:endParaRPr lang="en-US"/>
        </a:p>
      </dgm:t>
    </dgm:pt>
    <dgm:pt modelId="{43D8551A-EE1A-4704-99EB-28B03E150E24}">
      <dgm:prSet/>
      <dgm:spPr/>
      <dgm:t>
        <a:bodyPr/>
        <a:lstStyle/>
        <a:p>
          <a:r>
            <a:rPr lang="it-IT"/>
            <a:t>NEL BIENNIO  - A2 </a:t>
          </a:r>
          <a:endParaRPr lang="en-US"/>
        </a:p>
      </dgm:t>
    </dgm:pt>
    <dgm:pt modelId="{01FC3391-1DDC-476C-8B32-D207025EB8C4}" type="parTrans" cxnId="{EA3D817B-28B3-4363-84A2-B301CB1A1781}">
      <dgm:prSet/>
      <dgm:spPr/>
      <dgm:t>
        <a:bodyPr/>
        <a:lstStyle/>
        <a:p>
          <a:endParaRPr lang="en-US"/>
        </a:p>
      </dgm:t>
    </dgm:pt>
    <dgm:pt modelId="{FB08981D-D5BD-417B-BC65-2DAC2302AA4D}" type="sibTrans" cxnId="{EA3D817B-28B3-4363-84A2-B301CB1A1781}">
      <dgm:prSet/>
      <dgm:spPr/>
      <dgm:t>
        <a:bodyPr/>
        <a:lstStyle/>
        <a:p>
          <a:endParaRPr lang="en-US"/>
        </a:p>
      </dgm:t>
    </dgm:pt>
    <dgm:pt modelId="{C1830D5A-8940-412B-811D-B526740A36B4}">
      <dgm:prSet/>
      <dgm:spPr/>
      <dgm:t>
        <a:bodyPr/>
        <a:lstStyle/>
        <a:p>
          <a:r>
            <a:rPr lang="it-IT"/>
            <a:t>NEL TRIENNIO B1, B2, C1</a:t>
          </a:r>
          <a:endParaRPr lang="en-US"/>
        </a:p>
      </dgm:t>
    </dgm:pt>
    <dgm:pt modelId="{15BBE4A2-138A-4265-B553-4BFBA633FF81}" type="parTrans" cxnId="{10DE707A-5135-402E-8707-35D7A5C32CF8}">
      <dgm:prSet/>
      <dgm:spPr/>
      <dgm:t>
        <a:bodyPr/>
        <a:lstStyle/>
        <a:p>
          <a:endParaRPr lang="en-US"/>
        </a:p>
      </dgm:t>
    </dgm:pt>
    <dgm:pt modelId="{10B2052F-A95C-4BFD-9FDA-B27CBAEC8423}" type="sibTrans" cxnId="{10DE707A-5135-402E-8707-35D7A5C32CF8}">
      <dgm:prSet/>
      <dgm:spPr/>
      <dgm:t>
        <a:bodyPr/>
        <a:lstStyle/>
        <a:p>
          <a:endParaRPr lang="en-US"/>
        </a:p>
      </dgm:t>
    </dgm:pt>
    <dgm:pt modelId="{F5C1FC3A-8D42-43C7-8E6D-5BE61ED9410B}" type="pres">
      <dgm:prSet presAssocID="{8BBC835B-33D3-4888-9CD2-1A808B7EE1D7}" presName="hierChild1" presStyleCnt="0">
        <dgm:presLayoutVars>
          <dgm:chPref val="1"/>
          <dgm:dir/>
          <dgm:animOne val="branch"/>
          <dgm:animLvl val="lvl"/>
          <dgm:resizeHandles/>
        </dgm:presLayoutVars>
      </dgm:prSet>
      <dgm:spPr/>
    </dgm:pt>
    <dgm:pt modelId="{9CAF3E40-B750-4E50-82D8-56F54F9B55E8}" type="pres">
      <dgm:prSet presAssocID="{43D8551A-EE1A-4704-99EB-28B03E150E24}" presName="hierRoot1" presStyleCnt="0"/>
      <dgm:spPr/>
    </dgm:pt>
    <dgm:pt modelId="{B3B4B9EF-AEB9-47B1-8C5B-DBF9A359B8AB}" type="pres">
      <dgm:prSet presAssocID="{43D8551A-EE1A-4704-99EB-28B03E150E24}" presName="composite" presStyleCnt="0"/>
      <dgm:spPr/>
    </dgm:pt>
    <dgm:pt modelId="{8202A013-1F2F-4501-9D50-DB54A0E7714C}" type="pres">
      <dgm:prSet presAssocID="{43D8551A-EE1A-4704-99EB-28B03E150E24}" presName="background" presStyleLbl="node0" presStyleIdx="0" presStyleCnt="2"/>
      <dgm:spPr/>
    </dgm:pt>
    <dgm:pt modelId="{8407E08E-CBAE-4BF9-A623-58077D2A9280}" type="pres">
      <dgm:prSet presAssocID="{43D8551A-EE1A-4704-99EB-28B03E150E24}" presName="text" presStyleLbl="fgAcc0" presStyleIdx="0" presStyleCnt="2">
        <dgm:presLayoutVars>
          <dgm:chPref val="3"/>
        </dgm:presLayoutVars>
      </dgm:prSet>
      <dgm:spPr/>
    </dgm:pt>
    <dgm:pt modelId="{A15F185A-DA31-4D14-86A1-AB9E6F7B6B1F}" type="pres">
      <dgm:prSet presAssocID="{43D8551A-EE1A-4704-99EB-28B03E150E24}" presName="hierChild2" presStyleCnt="0"/>
      <dgm:spPr/>
    </dgm:pt>
    <dgm:pt modelId="{0A6C02E0-B9FF-4453-A1D3-7188E2FC1617}" type="pres">
      <dgm:prSet presAssocID="{C1830D5A-8940-412B-811D-B526740A36B4}" presName="hierRoot1" presStyleCnt="0"/>
      <dgm:spPr/>
    </dgm:pt>
    <dgm:pt modelId="{96DB29D9-D0E3-4A7C-A8E2-38E98B9C2FF7}" type="pres">
      <dgm:prSet presAssocID="{C1830D5A-8940-412B-811D-B526740A36B4}" presName="composite" presStyleCnt="0"/>
      <dgm:spPr/>
    </dgm:pt>
    <dgm:pt modelId="{8F694B7A-A5AB-4B2A-B05F-4E04395C65C5}" type="pres">
      <dgm:prSet presAssocID="{C1830D5A-8940-412B-811D-B526740A36B4}" presName="background" presStyleLbl="node0" presStyleIdx="1" presStyleCnt="2"/>
      <dgm:spPr/>
    </dgm:pt>
    <dgm:pt modelId="{03D2789B-B1BF-4104-AD28-E75B578FBC2E}" type="pres">
      <dgm:prSet presAssocID="{C1830D5A-8940-412B-811D-B526740A36B4}" presName="text" presStyleLbl="fgAcc0" presStyleIdx="1" presStyleCnt="2">
        <dgm:presLayoutVars>
          <dgm:chPref val="3"/>
        </dgm:presLayoutVars>
      </dgm:prSet>
      <dgm:spPr/>
    </dgm:pt>
    <dgm:pt modelId="{097B43C0-9284-4F43-BABC-6B717C3E4CBF}" type="pres">
      <dgm:prSet presAssocID="{C1830D5A-8940-412B-811D-B526740A36B4}" presName="hierChild2" presStyleCnt="0"/>
      <dgm:spPr/>
    </dgm:pt>
  </dgm:ptLst>
  <dgm:cxnLst>
    <dgm:cxn modelId="{10DE707A-5135-402E-8707-35D7A5C32CF8}" srcId="{8BBC835B-33D3-4888-9CD2-1A808B7EE1D7}" destId="{C1830D5A-8940-412B-811D-B526740A36B4}" srcOrd="1" destOrd="0" parTransId="{15BBE4A2-138A-4265-B553-4BFBA633FF81}" sibTransId="{10B2052F-A95C-4BFD-9FDA-B27CBAEC8423}"/>
    <dgm:cxn modelId="{EA3D817B-28B3-4363-84A2-B301CB1A1781}" srcId="{8BBC835B-33D3-4888-9CD2-1A808B7EE1D7}" destId="{43D8551A-EE1A-4704-99EB-28B03E150E24}" srcOrd="0" destOrd="0" parTransId="{01FC3391-1DDC-476C-8B32-D207025EB8C4}" sibTransId="{FB08981D-D5BD-417B-BC65-2DAC2302AA4D}"/>
    <dgm:cxn modelId="{0AB2857C-8D1D-4803-B385-BAAD0B42D0D4}" type="presOf" srcId="{43D8551A-EE1A-4704-99EB-28B03E150E24}" destId="{8407E08E-CBAE-4BF9-A623-58077D2A9280}" srcOrd="0" destOrd="0" presId="urn:microsoft.com/office/officeart/2005/8/layout/hierarchy1"/>
    <dgm:cxn modelId="{E603A0AB-ED32-42AB-9693-A201C7B970E3}" type="presOf" srcId="{8BBC835B-33D3-4888-9CD2-1A808B7EE1D7}" destId="{F5C1FC3A-8D42-43C7-8E6D-5BE61ED9410B}" srcOrd="0" destOrd="0" presId="urn:microsoft.com/office/officeart/2005/8/layout/hierarchy1"/>
    <dgm:cxn modelId="{1C7C9ADF-E1B4-4E92-A19E-E45FEE078403}" type="presOf" srcId="{C1830D5A-8940-412B-811D-B526740A36B4}" destId="{03D2789B-B1BF-4104-AD28-E75B578FBC2E}" srcOrd="0" destOrd="0" presId="urn:microsoft.com/office/officeart/2005/8/layout/hierarchy1"/>
    <dgm:cxn modelId="{2C1B8DD5-5A23-45A2-9EC9-ACA4EA03E17B}" type="presParOf" srcId="{F5C1FC3A-8D42-43C7-8E6D-5BE61ED9410B}" destId="{9CAF3E40-B750-4E50-82D8-56F54F9B55E8}" srcOrd="0" destOrd="0" presId="urn:microsoft.com/office/officeart/2005/8/layout/hierarchy1"/>
    <dgm:cxn modelId="{94E8E0E7-2687-46CE-A5D9-5474642464FA}" type="presParOf" srcId="{9CAF3E40-B750-4E50-82D8-56F54F9B55E8}" destId="{B3B4B9EF-AEB9-47B1-8C5B-DBF9A359B8AB}" srcOrd="0" destOrd="0" presId="urn:microsoft.com/office/officeart/2005/8/layout/hierarchy1"/>
    <dgm:cxn modelId="{55BDFD62-09F0-4EA4-8949-1C525F801297}" type="presParOf" srcId="{B3B4B9EF-AEB9-47B1-8C5B-DBF9A359B8AB}" destId="{8202A013-1F2F-4501-9D50-DB54A0E7714C}" srcOrd="0" destOrd="0" presId="urn:microsoft.com/office/officeart/2005/8/layout/hierarchy1"/>
    <dgm:cxn modelId="{FDD66630-53D5-4B92-A40E-D1EB4A8508A0}" type="presParOf" srcId="{B3B4B9EF-AEB9-47B1-8C5B-DBF9A359B8AB}" destId="{8407E08E-CBAE-4BF9-A623-58077D2A9280}" srcOrd="1" destOrd="0" presId="urn:microsoft.com/office/officeart/2005/8/layout/hierarchy1"/>
    <dgm:cxn modelId="{554EF024-C9A3-483C-8B63-E28ABB6A6F7F}" type="presParOf" srcId="{9CAF3E40-B750-4E50-82D8-56F54F9B55E8}" destId="{A15F185A-DA31-4D14-86A1-AB9E6F7B6B1F}" srcOrd="1" destOrd="0" presId="urn:microsoft.com/office/officeart/2005/8/layout/hierarchy1"/>
    <dgm:cxn modelId="{4E130DB5-5E0D-42AD-A680-3FDDFB734685}" type="presParOf" srcId="{F5C1FC3A-8D42-43C7-8E6D-5BE61ED9410B}" destId="{0A6C02E0-B9FF-4453-A1D3-7188E2FC1617}" srcOrd="1" destOrd="0" presId="urn:microsoft.com/office/officeart/2005/8/layout/hierarchy1"/>
    <dgm:cxn modelId="{E735EE1E-84FB-4F9C-936D-BED90CA3B126}" type="presParOf" srcId="{0A6C02E0-B9FF-4453-A1D3-7188E2FC1617}" destId="{96DB29D9-D0E3-4A7C-A8E2-38E98B9C2FF7}" srcOrd="0" destOrd="0" presId="urn:microsoft.com/office/officeart/2005/8/layout/hierarchy1"/>
    <dgm:cxn modelId="{30B8ABA8-4406-40E6-9655-9B2EE90CEC6F}" type="presParOf" srcId="{96DB29D9-D0E3-4A7C-A8E2-38E98B9C2FF7}" destId="{8F694B7A-A5AB-4B2A-B05F-4E04395C65C5}" srcOrd="0" destOrd="0" presId="urn:microsoft.com/office/officeart/2005/8/layout/hierarchy1"/>
    <dgm:cxn modelId="{6762BDC4-18C6-4868-90A4-0BBE30AD49DA}" type="presParOf" srcId="{96DB29D9-D0E3-4A7C-A8E2-38E98B9C2FF7}" destId="{03D2789B-B1BF-4104-AD28-E75B578FBC2E}" srcOrd="1" destOrd="0" presId="urn:microsoft.com/office/officeart/2005/8/layout/hierarchy1"/>
    <dgm:cxn modelId="{402D56F4-B0FF-4B90-B413-41375716014F}" type="presParOf" srcId="{0A6C02E0-B9FF-4453-A1D3-7188E2FC1617}" destId="{097B43C0-9284-4F43-BABC-6B717C3E4CB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2A013-1F2F-4501-9D50-DB54A0E7714C}">
      <dsp:nvSpPr>
        <dsp:cNvPr id="0" name=""/>
        <dsp:cNvSpPr/>
      </dsp:nvSpPr>
      <dsp:spPr>
        <a:xfrm>
          <a:off x="856" y="1242040"/>
          <a:ext cx="3004567" cy="1907900"/>
        </a:xfrm>
        <a:prstGeom prst="roundRect">
          <a:avLst>
            <a:gd name="adj" fmla="val 10000"/>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07E08E-CBAE-4BF9-A623-58077D2A9280}">
      <dsp:nvSpPr>
        <dsp:cNvPr id="0" name=""/>
        <dsp:cNvSpPr/>
      </dsp:nvSpPr>
      <dsp:spPr>
        <a:xfrm>
          <a:off x="334696" y="1559189"/>
          <a:ext cx="3004567" cy="1907900"/>
        </a:xfrm>
        <a:prstGeom prst="roundRect">
          <a:avLst>
            <a:gd name="adj" fmla="val 10000"/>
          </a:avLst>
        </a:prstGeom>
        <a:solidFill>
          <a:schemeClr val="lt1">
            <a:alpha val="90000"/>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it-IT" sz="3500" kern="1200"/>
            <a:t>NEL BIENNIO  - A2 </a:t>
          </a:r>
          <a:endParaRPr lang="en-US" sz="3500" kern="1200"/>
        </a:p>
      </dsp:txBody>
      <dsp:txXfrm>
        <a:off x="390576" y="1615069"/>
        <a:ext cx="2892807" cy="1796140"/>
      </dsp:txXfrm>
    </dsp:sp>
    <dsp:sp modelId="{8F694B7A-A5AB-4B2A-B05F-4E04395C65C5}">
      <dsp:nvSpPr>
        <dsp:cNvPr id="0" name=""/>
        <dsp:cNvSpPr/>
      </dsp:nvSpPr>
      <dsp:spPr>
        <a:xfrm>
          <a:off x="3673105" y="1242040"/>
          <a:ext cx="3004567" cy="1907900"/>
        </a:xfrm>
        <a:prstGeom prst="roundRect">
          <a:avLst>
            <a:gd name="adj" fmla="val 10000"/>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D2789B-B1BF-4104-AD28-E75B578FBC2E}">
      <dsp:nvSpPr>
        <dsp:cNvPr id="0" name=""/>
        <dsp:cNvSpPr/>
      </dsp:nvSpPr>
      <dsp:spPr>
        <a:xfrm>
          <a:off x="4006946" y="1559189"/>
          <a:ext cx="3004567" cy="1907900"/>
        </a:xfrm>
        <a:prstGeom prst="roundRect">
          <a:avLst>
            <a:gd name="adj" fmla="val 10000"/>
          </a:avLst>
        </a:prstGeom>
        <a:solidFill>
          <a:schemeClr val="lt1">
            <a:alpha val="90000"/>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it-IT" sz="3500" kern="1200"/>
            <a:t>NEL TRIENNIO B1, B2, C1</a:t>
          </a:r>
          <a:endParaRPr lang="en-US" sz="3500" kern="1200"/>
        </a:p>
      </dsp:txBody>
      <dsp:txXfrm>
        <a:off x="4062826" y="1615069"/>
        <a:ext cx="2892807" cy="17961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6/13/2023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21989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8835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6/13/2023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25135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6/13/2023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12238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6/13/2023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5438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35958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14022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28328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19993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6/13/2023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a:t>
            </a:fld>
            <a:endParaRPr lang="en-US" dirty="0"/>
          </a:p>
        </p:txBody>
      </p:sp>
    </p:spTree>
    <p:extLst>
      <p:ext uri="{BB962C8B-B14F-4D97-AF65-F5344CB8AC3E}">
        <p14:creationId xmlns:p14="http://schemas.microsoft.com/office/powerpoint/2010/main" val="230052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6/13/2023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11521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6/13/2023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‹N›</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07934300"/>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0" r:id="rId6"/>
    <p:sldLayoutId id="2147483866" r:id="rId7"/>
    <p:sldLayoutId id="2147483867" r:id="rId8"/>
    <p:sldLayoutId id="2147483868" r:id="rId9"/>
    <p:sldLayoutId id="2147483869" r:id="rId10"/>
    <p:sldLayoutId id="2147483871"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xamenes.cervantes.es/es/dele-para-escolares/que-es"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s://www.papareschi.edu.it/certificazioni-linguistiche/certificazioni-del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7" name="Rectangle 106">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470B590-E113-1291-01C5-5D85B8EC8CB4}"/>
              </a:ext>
            </a:extLst>
          </p:cNvPr>
          <p:cNvSpPr>
            <a:spLocks noGrp="1"/>
          </p:cNvSpPr>
          <p:nvPr>
            <p:ph type="ctrTitle"/>
          </p:nvPr>
        </p:nvSpPr>
        <p:spPr>
          <a:xfrm>
            <a:off x="4579243" y="1419225"/>
            <a:ext cx="6798608" cy="2346136"/>
          </a:xfrm>
        </p:spPr>
        <p:txBody>
          <a:bodyPr>
            <a:normAutofit/>
          </a:bodyPr>
          <a:lstStyle/>
          <a:p>
            <a:r>
              <a:rPr lang="it-IT" sz="4400"/>
              <a:t>PROGETTO CERTIFICAZIONI LINGUISTICHE</a:t>
            </a:r>
          </a:p>
        </p:txBody>
      </p:sp>
      <p:sp>
        <p:nvSpPr>
          <p:cNvPr id="3" name="Sottotitolo 2">
            <a:extLst>
              <a:ext uri="{FF2B5EF4-FFF2-40B4-BE49-F238E27FC236}">
                <a16:creationId xmlns:a16="http://schemas.microsoft.com/office/drawing/2014/main" id="{AEBACE4E-4675-2BF8-CB97-573C38B0C801}"/>
              </a:ext>
            </a:extLst>
          </p:cNvPr>
          <p:cNvSpPr>
            <a:spLocks noGrp="1"/>
          </p:cNvSpPr>
          <p:nvPr>
            <p:ph type="subTitle" idx="1"/>
          </p:nvPr>
        </p:nvSpPr>
        <p:spPr>
          <a:xfrm>
            <a:off x="4579243" y="3829878"/>
            <a:ext cx="6798608" cy="1743232"/>
          </a:xfrm>
        </p:spPr>
        <p:txBody>
          <a:bodyPr>
            <a:normAutofit/>
          </a:bodyPr>
          <a:lstStyle/>
          <a:p>
            <a:pPr>
              <a:lnSpc>
                <a:spcPct val="110000"/>
              </a:lnSpc>
            </a:pPr>
            <a:r>
              <a:rPr lang="it-IT" sz="800" dirty="0"/>
              <a:t> a CHI? </a:t>
            </a:r>
          </a:p>
          <a:p>
            <a:pPr>
              <a:lnSpc>
                <a:spcPct val="110000"/>
              </a:lnSpc>
            </a:pPr>
            <a:r>
              <a:rPr lang="it-IT" sz="800" dirty="0"/>
              <a:t>PERCHE?</a:t>
            </a:r>
          </a:p>
          <a:p>
            <a:pPr>
              <a:lnSpc>
                <a:spcPct val="110000"/>
              </a:lnSpc>
            </a:pPr>
            <a:r>
              <a:rPr lang="it-IT" sz="800" dirty="0"/>
              <a:t>COME?</a:t>
            </a:r>
          </a:p>
          <a:p>
            <a:pPr>
              <a:lnSpc>
                <a:spcPct val="110000"/>
              </a:lnSpc>
            </a:pPr>
            <a:r>
              <a:rPr lang="it-IT" sz="800" dirty="0"/>
              <a:t>QUANDO?</a:t>
            </a:r>
          </a:p>
          <a:p>
            <a:pPr>
              <a:lnSpc>
                <a:spcPct val="110000"/>
              </a:lnSpc>
            </a:pPr>
            <a:r>
              <a:rPr lang="it-IT" sz="800" dirty="0"/>
              <a:t>costi?</a:t>
            </a:r>
          </a:p>
          <a:p>
            <a:pPr>
              <a:lnSpc>
                <a:spcPct val="110000"/>
              </a:lnSpc>
            </a:pPr>
            <a:r>
              <a:rPr lang="it-IT" sz="800" dirty="0"/>
              <a:t>Cambridge? DELE?DELF?</a:t>
            </a:r>
          </a:p>
          <a:p>
            <a:pPr>
              <a:lnSpc>
                <a:spcPct val="110000"/>
              </a:lnSpc>
            </a:pPr>
            <a:r>
              <a:rPr lang="it-IT" sz="800" dirty="0"/>
              <a:t>Chi? </a:t>
            </a:r>
          </a:p>
          <a:p>
            <a:pPr>
              <a:lnSpc>
                <a:spcPct val="110000"/>
              </a:lnSpc>
            </a:pPr>
            <a:endParaRPr lang="it-IT" sz="800" dirty="0"/>
          </a:p>
          <a:p>
            <a:pPr>
              <a:lnSpc>
                <a:spcPct val="110000"/>
              </a:lnSpc>
            </a:pPr>
            <a:endParaRPr lang="it-IT" sz="800" dirty="0"/>
          </a:p>
          <a:p>
            <a:pPr>
              <a:lnSpc>
                <a:spcPct val="110000"/>
              </a:lnSpc>
            </a:pPr>
            <a:endParaRPr lang="it-IT" sz="800" dirty="0"/>
          </a:p>
          <a:p>
            <a:pPr>
              <a:lnSpc>
                <a:spcPct val="110000"/>
              </a:lnSpc>
            </a:pPr>
            <a:endParaRPr lang="it-IT" sz="800" dirty="0"/>
          </a:p>
          <a:p>
            <a:pPr>
              <a:lnSpc>
                <a:spcPct val="110000"/>
              </a:lnSpc>
            </a:pPr>
            <a:endParaRPr lang="it-IT" sz="800" dirty="0"/>
          </a:p>
        </p:txBody>
      </p:sp>
      <p:sp>
        <p:nvSpPr>
          <p:cNvPr id="118" name="Rectangle 108">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9" name="Rectangle 110">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112">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21" name="Picture 3" descr="Un mosaico di forme geometriche colorate">
            <a:extLst>
              <a:ext uri="{FF2B5EF4-FFF2-40B4-BE49-F238E27FC236}">
                <a16:creationId xmlns:a16="http://schemas.microsoft.com/office/drawing/2014/main" id="{772F47F4-5DE0-05AE-219F-4DC83D706C1D}"/>
              </a:ext>
            </a:extLst>
          </p:cNvPr>
          <p:cNvPicPr>
            <a:picLocks noChangeAspect="1"/>
          </p:cNvPicPr>
          <p:nvPr/>
        </p:nvPicPr>
        <p:blipFill rotWithShape="1">
          <a:blip r:embed="rId2"/>
          <a:srcRect l="12805" r="46911"/>
          <a:stretch/>
        </p:blipFill>
        <p:spPr>
          <a:xfrm>
            <a:off x="967513" y="1208531"/>
            <a:ext cx="2667796" cy="4735069"/>
          </a:xfrm>
          <a:prstGeom prst="rect">
            <a:avLst/>
          </a:prstGeom>
        </p:spPr>
      </p:pic>
    </p:spTree>
    <p:extLst>
      <p:ext uri="{BB962C8B-B14F-4D97-AF65-F5344CB8AC3E}">
        <p14:creationId xmlns:p14="http://schemas.microsoft.com/office/powerpoint/2010/main" val="74860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44F476-C38E-480B-9EDD-7296401CCD3D}"/>
              </a:ext>
            </a:extLst>
          </p:cNvPr>
          <p:cNvSpPr>
            <a:spLocks noGrp="1"/>
          </p:cNvSpPr>
          <p:nvPr>
            <p:ph type="title"/>
          </p:nvPr>
        </p:nvSpPr>
        <p:spPr/>
        <p:txBody>
          <a:bodyPr>
            <a:normAutofit/>
          </a:bodyPr>
          <a:lstStyle/>
          <a:p>
            <a:r>
              <a:rPr lang="it-IT" dirty="0"/>
              <a:t>LIVELLI ED ESAMI DELE</a:t>
            </a:r>
          </a:p>
        </p:txBody>
      </p:sp>
      <p:sp>
        <p:nvSpPr>
          <p:cNvPr id="3" name="Segnaposto contenuto 2">
            <a:extLst>
              <a:ext uri="{FF2B5EF4-FFF2-40B4-BE49-F238E27FC236}">
                <a16:creationId xmlns:a16="http://schemas.microsoft.com/office/drawing/2014/main" id="{922DB7DE-DFD4-46DF-A76C-84911DC81D01}"/>
              </a:ext>
            </a:extLst>
          </p:cNvPr>
          <p:cNvSpPr>
            <a:spLocks noGrp="1"/>
          </p:cNvSpPr>
          <p:nvPr>
            <p:ph sz="half" idx="1"/>
          </p:nvPr>
        </p:nvSpPr>
        <p:spPr>
          <a:xfrm>
            <a:off x="549545" y="2578199"/>
            <a:ext cx="5194767" cy="3633047"/>
          </a:xfrm>
        </p:spPr>
        <p:txBody>
          <a:bodyPr>
            <a:normAutofit fontScale="92500"/>
          </a:bodyPr>
          <a:lstStyle/>
          <a:p>
            <a:pPr marL="0" indent="0"/>
            <a:r>
              <a:rPr lang="it-IT" dirty="0"/>
              <a:t>I diplomi DELE attestano la competenza in lingua spagnola secondo una scala di sei livelli (A1, A2, B1, B2, C1, C2), che rappresentano altrettante fasi del percorso di apprendimento della lingua individuati dal Consiglio d’Europa ed elaborati nel Quadro Comune Europeo di Riferimento per le lingue.</a:t>
            </a:r>
          </a:p>
          <a:p>
            <a:pPr marL="0" indent="0"/>
            <a:r>
              <a:rPr lang="it-IT" dirty="0"/>
              <a:t>Chiunque può iscriversi, senza limite d’età, formazione, nazionalità.</a:t>
            </a:r>
          </a:p>
        </p:txBody>
      </p:sp>
      <p:sp>
        <p:nvSpPr>
          <p:cNvPr id="4" name="Segnaposto contenuto 3">
            <a:extLst>
              <a:ext uri="{FF2B5EF4-FFF2-40B4-BE49-F238E27FC236}">
                <a16:creationId xmlns:a16="http://schemas.microsoft.com/office/drawing/2014/main" id="{87EF7E30-7223-4C4A-9FA1-7E0E1171DA25}"/>
              </a:ext>
            </a:extLst>
          </p:cNvPr>
          <p:cNvSpPr>
            <a:spLocks noGrp="1"/>
          </p:cNvSpPr>
          <p:nvPr>
            <p:ph sz="half" idx="2"/>
          </p:nvPr>
        </p:nvSpPr>
        <p:spPr/>
        <p:txBody>
          <a:bodyPr>
            <a:normAutofit fontScale="92500"/>
          </a:bodyPr>
          <a:lstStyle/>
          <a:p>
            <a:pPr marL="0" indent="0"/>
            <a:r>
              <a:rPr lang="it-IT" dirty="0">
                <a:hlinkClick r:id="rId2" tooltip="dele_para_escolares">
                  <a:extLst>
                    <a:ext uri="{A12FA001-AC4F-418D-AE19-62706E023703}">
                      <ahyp:hlinkClr xmlns:ahyp="http://schemas.microsoft.com/office/drawing/2018/hyperlinkcolor" val="tx"/>
                    </a:ext>
                  </a:extLst>
                </a:hlinkClick>
              </a:rPr>
              <a:t>Due esami per le scuole</a:t>
            </a:r>
            <a:r>
              <a:rPr lang="it-IT" dirty="0"/>
              <a:t>: rivolti a studenti tra gli 11 e i 17 anni:</a:t>
            </a:r>
          </a:p>
          <a:p>
            <a:pPr marL="0" indent="0"/>
            <a:r>
              <a:rPr lang="it-IT" dirty="0"/>
              <a:t>«DELE A1 para </a:t>
            </a:r>
            <a:r>
              <a:rPr lang="it-IT" dirty="0" err="1"/>
              <a:t>escolares</a:t>
            </a:r>
            <a:r>
              <a:rPr lang="it-IT" dirty="0"/>
              <a:t>» è finalizzato all’ottenimento del Diploma DELE A1,</a:t>
            </a:r>
          </a:p>
          <a:p>
            <a:pPr marL="0" indent="0"/>
            <a:r>
              <a:rPr lang="it-IT" dirty="0"/>
              <a:t>«DELE A2/B1 para </a:t>
            </a:r>
            <a:r>
              <a:rPr lang="it-IT" dirty="0" err="1"/>
              <a:t>escolares</a:t>
            </a:r>
            <a:r>
              <a:rPr lang="it-IT" dirty="0"/>
              <a:t>» è un esame con due possibili risultati, in caso di esito positivo e a seconda del proprio livello linguistico, il candidato potrà conseguire il Diploma DELE A2 oppure il Diploma DELE B1. </a:t>
            </a:r>
          </a:p>
          <a:p>
            <a:pPr marL="0" indent="0"/>
            <a:r>
              <a:rPr lang="it-IT" dirty="0"/>
              <a:t>Potranno scriversi agli esami para </a:t>
            </a:r>
            <a:r>
              <a:rPr lang="it-IT" dirty="0" err="1"/>
              <a:t>escolares</a:t>
            </a:r>
            <a:r>
              <a:rPr lang="it-IT" dirty="0"/>
              <a:t> unicamente i candidati che non avranno compiuto diciannove anni entro il giorno delle prove scritte dell’esame.</a:t>
            </a:r>
          </a:p>
          <a:p>
            <a:endParaRPr lang="it-IT" dirty="0"/>
          </a:p>
        </p:txBody>
      </p:sp>
    </p:spTree>
    <p:extLst>
      <p:ext uri="{BB962C8B-B14F-4D97-AF65-F5344CB8AC3E}">
        <p14:creationId xmlns:p14="http://schemas.microsoft.com/office/powerpoint/2010/main" val="320798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99E80-0488-CD08-81FC-3D825A55ACE0}"/>
              </a:ext>
            </a:extLst>
          </p:cNvPr>
          <p:cNvSpPr>
            <a:spLocks noGrp="1"/>
          </p:cNvSpPr>
          <p:nvPr>
            <p:ph type="title"/>
          </p:nvPr>
        </p:nvSpPr>
        <p:spPr>
          <a:xfrm>
            <a:off x="478536" y="640080"/>
            <a:ext cx="3429000" cy="1719072"/>
          </a:xfrm>
        </p:spPr>
        <p:txBody>
          <a:bodyPr vert="horz" lIns="91440" tIns="45720" rIns="91440" bIns="45720" rtlCol="0" anchor="b">
            <a:normAutofit/>
          </a:bodyPr>
          <a:lstStyle/>
          <a:p>
            <a:r>
              <a:rPr lang="en-US" sz="3200" kern="1200" dirty="0">
                <a:solidFill>
                  <a:schemeClr val="tx1"/>
                </a:solidFill>
                <a:latin typeface="+mj-lt"/>
                <a:ea typeface="+mj-ea"/>
                <a:cs typeface="+mj-cs"/>
              </a:rPr>
              <a:t>Progetto </a:t>
            </a:r>
            <a:r>
              <a:rPr lang="en-US" sz="3200" kern="1200" dirty="0" err="1">
                <a:solidFill>
                  <a:schemeClr val="tx1"/>
                </a:solidFill>
                <a:latin typeface="+mj-lt"/>
                <a:ea typeface="+mj-ea"/>
                <a:cs typeface="+mj-cs"/>
              </a:rPr>
              <a:t>Certificazione</a:t>
            </a:r>
            <a:r>
              <a:rPr lang="en-US" sz="3200" kern="1200" dirty="0">
                <a:solidFill>
                  <a:schemeClr val="tx1"/>
                </a:solidFill>
                <a:latin typeface="+mj-lt"/>
                <a:ea typeface="+mj-ea"/>
                <a:cs typeface="+mj-cs"/>
              </a:rPr>
              <a:t> DELF</a:t>
            </a:r>
          </a:p>
        </p:txBody>
      </p:sp>
      <p:sp>
        <p:nvSpPr>
          <p:cNvPr id="3" name="Segnaposto contenuto 2">
            <a:extLst>
              <a:ext uri="{FF2B5EF4-FFF2-40B4-BE49-F238E27FC236}">
                <a16:creationId xmlns:a16="http://schemas.microsoft.com/office/drawing/2014/main" id="{A025B7C3-0F6B-2078-B074-E4C304E813B4}"/>
              </a:ext>
            </a:extLst>
          </p:cNvPr>
          <p:cNvSpPr>
            <a:spLocks noGrp="1"/>
          </p:cNvSpPr>
          <p:nvPr>
            <p:ph sz="half" idx="1"/>
          </p:nvPr>
        </p:nvSpPr>
        <p:spPr>
          <a:xfrm>
            <a:off x="630936" y="2807208"/>
            <a:ext cx="3429000" cy="3410712"/>
          </a:xfrm>
        </p:spPr>
        <p:txBody>
          <a:bodyPr vert="horz" lIns="91440" tIns="45720" rIns="91440" bIns="45720" rtlCol="0" anchor="t">
            <a:normAutofit fontScale="92500" lnSpcReduction="20000"/>
          </a:bodyPr>
          <a:lstStyle/>
          <a:p>
            <a:r>
              <a:rPr lang="en-US" sz="1500" dirty="0" err="1"/>
              <a:t>Docente</a:t>
            </a:r>
            <a:r>
              <a:rPr lang="en-US" sz="1500" dirty="0"/>
              <a:t> </a:t>
            </a:r>
            <a:r>
              <a:rPr lang="en-US" sz="1500" dirty="0" err="1"/>
              <a:t>Referente</a:t>
            </a:r>
            <a:r>
              <a:rPr lang="en-US" sz="1500" dirty="0"/>
              <a:t>: </a:t>
            </a:r>
            <a:r>
              <a:rPr lang="en-US" sz="1500" dirty="0" err="1"/>
              <a:t>Prof.ssa</a:t>
            </a:r>
            <a:r>
              <a:rPr lang="en-US" sz="1500" dirty="0"/>
              <a:t> Rossella Tarantino</a:t>
            </a:r>
          </a:p>
          <a:p>
            <a:r>
              <a:rPr lang="en-US" sz="1500" dirty="0" err="1"/>
              <a:t>Docente</a:t>
            </a:r>
            <a:r>
              <a:rPr lang="en-US" sz="1500" dirty="0"/>
              <a:t> </a:t>
            </a:r>
            <a:r>
              <a:rPr lang="en-US" sz="1500" dirty="0" err="1"/>
              <a:t>Corsi</a:t>
            </a:r>
            <a:r>
              <a:rPr lang="en-US" sz="1500" dirty="0"/>
              <a:t>: </a:t>
            </a:r>
            <a:r>
              <a:rPr lang="en-US" sz="1500" dirty="0" err="1"/>
              <a:t>Prof.ssa</a:t>
            </a:r>
            <a:r>
              <a:rPr lang="en-US" sz="1500" dirty="0"/>
              <a:t> Esther </a:t>
            </a:r>
            <a:r>
              <a:rPr lang="en-US" sz="1500" dirty="0" err="1"/>
              <a:t>Benetikt</a:t>
            </a:r>
            <a:endParaRPr lang="en-US" sz="1500" dirty="0"/>
          </a:p>
          <a:p>
            <a:r>
              <a:rPr lang="en-US" sz="1500" dirty="0" err="1"/>
              <a:t>Numero</a:t>
            </a:r>
            <a:r>
              <a:rPr lang="en-US" sz="1500" dirty="0"/>
              <a:t> Corso : n° 1;B1</a:t>
            </a:r>
          </a:p>
          <a:p>
            <a:r>
              <a:rPr lang="en-US" sz="1500" dirty="0" err="1"/>
              <a:t>Alunni</a:t>
            </a:r>
            <a:r>
              <a:rPr lang="en-US" sz="1500" dirty="0"/>
              <a:t> : 7 </a:t>
            </a:r>
          </a:p>
          <a:p>
            <a:r>
              <a:rPr lang="en-US" sz="1500" dirty="0" err="1"/>
              <a:t>Durata</a:t>
            </a:r>
            <a:r>
              <a:rPr lang="en-US" sz="1500" dirty="0"/>
              <a:t> </a:t>
            </a:r>
            <a:r>
              <a:rPr lang="en-US" sz="1500" dirty="0" err="1"/>
              <a:t>corso</a:t>
            </a:r>
            <a:r>
              <a:rPr lang="en-US" sz="1500" dirty="0"/>
              <a:t> : 26 ore</a:t>
            </a:r>
          </a:p>
          <a:p>
            <a:r>
              <a:rPr lang="en-US" sz="1500" dirty="0"/>
              <a:t>Costo </a:t>
            </a:r>
            <a:r>
              <a:rPr lang="en-US" sz="1500" dirty="0" err="1"/>
              <a:t>corso</a:t>
            </a:r>
            <a:r>
              <a:rPr lang="en-US" sz="1500" dirty="0"/>
              <a:t> : 150 euro</a:t>
            </a:r>
          </a:p>
          <a:p>
            <a:r>
              <a:rPr lang="en-US" sz="1500" dirty="0"/>
              <a:t>Costo </a:t>
            </a:r>
            <a:r>
              <a:rPr lang="en-US" sz="1500" dirty="0" err="1"/>
              <a:t>esame</a:t>
            </a:r>
            <a:r>
              <a:rPr lang="en-US" sz="1500" dirty="0"/>
              <a:t> : 98 euro</a:t>
            </a:r>
          </a:p>
          <a:p>
            <a:r>
              <a:rPr lang="en-US" sz="1500" dirty="0" err="1"/>
              <a:t>Esito</a:t>
            </a:r>
            <a:r>
              <a:rPr lang="en-US" sz="1500" dirty="0"/>
              <a:t> </a:t>
            </a:r>
            <a:r>
              <a:rPr lang="en-US" sz="1500" dirty="0" err="1"/>
              <a:t>esami</a:t>
            </a:r>
            <a:r>
              <a:rPr lang="en-US" sz="1500" dirty="0"/>
              <a:t>: </a:t>
            </a:r>
            <a:r>
              <a:rPr lang="en-US" sz="1500" dirty="0" err="1"/>
              <a:t>consultabili</a:t>
            </a:r>
            <a:r>
              <a:rPr lang="en-US" sz="1500" dirty="0"/>
              <a:t> </a:t>
            </a:r>
            <a:r>
              <a:rPr lang="en-US" sz="1500" dirty="0" err="1"/>
              <a:t>sul</a:t>
            </a:r>
            <a:r>
              <a:rPr lang="en-US" sz="1500" dirty="0"/>
              <a:t> </a:t>
            </a:r>
            <a:r>
              <a:rPr lang="en-US" sz="1500" dirty="0" err="1"/>
              <a:t>sito</a:t>
            </a:r>
            <a:r>
              <a:rPr lang="en-US" sz="1500" dirty="0"/>
              <a:t> da fine </a:t>
            </a:r>
            <a:r>
              <a:rPr lang="en-US" sz="1500" dirty="0" err="1"/>
              <a:t>giugno</a:t>
            </a:r>
            <a:endParaRPr lang="en-US" sz="1500" dirty="0"/>
          </a:p>
          <a:p>
            <a:endParaRPr lang="en-US" sz="1500" dirty="0"/>
          </a:p>
          <a:p>
            <a:endParaRPr lang="en-US" sz="1500" dirty="0"/>
          </a:p>
          <a:p>
            <a:endParaRPr lang="en-US" sz="1500" dirty="0"/>
          </a:p>
          <a:p>
            <a:endParaRPr lang="en-US" sz="1500" dirty="0"/>
          </a:p>
        </p:txBody>
      </p:sp>
      <p:pic>
        <p:nvPicPr>
          <p:cNvPr id="5" name="Segnaposto contenuto 4">
            <a:extLst>
              <a:ext uri="{FF2B5EF4-FFF2-40B4-BE49-F238E27FC236}">
                <a16:creationId xmlns:a16="http://schemas.microsoft.com/office/drawing/2014/main" id="{AFACDB5F-6EA4-C026-977E-046212B2721D}"/>
              </a:ext>
            </a:extLst>
          </p:cNvPr>
          <p:cNvPicPr>
            <a:picLocks noGrp="1" noChangeAspect="1"/>
          </p:cNvPicPr>
          <p:nvPr>
            <p:ph sz="half" idx="2"/>
          </p:nvPr>
        </p:nvPicPr>
        <p:blipFill>
          <a:blip r:embed="rId2"/>
          <a:stretch>
            <a:fillRect/>
          </a:stretch>
        </p:blipFill>
        <p:spPr>
          <a:xfrm>
            <a:off x="4654296" y="1211180"/>
            <a:ext cx="6903720" cy="4435640"/>
          </a:xfrm>
          <a:prstGeom prst="rect">
            <a:avLst/>
          </a:prstGeom>
        </p:spPr>
      </p:pic>
    </p:spTree>
    <p:extLst>
      <p:ext uri="{BB962C8B-B14F-4D97-AF65-F5344CB8AC3E}">
        <p14:creationId xmlns:p14="http://schemas.microsoft.com/office/powerpoint/2010/main" val="4286970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99E80-0488-CD08-81FC-3D825A55ACE0}"/>
              </a:ext>
            </a:extLst>
          </p:cNvPr>
          <p:cNvSpPr>
            <a:spLocks noGrp="1"/>
          </p:cNvSpPr>
          <p:nvPr>
            <p:ph type="title"/>
          </p:nvPr>
        </p:nvSpPr>
        <p:spPr>
          <a:xfrm>
            <a:off x="630936" y="639520"/>
            <a:ext cx="3429000" cy="1719072"/>
          </a:xfrm>
        </p:spPr>
        <p:txBody>
          <a:bodyPr vert="horz" lIns="91440" tIns="45720" rIns="91440" bIns="45720" rtlCol="0" anchor="b">
            <a:normAutofit fontScale="90000"/>
          </a:bodyPr>
          <a:lstStyle/>
          <a:p>
            <a:r>
              <a:rPr lang="en-US" sz="3400" b="0" i="0" kern="1200" dirty="0" err="1">
                <a:solidFill>
                  <a:srgbClr val="00B0F0"/>
                </a:solidFill>
                <a:effectLst/>
                <a:latin typeface="+mj-lt"/>
                <a:ea typeface="+mj-ea"/>
                <a:cs typeface="+mj-cs"/>
              </a:rPr>
              <a:t>D</a:t>
            </a:r>
            <a:r>
              <a:rPr lang="en-US" sz="3400" b="0" i="0" kern="1200" dirty="0" err="1">
                <a:solidFill>
                  <a:schemeClr val="tx1"/>
                </a:solidFill>
                <a:effectLst/>
                <a:latin typeface="+mj-lt"/>
                <a:ea typeface="+mj-ea"/>
                <a:cs typeface="+mj-cs"/>
              </a:rPr>
              <a:t>iplôme</a:t>
            </a:r>
            <a:r>
              <a:rPr lang="en-US" sz="3400" b="0" i="0" kern="1200" dirty="0">
                <a:solidFill>
                  <a:schemeClr val="tx1"/>
                </a:solidFill>
                <a:effectLst/>
                <a:latin typeface="+mj-lt"/>
                <a:ea typeface="+mj-ea"/>
                <a:cs typeface="+mj-cs"/>
              </a:rPr>
              <a:t> </a:t>
            </a:r>
            <a:r>
              <a:rPr lang="en-US" sz="3400" b="0" i="0" kern="1200" dirty="0" err="1">
                <a:solidFill>
                  <a:schemeClr val="tx1"/>
                </a:solidFill>
                <a:effectLst/>
                <a:latin typeface="+mj-lt"/>
                <a:ea typeface="+mj-ea"/>
                <a:cs typeface="+mj-cs"/>
              </a:rPr>
              <a:t>d'</a:t>
            </a:r>
            <a:r>
              <a:rPr lang="en-US" sz="3400" b="0" i="0" kern="1200" dirty="0" err="1">
                <a:solidFill>
                  <a:srgbClr val="00B0F0"/>
                </a:solidFill>
                <a:effectLst/>
                <a:latin typeface="+mj-lt"/>
                <a:ea typeface="+mj-ea"/>
                <a:cs typeface="+mj-cs"/>
              </a:rPr>
              <a:t>E</a:t>
            </a:r>
            <a:r>
              <a:rPr lang="en-US" sz="3400" b="0" i="0" kern="1200" dirty="0" err="1">
                <a:solidFill>
                  <a:schemeClr val="tx1"/>
                </a:solidFill>
                <a:effectLst/>
                <a:latin typeface="+mj-lt"/>
                <a:ea typeface="+mj-ea"/>
                <a:cs typeface="+mj-cs"/>
              </a:rPr>
              <a:t>tudes</a:t>
            </a:r>
            <a:r>
              <a:rPr lang="en-US" sz="3400" b="0" i="0" kern="1200" dirty="0">
                <a:solidFill>
                  <a:schemeClr val="tx1"/>
                </a:solidFill>
                <a:effectLst/>
                <a:latin typeface="+mj-lt"/>
                <a:ea typeface="+mj-ea"/>
                <a:cs typeface="+mj-cs"/>
              </a:rPr>
              <a:t> </a:t>
            </a:r>
            <a:r>
              <a:rPr lang="en-US" sz="3400" b="0" i="0" kern="1200" dirty="0" err="1">
                <a:solidFill>
                  <a:schemeClr val="tx1"/>
                </a:solidFill>
                <a:effectLst/>
                <a:latin typeface="+mj-lt"/>
                <a:ea typeface="+mj-ea"/>
                <a:cs typeface="+mj-cs"/>
              </a:rPr>
              <a:t>en</a:t>
            </a:r>
            <a:r>
              <a:rPr lang="en-US" sz="3400" b="0" i="0" kern="1200" dirty="0">
                <a:solidFill>
                  <a:schemeClr val="tx1"/>
                </a:solidFill>
                <a:effectLst/>
                <a:latin typeface="+mj-lt"/>
                <a:ea typeface="+mj-ea"/>
                <a:cs typeface="+mj-cs"/>
              </a:rPr>
              <a:t> </a:t>
            </a:r>
            <a:r>
              <a:rPr lang="en-US" sz="3400" b="0" i="0" kern="1200" dirty="0">
                <a:solidFill>
                  <a:srgbClr val="00B0F0"/>
                </a:solidFill>
                <a:effectLst/>
                <a:latin typeface="+mj-lt"/>
                <a:ea typeface="+mj-ea"/>
                <a:cs typeface="+mj-cs"/>
              </a:rPr>
              <a:t>L</a:t>
            </a:r>
            <a:r>
              <a:rPr lang="en-US" sz="3400" b="0" i="0" kern="1200" dirty="0">
                <a:solidFill>
                  <a:schemeClr val="tx1"/>
                </a:solidFill>
                <a:effectLst/>
                <a:latin typeface="+mj-lt"/>
                <a:ea typeface="+mj-ea"/>
                <a:cs typeface="+mj-cs"/>
              </a:rPr>
              <a:t>angue </a:t>
            </a:r>
            <a:r>
              <a:rPr lang="en-US" sz="3400" b="0" i="0" kern="1200" dirty="0">
                <a:solidFill>
                  <a:srgbClr val="00B0F0"/>
                </a:solidFill>
                <a:effectLst/>
                <a:latin typeface="+mj-lt"/>
                <a:ea typeface="+mj-ea"/>
                <a:cs typeface="+mj-cs"/>
              </a:rPr>
              <a:t>F</a:t>
            </a:r>
            <a:r>
              <a:rPr lang="en-US" sz="3400" b="0" i="0" kern="1200" dirty="0">
                <a:solidFill>
                  <a:schemeClr val="tx1"/>
                </a:solidFill>
                <a:effectLst/>
                <a:latin typeface="+mj-lt"/>
                <a:ea typeface="+mj-ea"/>
                <a:cs typeface="+mj-cs"/>
              </a:rPr>
              <a:t>rançaise</a:t>
            </a:r>
            <a:endParaRPr lang="en-US" sz="3400" kern="1200" dirty="0">
              <a:solidFill>
                <a:schemeClr val="tx1"/>
              </a:solidFill>
              <a:latin typeface="+mj-lt"/>
              <a:ea typeface="+mj-ea"/>
              <a:cs typeface="+mj-cs"/>
            </a:endParaRPr>
          </a:p>
        </p:txBody>
      </p:sp>
      <p:sp>
        <p:nvSpPr>
          <p:cNvPr id="1045" name="Segnaposto contenuto 2">
            <a:extLst>
              <a:ext uri="{FF2B5EF4-FFF2-40B4-BE49-F238E27FC236}">
                <a16:creationId xmlns:a16="http://schemas.microsoft.com/office/drawing/2014/main" id="{A025B7C3-0F6B-2078-B074-E4C304E813B4}"/>
              </a:ext>
            </a:extLst>
          </p:cNvPr>
          <p:cNvSpPr>
            <a:spLocks noGrp="1"/>
          </p:cNvSpPr>
          <p:nvPr>
            <p:ph sz="half" idx="1"/>
          </p:nvPr>
        </p:nvSpPr>
        <p:spPr>
          <a:xfrm>
            <a:off x="630936" y="2807208"/>
            <a:ext cx="3429000" cy="3410712"/>
          </a:xfrm>
        </p:spPr>
        <p:txBody>
          <a:bodyPr vert="horz" lIns="91440" tIns="45720" rIns="91440" bIns="45720" rtlCol="0" anchor="t">
            <a:normAutofit fontScale="92500" lnSpcReduction="10000"/>
          </a:bodyPr>
          <a:lstStyle/>
          <a:p>
            <a:endParaRPr lang="en-US" sz="1200"/>
          </a:p>
          <a:p>
            <a:r>
              <a:rPr lang="en-US" sz="1200" b="0" i="0">
                <a:effectLst/>
              </a:rPr>
              <a:t>Rilasciate dal </a:t>
            </a:r>
            <a:r>
              <a:rPr lang="en-US" sz="1200" b="1" i="0">
                <a:effectLst/>
              </a:rPr>
              <a:t>Ministero francese dell’Educazione Nazionale </a:t>
            </a:r>
            <a:r>
              <a:rPr lang="en-US" sz="1200" b="0" i="0">
                <a:effectLst/>
              </a:rPr>
              <a:t> (dilploma )</a:t>
            </a:r>
          </a:p>
          <a:p>
            <a:r>
              <a:rPr lang="en-US" sz="1200" b="0" i="0">
                <a:effectLst/>
              </a:rPr>
              <a:t> Proposte in più di 160 paesi e si appoggiano su una rete di oltre 1000 centri di esame nel mondo.</a:t>
            </a:r>
          </a:p>
          <a:p>
            <a:r>
              <a:rPr lang="en-US" sz="1200" b="0" i="0">
                <a:effectLst/>
              </a:rPr>
              <a:t>Prive di scadenza</a:t>
            </a:r>
          </a:p>
          <a:p>
            <a:r>
              <a:rPr lang="en-US" sz="1200" b="0" i="0">
                <a:effectLst/>
              </a:rPr>
              <a:t> </a:t>
            </a:r>
            <a:r>
              <a:rPr lang="en-US" sz="1200"/>
              <a:t>A</a:t>
            </a:r>
            <a:r>
              <a:rPr lang="en-US" sz="1200" b="0" i="0">
                <a:effectLst/>
              </a:rPr>
              <a:t>deguate ai livelli di competenza linguistica definiti nel </a:t>
            </a:r>
            <a:r>
              <a:rPr lang="en-US" sz="1200" b="1" i="0">
                <a:effectLst/>
              </a:rPr>
              <a:t>Quadro Comune Europeo di riferimento per le lingue</a:t>
            </a:r>
            <a:endParaRPr lang="en-US" sz="1200"/>
          </a:p>
          <a:p>
            <a:r>
              <a:rPr lang="en-US" sz="1200"/>
              <a:t>C</a:t>
            </a:r>
            <a:r>
              <a:rPr lang="en-US" sz="1200" b="0" i="0">
                <a:effectLst/>
              </a:rPr>
              <a:t>ostituiscono uno strumento di valorizzazione dei percorsi accademici individuali e favoriscono la mobilità studentesca e professionale.</a:t>
            </a:r>
          </a:p>
          <a:p>
            <a:endParaRPr lang="en-US" sz="1200"/>
          </a:p>
          <a:p>
            <a:endParaRPr lang="en-US" sz="1200"/>
          </a:p>
          <a:p>
            <a:endParaRPr lang="en-US" sz="1200"/>
          </a:p>
        </p:txBody>
      </p:sp>
      <p:pic>
        <p:nvPicPr>
          <p:cNvPr id="1026" name="Picture 2" descr="Certificazione Delf Dalf - I.I.S. Rita Levi Montalcini">
            <a:extLst>
              <a:ext uri="{FF2B5EF4-FFF2-40B4-BE49-F238E27FC236}">
                <a16:creationId xmlns:a16="http://schemas.microsoft.com/office/drawing/2014/main" id="{2891CCB9-888D-7A2D-1E2C-0773CBDD8AD6}"/>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7757" r="29043"/>
          <a:stretch/>
        </p:blipFill>
        <p:spPr bwMode="auto">
          <a:xfrm>
            <a:off x="4654296" y="698098"/>
            <a:ext cx="6903720" cy="5461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29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587D26DA-9773-4A0E-B213-DDF20A1F1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magine 1">
            <a:extLst>
              <a:ext uri="{FF2B5EF4-FFF2-40B4-BE49-F238E27FC236}">
                <a16:creationId xmlns:a16="http://schemas.microsoft.com/office/drawing/2014/main" id="{48C4A013-BA1A-C886-3109-FCEFD3C78382}"/>
              </a:ext>
            </a:extLst>
          </p:cNvPr>
          <p:cNvPicPr>
            <a:picLocks noChangeAspect="1"/>
          </p:cNvPicPr>
          <p:nvPr/>
        </p:nvPicPr>
        <p:blipFill rotWithShape="1">
          <a:blip r:embed="rId2"/>
          <a:stretch/>
        </p:blipFill>
        <p:spPr>
          <a:xfrm>
            <a:off x="1143942" y="643466"/>
            <a:ext cx="9904116" cy="5571067"/>
          </a:xfrm>
          <a:prstGeom prst="rect">
            <a:avLst/>
          </a:prstGeom>
        </p:spPr>
      </p:pic>
    </p:spTree>
    <p:extLst>
      <p:ext uri="{BB962C8B-B14F-4D97-AF65-F5344CB8AC3E}">
        <p14:creationId xmlns:p14="http://schemas.microsoft.com/office/powerpoint/2010/main" val="71495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87D26DA-9773-4A0E-B213-DDF20A1F1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magine 1" descr="Immagine che contiene testo, schermata, Carattere, numero&#10;&#10;Descrizione generata automaticamente">
            <a:extLst>
              <a:ext uri="{FF2B5EF4-FFF2-40B4-BE49-F238E27FC236}">
                <a16:creationId xmlns:a16="http://schemas.microsoft.com/office/drawing/2014/main" id="{5675555E-EE18-5AA7-C098-82EF8902262A}"/>
              </a:ext>
            </a:extLst>
          </p:cNvPr>
          <p:cNvPicPr>
            <a:picLocks noChangeAspect="1"/>
          </p:cNvPicPr>
          <p:nvPr/>
        </p:nvPicPr>
        <p:blipFill>
          <a:blip r:embed="rId2"/>
          <a:stretch>
            <a:fillRect/>
          </a:stretch>
        </p:blipFill>
        <p:spPr>
          <a:xfrm>
            <a:off x="1143940" y="643466"/>
            <a:ext cx="9904119" cy="5571067"/>
          </a:xfrm>
          <a:prstGeom prst="rect">
            <a:avLst/>
          </a:prstGeom>
        </p:spPr>
      </p:pic>
    </p:spTree>
    <p:extLst>
      <p:ext uri="{BB962C8B-B14F-4D97-AF65-F5344CB8AC3E}">
        <p14:creationId xmlns:p14="http://schemas.microsoft.com/office/powerpoint/2010/main" val="3318818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7" name="Rectangle 106">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470B590-E113-1291-01C5-5D85B8EC8CB4}"/>
              </a:ext>
            </a:extLst>
          </p:cNvPr>
          <p:cNvSpPr>
            <a:spLocks noGrp="1"/>
          </p:cNvSpPr>
          <p:nvPr>
            <p:ph type="ctrTitle"/>
          </p:nvPr>
        </p:nvSpPr>
        <p:spPr>
          <a:xfrm>
            <a:off x="4579243" y="1419225"/>
            <a:ext cx="6798608" cy="2346136"/>
          </a:xfrm>
        </p:spPr>
        <p:txBody>
          <a:bodyPr>
            <a:normAutofit/>
          </a:bodyPr>
          <a:lstStyle/>
          <a:p>
            <a:pPr algn="ctr"/>
            <a:r>
              <a:rPr lang="it-IT" sz="4400" dirty="0"/>
              <a:t>Questo progetto si rivolge a tutti gli alunni della suola  </a:t>
            </a:r>
          </a:p>
        </p:txBody>
      </p:sp>
      <p:sp>
        <p:nvSpPr>
          <p:cNvPr id="3" name="Sottotitolo 2">
            <a:extLst>
              <a:ext uri="{FF2B5EF4-FFF2-40B4-BE49-F238E27FC236}">
                <a16:creationId xmlns:a16="http://schemas.microsoft.com/office/drawing/2014/main" id="{AEBACE4E-4675-2BF8-CB97-573C38B0C801}"/>
              </a:ext>
            </a:extLst>
          </p:cNvPr>
          <p:cNvSpPr>
            <a:spLocks noGrp="1"/>
          </p:cNvSpPr>
          <p:nvPr>
            <p:ph type="subTitle" idx="1"/>
          </p:nvPr>
        </p:nvSpPr>
        <p:spPr>
          <a:xfrm>
            <a:off x="4579243" y="3765361"/>
            <a:ext cx="6798608" cy="1408872"/>
          </a:xfrm>
        </p:spPr>
        <p:txBody>
          <a:bodyPr>
            <a:normAutofit/>
          </a:bodyPr>
          <a:lstStyle/>
          <a:p>
            <a:pPr algn="ctr">
              <a:lnSpc>
                <a:spcPct val="110000"/>
              </a:lnSpc>
            </a:pPr>
            <a:endParaRPr lang="it-IT" sz="1800" dirty="0"/>
          </a:p>
          <a:p>
            <a:pPr algn="ctr">
              <a:lnSpc>
                <a:spcPct val="110000"/>
              </a:lnSpc>
            </a:pPr>
            <a:r>
              <a:rPr lang="it-IT" sz="1800" dirty="0"/>
              <a:t>Ma chi può partecipare?                                                   </a:t>
            </a:r>
          </a:p>
        </p:txBody>
      </p:sp>
      <p:sp>
        <p:nvSpPr>
          <p:cNvPr id="118" name="Rectangle 108">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9" name="Rectangle 110">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112">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21" name="Picture 3" descr="Un mosaico di forme geometriche colorate">
            <a:extLst>
              <a:ext uri="{FF2B5EF4-FFF2-40B4-BE49-F238E27FC236}">
                <a16:creationId xmlns:a16="http://schemas.microsoft.com/office/drawing/2014/main" id="{772F47F4-5DE0-05AE-219F-4DC83D706C1D}"/>
              </a:ext>
            </a:extLst>
          </p:cNvPr>
          <p:cNvPicPr>
            <a:picLocks noChangeAspect="1"/>
          </p:cNvPicPr>
          <p:nvPr/>
        </p:nvPicPr>
        <p:blipFill rotWithShape="1">
          <a:blip r:embed="rId2"/>
          <a:srcRect l="12805" r="46911"/>
          <a:stretch/>
        </p:blipFill>
        <p:spPr>
          <a:xfrm>
            <a:off x="967513" y="1208531"/>
            <a:ext cx="2667796" cy="4735069"/>
          </a:xfrm>
          <a:prstGeom prst="rect">
            <a:avLst/>
          </a:prstGeom>
        </p:spPr>
      </p:pic>
    </p:spTree>
    <p:extLst>
      <p:ext uri="{BB962C8B-B14F-4D97-AF65-F5344CB8AC3E}">
        <p14:creationId xmlns:p14="http://schemas.microsoft.com/office/powerpoint/2010/main" val="2652797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3BD89B7-9455-0F89-541F-DD3824D8BE8E}"/>
              </a:ext>
            </a:extLst>
          </p:cNvPr>
          <p:cNvSpPr>
            <a:spLocks noGrp="1"/>
          </p:cNvSpPr>
          <p:nvPr>
            <p:ph type="title"/>
          </p:nvPr>
        </p:nvSpPr>
        <p:spPr>
          <a:xfrm>
            <a:off x="705745" y="980660"/>
            <a:ext cx="6792657" cy="4878137"/>
          </a:xfrm>
        </p:spPr>
        <p:txBody>
          <a:bodyPr anchor="ctr">
            <a:normAutofit/>
          </a:bodyPr>
          <a:lstStyle/>
          <a:p>
            <a:pPr algn="ctr"/>
            <a:r>
              <a:rPr lang="it-IT" sz="4800" dirty="0">
                <a:solidFill>
                  <a:schemeClr val="tx2"/>
                </a:solidFill>
              </a:rPr>
              <a:t> A CHI ? </a:t>
            </a:r>
          </a:p>
        </p:txBody>
      </p:sp>
      <p:sp>
        <p:nvSpPr>
          <p:cNvPr id="21" name="Rectangle 20">
            <a:extLst>
              <a:ext uri="{FF2B5EF4-FFF2-40B4-BE49-F238E27FC236}">
                <a16:creationId xmlns:a16="http://schemas.microsoft.com/office/drawing/2014/main" id="{1A75B5EE-3124-4314-90F7-8D9AFE941D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751211"/>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00129C37-C465-4475-927F-B861932A37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752989"/>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9A42BA39-5AF5-E6EA-262E-151967EF5F2E}"/>
              </a:ext>
            </a:extLst>
          </p:cNvPr>
          <p:cNvSpPr>
            <a:spLocks noGrp="1"/>
          </p:cNvSpPr>
          <p:nvPr>
            <p:ph idx="1"/>
          </p:nvPr>
        </p:nvSpPr>
        <p:spPr>
          <a:xfrm>
            <a:off x="8119870" y="1046922"/>
            <a:ext cx="3164356" cy="4811877"/>
          </a:xfrm>
        </p:spPr>
        <p:txBody>
          <a:bodyPr>
            <a:normAutofit/>
          </a:bodyPr>
          <a:lstStyle/>
          <a:p>
            <a:r>
              <a:rPr lang="it-IT" dirty="0"/>
              <a:t>GLI ALUNNI DI TUTTI GLI INDIRIZZI</a:t>
            </a:r>
          </a:p>
          <a:p>
            <a:r>
              <a:rPr lang="it-IT" dirty="0"/>
              <a:t>I </a:t>
            </a:r>
            <a:r>
              <a:rPr lang="it-IT"/>
              <a:t>DOCENTI </a:t>
            </a:r>
            <a:endParaRPr lang="it-IT" dirty="0"/>
          </a:p>
        </p:txBody>
      </p:sp>
      <p:sp>
        <p:nvSpPr>
          <p:cNvPr id="25" name="Rectangle 24">
            <a:extLst>
              <a:ext uri="{FF2B5EF4-FFF2-40B4-BE49-F238E27FC236}">
                <a16:creationId xmlns:a16="http://schemas.microsoft.com/office/drawing/2014/main" id="{8F92C143-3594-4735-B621-397DDDA5F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5946475"/>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44F560E9-CCDC-4F8F-BA20-41F114098A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948253"/>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7202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A7BCA5F-4071-F7C0-9442-39906A4C05AE}"/>
              </a:ext>
            </a:extLst>
          </p:cNvPr>
          <p:cNvSpPr>
            <a:spLocks noGrp="1"/>
          </p:cNvSpPr>
          <p:nvPr>
            <p:ph type="title"/>
          </p:nvPr>
        </p:nvSpPr>
        <p:spPr>
          <a:xfrm>
            <a:off x="705745" y="980660"/>
            <a:ext cx="6792657" cy="4878137"/>
          </a:xfrm>
        </p:spPr>
        <p:txBody>
          <a:bodyPr anchor="ctr">
            <a:normAutofit/>
          </a:bodyPr>
          <a:lstStyle/>
          <a:p>
            <a:pPr algn="ctr"/>
            <a:r>
              <a:rPr lang="it-IT" sz="4800">
                <a:solidFill>
                  <a:schemeClr val="tx2"/>
                </a:solidFill>
              </a:rPr>
              <a:t>perché?</a:t>
            </a:r>
          </a:p>
        </p:txBody>
      </p:sp>
      <p:sp>
        <p:nvSpPr>
          <p:cNvPr id="10" name="Rectangle 9">
            <a:extLst>
              <a:ext uri="{FF2B5EF4-FFF2-40B4-BE49-F238E27FC236}">
                <a16:creationId xmlns:a16="http://schemas.microsoft.com/office/drawing/2014/main" id="{1A75B5EE-3124-4314-90F7-8D9AFE941D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751211"/>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0129C37-C465-4475-927F-B861932A37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752989"/>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2DC64F57-AA09-F870-4B4E-1773E2401BA4}"/>
              </a:ext>
            </a:extLst>
          </p:cNvPr>
          <p:cNvSpPr>
            <a:spLocks noGrp="1"/>
          </p:cNvSpPr>
          <p:nvPr>
            <p:ph idx="1"/>
          </p:nvPr>
        </p:nvSpPr>
        <p:spPr>
          <a:xfrm>
            <a:off x="8119870" y="1046922"/>
            <a:ext cx="3164356" cy="4811877"/>
          </a:xfrm>
        </p:spPr>
        <p:txBody>
          <a:bodyPr>
            <a:normAutofit/>
          </a:bodyPr>
          <a:lstStyle/>
          <a:p>
            <a:r>
              <a:rPr lang="it-IT" sz="1400" dirty="0"/>
              <a:t>PER PROMUOVERE L’INTERCULTURA</a:t>
            </a:r>
          </a:p>
          <a:p>
            <a:r>
              <a:rPr lang="it-IT" dirty="0"/>
              <a:t>PER LA VALORIZZAZIONE DELLE ECCELLENZE </a:t>
            </a:r>
          </a:p>
          <a:p>
            <a:r>
              <a:rPr lang="it-IT" dirty="0"/>
              <a:t>PER POTENZIARE IL PERCORSO DI APPRENDIMENTO</a:t>
            </a:r>
          </a:p>
          <a:p>
            <a:r>
              <a:rPr lang="it-IT" dirty="0"/>
              <a:t>PER MOTIVARE ALL’APPRENDIMENTO DELLA LINGUA (A2)</a:t>
            </a:r>
          </a:p>
          <a:p>
            <a:r>
              <a:rPr lang="it-IT" dirty="0"/>
              <a:t>PER CREARE GRUPPI DI INTERESSE INTER SEZIONE, INTER CLASSE (coesione)</a:t>
            </a:r>
          </a:p>
          <a:p>
            <a:endParaRPr lang="it-IT" dirty="0"/>
          </a:p>
        </p:txBody>
      </p:sp>
      <p:sp>
        <p:nvSpPr>
          <p:cNvPr id="14" name="Rectangle 13">
            <a:extLst>
              <a:ext uri="{FF2B5EF4-FFF2-40B4-BE49-F238E27FC236}">
                <a16:creationId xmlns:a16="http://schemas.microsoft.com/office/drawing/2014/main" id="{8F92C143-3594-4735-B621-397DDDA5F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5946475"/>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44F560E9-CCDC-4F8F-BA20-41F114098A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948253"/>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3527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BA1C962-3FE0-108C-E5B4-E2DAF11FB937}"/>
              </a:ext>
            </a:extLst>
          </p:cNvPr>
          <p:cNvSpPr>
            <a:spLocks noGrp="1"/>
          </p:cNvSpPr>
          <p:nvPr>
            <p:ph type="title"/>
          </p:nvPr>
        </p:nvSpPr>
        <p:spPr>
          <a:xfrm>
            <a:off x="746228" y="1037967"/>
            <a:ext cx="3054091" cy="4709131"/>
          </a:xfrm>
        </p:spPr>
        <p:txBody>
          <a:bodyPr anchor="ctr">
            <a:normAutofit/>
          </a:bodyPr>
          <a:lstStyle/>
          <a:p>
            <a:r>
              <a:rPr lang="it-IT" dirty="0"/>
              <a:t>QUANDO? </a:t>
            </a:r>
          </a:p>
        </p:txBody>
      </p:sp>
      <p:sp>
        <p:nvSpPr>
          <p:cNvPr id="12" name="Rectangle 11">
            <a:extLst>
              <a:ext uri="{FF2B5EF4-FFF2-40B4-BE49-F238E27FC236}">
                <a16:creationId xmlns:a16="http://schemas.microsoft.com/office/drawing/2014/main" id="{2987D6F4-EC95-4EF1-A8AD-4B70386CE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F5F792DF-9D0A-4DB6-9A9E-7312F5A7E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74980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9574E895-174D-3E69-B923-D736B8262A2C}"/>
              </a:ext>
            </a:extLst>
          </p:cNvPr>
          <p:cNvGraphicFramePr>
            <a:graphicFrameLocks noGrp="1"/>
          </p:cNvGraphicFramePr>
          <p:nvPr>
            <p:ph idx="1"/>
            <p:extLst>
              <p:ext uri="{D42A27DB-BD31-4B8C-83A1-F6EECF244321}">
                <p14:modId xmlns:p14="http://schemas.microsoft.com/office/powerpoint/2010/main" val="1859294513"/>
              </p:ext>
            </p:extLst>
          </p:nvPr>
        </p:nvGraphicFramePr>
        <p:xfrm>
          <a:off x="4598438" y="1207783"/>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898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E8A2AD2-2458-BC0A-A3F2-B49A2C8E5D8D}"/>
              </a:ext>
            </a:extLst>
          </p:cNvPr>
          <p:cNvSpPr>
            <a:spLocks noGrp="1"/>
          </p:cNvSpPr>
          <p:nvPr>
            <p:ph type="title"/>
          </p:nvPr>
        </p:nvSpPr>
        <p:spPr>
          <a:xfrm>
            <a:off x="581193" y="702156"/>
            <a:ext cx="4076153" cy="5156642"/>
          </a:xfrm>
        </p:spPr>
        <p:txBody>
          <a:bodyPr anchor="ctr">
            <a:normAutofit/>
          </a:bodyPr>
          <a:lstStyle/>
          <a:p>
            <a:r>
              <a:rPr lang="it-IT" dirty="0">
                <a:solidFill>
                  <a:schemeClr val="tx2"/>
                </a:solidFill>
              </a:rPr>
              <a:t>COME?</a:t>
            </a:r>
            <a:br>
              <a:rPr lang="it-IT" dirty="0">
                <a:solidFill>
                  <a:schemeClr val="tx2"/>
                </a:solidFill>
              </a:rPr>
            </a:br>
            <a:br>
              <a:rPr lang="it-IT" dirty="0">
                <a:solidFill>
                  <a:schemeClr val="tx2"/>
                </a:solidFill>
              </a:rPr>
            </a:br>
            <a:endParaRPr lang="it-IT" sz="1400" dirty="0">
              <a:solidFill>
                <a:schemeClr val="tx2"/>
              </a:solidFill>
            </a:endParaRPr>
          </a:p>
        </p:txBody>
      </p:sp>
      <p:sp>
        <p:nvSpPr>
          <p:cNvPr id="19" name="Rectangle 9">
            <a:extLst>
              <a:ext uri="{FF2B5EF4-FFF2-40B4-BE49-F238E27FC236}">
                <a16:creationId xmlns:a16="http://schemas.microsoft.com/office/drawing/2014/main" id="{832B0DA7-13B0-4805-B9BD-9BFACCB23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199"/>
            <a:ext cx="4210812" cy="949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1">
            <a:extLst>
              <a:ext uri="{FF2B5EF4-FFF2-40B4-BE49-F238E27FC236}">
                <a16:creationId xmlns:a16="http://schemas.microsoft.com/office/drawing/2014/main" id="{D5D17921-1EF4-488E-A9AA-AC6B7F3CE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6743" y="457201"/>
            <a:ext cx="6834067" cy="94996"/>
          </a:xfrm>
          <a:prstGeom prst="rect">
            <a:avLst/>
          </a:prstGeom>
          <a:solidFill>
            <a:srgbClr val="3C474C"/>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7FDC4F9E-B3C4-EC4F-01F1-B2137EC8FBA9}"/>
              </a:ext>
            </a:extLst>
          </p:cNvPr>
          <p:cNvSpPr>
            <a:spLocks noGrp="1"/>
          </p:cNvSpPr>
          <p:nvPr>
            <p:ph idx="1"/>
          </p:nvPr>
        </p:nvSpPr>
        <p:spPr>
          <a:xfrm>
            <a:off x="4776743" y="702156"/>
            <a:ext cx="6484091" cy="5156643"/>
          </a:xfrm>
        </p:spPr>
        <p:txBody>
          <a:bodyPr>
            <a:normAutofit/>
          </a:bodyPr>
          <a:lstStyle/>
          <a:p>
            <a:r>
              <a:rPr lang="it-IT" dirty="0"/>
              <a:t>INFORMARSI</a:t>
            </a:r>
          </a:p>
          <a:p>
            <a:r>
              <a:rPr lang="it-IT" dirty="0"/>
              <a:t>PRENOTARE I CORSI</a:t>
            </a:r>
          </a:p>
          <a:p>
            <a:r>
              <a:rPr lang="it-IT" dirty="0"/>
              <a:t>ISCRIVERSI AI CORSI ED EFFETTUARE PAGAMENTO</a:t>
            </a:r>
          </a:p>
          <a:p>
            <a:r>
              <a:rPr lang="it-IT" dirty="0"/>
              <a:t>ISCRIVERSI ALLE SESSIONI DI ESAME ED EFFETTUARE PAGAMENTO</a:t>
            </a:r>
          </a:p>
          <a:p>
            <a:pPr marL="0" indent="0">
              <a:buNone/>
            </a:pPr>
            <a:r>
              <a:rPr lang="it-IT" dirty="0">
                <a:hlinkClick r:id="rId2"/>
              </a:rPr>
              <a:t>https://www.papareschi.edu.it/certificazioni-linguistiche/certificazioni-delf/</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400831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B1D73F-08BF-EF47-094B-5E952D9DEE50}"/>
              </a:ext>
            </a:extLst>
          </p:cNvPr>
          <p:cNvSpPr>
            <a:spLocks noGrp="1"/>
          </p:cNvSpPr>
          <p:nvPr>
            <p:ph type="title"/>
          </p:nvPr>
        </p:nvSpPr>
        <p:spPr/>
        <p:txBody>
          <a:bodyPr>
            <a:normAutofit fontScale="90000"/>
          </a:bodyPr>
          <a:lstStyle/>
          <a:p>
            <a:br>
              <a:rPr lang="it-IT" dirty="0"/>
            </a:br>
            <a:br>
              <a:rPr lang="it-IT" dirty="0"/>
            </a:br>
            <a:endParaRPr lang="it-IT" dirty="0"/>
          </a:p>
        </p:txBody>
      </p:sp>
      <p:pic>
        <p:nvPicPr>
          <p:cNvPr id="7" name="Segnaposto contenuto 6">
            <a:extLst>
              <a:ext uri="{FF2B5EF4-FFF2-40B4-BE49-F238E27FC236}">
                <a16:creationId xmlns:a16="http://schemas.microsoft.com/office/drawing/2014/main" id="{D60FAED2-5D82-7482-BBDF-7A3407A799CC}"/>
              </a:ext>
            </a:extLst>
          </p:cNvPr>
          <p:cNvPicPr>
            <a:picLocks noGrp="1" noChangeAspect="1"/>
          </p:cNvPicPr>
          <p:nvPr>
            <p:ph idx="1"/>
          </p:nvPr>
        </p:nvPicPr>
        <p:blipFill>
          <a:blip r:embed="rId2"/>
          <a:stretch>
            <a:fillRect/>
          </a:stretch>
        </p:blipFill>
        <p:spPr>
          <a:xfrm>
            <a:off x="914400" y="2341563"/>
            <a:ext cx="10243226" cy="4195424"/>
          </a:xfrm>
        </p:spPr>
      </p:pic>
    </p:spTree>
    <p:extLst>
      <p:ext uri="{BB962C8B-B14F-4D97-AF65-F5344CB8AC3E}">
        <p14:creationId xmlns:p14="http://schemas.microsoft.com/office/powerpoint/2010/main" val="141038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26">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Titolo 1">
            <a:extLst>
              <a:ext uri="{FF2B5EF4-FFF2-40B4-BE49-F238E27FC236}">
                <a16:creationId xmlns:a16="http://schemas.microsoft.com/office/drawing/2014/main" id="{D37675B7-E5FA-C019-5B17-5978EE9360E9}"/>
              </a:ext>
            </a:extLst>
          </p:cNvPr>
          <p:cNvSpPr>
            <a:spLocks noGrp="1"/>
          </p:cNvSpPr>
          <p:nvPr>
            <p:ph type="title"/>
          </p:nvPr>
        </p:nvSpPr>
        <p:spPr>
          <a:xfrm>
            <a:off x="609906" y="702155"/>
            <a:ext cx="4044390" cy="1269713"/>
          </a:xfrm>
        </p:spPr>
        <p:txBody>
          <a:bodyPr>
            <a:normAutofit/>
          </a:bodyPr>
          <a:lstStyle/>
          <a:p>
            <a:r>
              <a:rPr lang="it-IT" dirty="0"/>
              <a:t>Costi?</a:t>
            </a:r>
          </a:p>
        </p:txBody>
      </p:sp>
      <p:sp>
        <p:nvSpPr>
          <p:cNvPr id="39" name="Rectangle 28">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0" name="Content Placeholder 10">
            <a:extLst>
              <a:ext uri="{FF2B5EF4-FFF2-40B4-BE49-F238E27FC236}">
                <a16:creationId xmlns:a16="http://schemas.microsoft.com/office/drawing/2014/main" id="{E6196F12-B7AB-8961-9E5E-0842556990B5}"/>
              </a:ext>
            </a:extLst>
          </p:cNvPr>
          <p:cNvSpPr>
            <a:spLocks noGrp="1"/>
          </p:cNvSpPr>
          <p:nvPr>
            <p:ph idx="1"/>
          </p:nvPr>
        </p:nvSpPr>
        <p:spPr>
          <a:xfrm>
            <a:off x="609906" y="2340864"/>
            <a:ext cx="3568661" cy="3634486"/>
          </a:xfrm>
        </p:spPr>
        <p:txBody>
          <a:bodyPr>
            <a:normAutofit/>
          </a:bodyPr>
          <a:lstStyle/>
          <a:p>
            <a:r>
              <a:rPr lang="en-US" sz="2800" dirty="0"/>
              <a:t>CAMBRIDGE </a:t>
            </a:r>
          </a:p>
          <a:p>
            <a:r>
              <a:rPr lang="en-US" sz="2800" dirty="0"/>
              <a:t>DELE</a:t>
            </a:r>
          </a:p>
          <a:p>
            <a:r>
              <a:rPr lang="en-US" sz="2800" dirty="0"/>
              <a:t>DELF</a:t>
            </a:r>
          </a:p>
        </p:txBody>
      </p:sp>
      <p:graphicFrame>
        <p:nvGraphicFramePr>
          <p:cNvPr id="2" name="Oggetto 1">
            <a:extLst>
              <a:ext uri="{FF2B5EF4-FFF2-40B4-BE49-F238E27FC236}">
                <a16:creationId xmlns:a16="http://schemas.microsoft.com/office/drawing/2014/main" id="{1033262A-413F-5AE3-7892-3A4DB8741D66}"/>
              </a:ext>
            </a:extLst>
          </p:cNvPr>
          <p:cNvGraphicFramePr>
            <a:graphicFrameLocks noChangeAspect="1"/>
          </p:cNvGraphicFramePr>
          <p:nvPr>
            <p:extLst>
              <p:ext uri="{D42A27DB-BD31-4B8C-83A1-F6EECF244321}">
                <p14:modId xmlns:p14="http://schemas.microsoft.com/office/powerpoint/2010/main" val="357315733"/>
              </p:ext>
            </p:extLst>
          </p:nvPr>
        </p:nvGraphicFramePr>
        <p:xfrm>
          <a:off x="6424448" y="939334"/>
          <a:ext cx="5223114" cy="5581788"/>
        </p:xfrm>
        <a:graphic>
          <a:graphicData uri="http://schemas.openxmlformats.org/presentationml/2006/ole">
            <mc:AlternateContent xmlns:mc="http://schemas.openxmlformats.org/markup-compatibility/2006">
              <mc:Choice xmlns:v="urn:schemas-microsoft-com:vml" Requires="v">
                <p:oleObj name="Document" r:id="rId2" imgW="6126404" imgH="6547306" progId="Word.Document.12">
                  <p:embed/>
                </p:oleObj>
              </mc:Choice>
              <mc:Fallback>
                <p:oleObj name="Document" r:id="rId2" imgW="6126404" imgH="6547306" progId="Word.Document.12">
                  <p:embed/>
                  <p:pic>
                    <p:nvPicPr>
                      <p:cNvPr id="0" name=""/>
                      <p:cNvPicPr/>
                      <p:nvPr/>
                    </p:nvPicPr>
                    <p:blipFill>
                      <a:blip r:embed="rId3"/>
                      <a:stretch>
                        <a:fillRect/>
                      </a:stretch>
                    </p:blipFill>
                    <p:spPr>
                      <a:xfrm>
                        <a:off x="6424448" y="939334"/>
                        <a:ext cx="5223114" cy="5581788"/>
                      </a:xfrm>
                      <a:prstGeom prst="rect">
                        <a:avLst/>
                      </a:prstGeom>
                    </p:spPr>
                  </p:pic>
                </p:oleObj>
              </mc:Fallback>
            </mc:AlternateContent>
          </a:graphicData>
        </a:graphic>
      </p:graphicFrame>
    </p:spTree>
    <p:extLst>
      <p:ext uri="{BB962C8B-B14F-4D97-AF65-F5344CB8AC3E}">
        <p14:creationId xmlns:p14="http://schemas.microsoft.com/office/powerpoint/2010/main" val="8525164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57" name="Rectangle 2056">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059" name="Rectangle 2058">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061" name="Rectangle 2060">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7266F31-C48F-456E-BEE5-641C164DA2EC}"/>
              </a:ext>
            </a:extLst>
          </p:cNvPr>
          <p:cNvSpPr>
            <a:spLocks noGrp="1"/>
          </p:cNvSpPr>
          <p:nvPr>
            <p:ph type="ctrTitle"/>
          </p:nvPr>
        </p:nvSpPr>
        <p:spPr>
          <a:xfrm>
            <a:off x="672280" y="944752"/>
            <a:ext cx="3259016" cy="1462692"/>
          </a:xfrm>
        </p:spPr>
        <p:txBody>
          <a:bodyPr vert="horz" lIns="91440" tIns="45720" rIns="91440" bIns="45720" rtlCol="0" anchor="b">
            <a:normAutofit/>
          </a:bodyPr>
          <a:lstStyle/>
          <a:p>
            <a:r>
              <a:rPr lang="en-US" sz="3200" b="0" kern="1200" cap="all" dirty="0">
                <a:solidFill>
                  <a:schemeClr val="bg1">
                    <a:lumMod val="75000"/>
                    <a:lumOff val="25000"/>
                  </a:schemeClr>
                </a:solidFill>
                <a:latin typeface="+mj-lt"/>
                <a:ea typeface="+mj-ea"/>
                <a:cs typeface="+mj-cs"/>
              </a:rPr>
              <a:t>CERTIFICAZIONE DELE</a:t>
            </a:r>
          </a:p>
        </p:txBody>
      </p:sp>
      <p:sp>
        <p:nvSpPr>
          <p:cNvPr id="2063" name="Rectangle 2062">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65" name="Rectangle 2064">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067" name="Rectangle 2066">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3" name="Sottotitolo 2">
            <a:extLst>
              <a:ext uri="{FF2B5EF4-FFF2-40B4-BE49-F238E27FC236}">
                <a16:creationId xmlns:a16="http://schemas.microsoft.com/office/drawing/2014/main" id="{FCFEEA12-55D7-4C12-B0AF-2B2F17425747}"/>
              </a:ext>
            </a:extLst>
          </p:cNvPr>
          <p:cNvSpPr>
            <a:spLocks noGrp="1"/>
          </p:cNvSpPr>
          <p:nvPr>
            <p:ph type="subTitle" idx="1"/>
          </p:nvPr>
        </p:nvSpPr>
        <p:spPr>
          <a:xfrm>
            <a:off x="671513" y="2536031"/>
            <a:ext cx="3123783" cy="3671936"/>
          </a:xfrm>
        </p:spPr>
        <p:txBody>
          <a:bodyPr vert="horz" lIns="91440" tIns="45720" rIns="91440" bIns="45720" rtlCol="0" anchor="t">
            <a:normAutofit/>
          </a:bodyPr>
          <a:lstStyle/>
          <a:p>
            <a:pPr>
              <a:buFont typeface="Wingdings 2" panose="05020102010507070707" pitchFamily="18" charset="2"/>
              <a:buChar char=""/>
            </a:pPr>
            <a:r>
              <a:rPr lang="en-US" sz="1500" i="1" dirty="0">
                <a:solidFill>
                  <a:schemeClr val="bg1">
                    <a:lumMod val="75000"/>
                    <a:lumOff val="25000"/>
                  </a:schemeClr>
                </a:solidFill>
              </a:rPr>
              <a:t>DOCENTE REFERENTE</a:t>
            </a:r>
            <a:r>
              <a:rPr lang="en-US" sz="1500" dirty="0">
                <a:solidFill>
                  <a:schemeClr val="bg1">
                    <a:lumMod val="75000"/>
                    <a:lumOff val="25000"/>
                  </a:schemeClr>
                </a:solidFill>
              </a:rPr>
              <a:t>: </a:t>
            </a:r>
            <a:r>
              <a:rPr lang="en-US" sz="1500" dirty="0" err="1">
                <a:solidFill>
                  <a:schemeClr val="bg1">
                    <a:lumMod val="75000"/>
                    <a:lumOff val="25000"/>
                  </a:schemeClr>
                </a:solidFill>
              </a:rPr>
              <a:t>prof.ssa</a:t>
            </a:r>
            <a:r>
              <a:rPr lang="en-US" sz="1500" dirty="0">
                <a:solidFill>
                  <a:schemeClr val="bg1">
                    <a:lumMod val="75000"/>
                    <a:lumOff val="25000"/>
                  </a:schemeClr>
                </a:solidFill>
              </a:rPr>
              <a:t> </a:t>
            </a:r>
            <a:r>
              <a:rPr lang="en-US" sz="1500" dirty="0" err="1">
                <a:solidFill>
                  <a:schemeClr val="bg1">
                    <a:lumMod val="75000"/>
                    <a:lumOff val="25000"/>
                  </a:schemeClr>
                </a:solidFill>
              </a:rPr>
              <a:t>Cinzia</a:t>
            </a:r>
            <a:r>
              <a:rPr lang="en-US" sz="1500" dirty="0">
                <a:solidFill>
                  <a:schemeClr val="bg1">
                    <a:lumMod val="75000"/>
                    <a:lumOff val="25000"/>
                  </a:schemeClr>
                </a:solidFill>
              </a:rPr>
              <a:t> </a:t>
            </a:r>
            <a:r>
              <a:rPr lang="en-US" sz="1500" dirty="0" err="1">
                <a:solidFill>
                  <a:schemeClr val="bg1">
                    <a:lumMod val="75000"/>
                    <a:lumOff val="25000"/>
                  </a:schemeClr>
                </a:solidFill>
              </a:rPr>
              <a:t>Covaccioli</a:t>
            </a:r>
            <a:endParaRPr lang="en-US" sz="1500" dirty="0">
              <a:solidFill>
                <a:schemeClr val="bg1">
                  <a:lumMod val="75000"/>
                  <a:lumOff val="25000"/>
                </a:schemeClr>
              </a:solidFill>
            </a:endParaRPr>
          </a:p>
          <a:p>
            <a:pPr>
              <a:buFont typeface="Wingdings 2" panose="05020102010507070707" pitchFamily="18" charset="2"/>
              <a:buChar char=""/>
            </a:pPr>
            <a:r>
              <a:rPr lang="en-US" sz="1500" i="1" dirty="0">
                <a:solidFill>
                  <a:schemeClr val="bg1">
                    <a:lumMod val="75000"/>
                    <a:lumOff val="25000"/>
                  </a:schemeClr>
                </a:solidFill>
              </a:rPr>
              <a:t>DOCENTE CORSO</a:t>
            </a:r>
            <a:r>
              <a:rPr lang="en-US" sz="1500" dirty="0">
                <a:solidFill>
                  <a:schemeClr val="bg1">
                    <a:lumMod val="75000"/>
                    <a:lumOff val="25000"/>
                  </a:schemeClr>
                </a:solidFill>
              </a:rPr>
              <a:t>: </a:t>
            </a:r>
            <a:r>
              <a:rPr lang="en-US" sz="1500" dirty="0" err="1">
                <a:solidFill>
                  <a:schemeClr val="bg1">
                    <a:lumMod val="75000"/>
                    <a:lumOff val="25000"/>
                  </a:schemeClr>
                </a:solidFill>
              </a:rPr>
              <a:t>prof.ssa</a:t>
            </a:r>
            <a:r>
              <a:rPr lang="en-US" sz="1500" dirty="0">
                <a:solidFill>
                  <a:schemeClr val="bg1">
                    <a:lumMod val="75000"/>
                    <a:lumOff val="25000"/>
                  </a:schemeClr>
                </a:solidFill>
              </a:rPr>
              <a:t> María </a:t>
            </a:r>
            <a:r>
              <a:rPr lang="en-US" sz="1500" dirty="0" err="1">
                <a:solidFill>
                  <a:schemeClr val="bg1">
                    <a:lumMod val="75000"/>
                    <a:lumOff val="25000"/>
                  </a:schemeClr>
                </a:solidFill>
              </a:rPr>
              <a:t>Belén</a:t>
            </a:r>
            <a:r>
              <a:rPr lang="en-US" sz="1500" dirty="0">
                <a:solidFill>
                  <a:schemeClr val="bg1">
                    <a:lumMod val="75000"/>
                    <a:lumOff val="25000"/>
                  </a:schemeClr>
                </a:solidFill>
              </a:rPr>
              <a:t> Corredera Diaz</a:t>
            </a:r>
          </a:p>
          <a:p>
            <a:pPr>
              <a:buFont typeface="Wingdings 2" panose="05020102010507070707" pitchFamily="18" charset="2"/>
              <a:buChar char=""/>
            </a:pPr>
            <a:r>
              <a:rPr lang="en-US" sz="1500" i="1" dirty="0">
                <a:solidFill>
                  <a:schemeClr val="bg1">
                    <a:lumMod val="75000"/>
                    <a:lumOff val="25000"/>
                  </a:schemeClr>
                </a:solidFill>
              </a:rPr>
              <a:t>ALUNNI</a:t>
            </a:r>
            <a:r>
              <a:rPr lang="en-US" sz="1500" dirty="0">
                <a:solidFill>
                  <a:schemeClr val="bg1">
                    <a:lumMod val="75000"/>
                    <a:lumOff val="25000"/>
                  </a:schemeClr>
                </a:solidFill>
              </a:rPr>
              <a:t>: 11</a:t>
            </a:r>
          </a:p>
          <a:p>
            <a:pPr>
              <a:buFont typeface="Wingdings 2" panose="05020102010507070707" pitchFamily="18" charset="2"/>
              <a:buChar char=""/>
            </a:pPr>
            <a:r>
              <a:rPr lang="en-US" sz="1500" i="1" dirty="0">
                <a:solidFill>
                  <a:schemeClr val="bg1">
                    <a:lumMod val="75000"/>
                    <a:lumOff val="25000"/>
                  </a:schemeClr>
                </a:solidFill>
              </a:rPr>
              <a:t>LIVELLI</a:t>
            </a:r>
            <a:r>
              <a:rPr lang="en-US" sz="1500" dirty="0">
                <a:solidFill>
                  <a:schemeClr val="bg1">
                    <a:lumMod val="75000"/>
                    <a:lumOff val="25000"/>
                  </a:schemeClr>
                </a:solidFill>
              </a:rPr>
              <a:t>: A2 – A2/B1</a:t>
            </a:r>
          </a:p>
          <a:p>
            <a:pPr>
              <a:buFont typeface="Wingdings 2" panose="05020102010507070707" pitchFamily="18" charset="2"/>
              <a:buChar char=""/>
            </a:pPr>
            <a:r>
              <a:rPr lang="en-US" sz="1500" i="1" dirty="0">
                <a:solidFill>
                  <a:schemeClr val="bg1">
                    <a:lumMod val="75000"/>
                    <a:lumOff val="25000"/>
                  </a:schemeClr>
                </a:solidFill>
              </a:rPr>
              <a:t>DURATA CORSO</a:t>
            </a:r>
            <a:r>
              <a:rPr lang="en-US" sz="1500" dirty="0">
                <a:solidFill>
                  <a:schemeClr val="bg1">
                    <a:lumMod val="75000"/>
                    <a:lumOff val="25000"/>
                  </a:schemeClr>
                </a:solidFill>
              </a:rPr>
              <a:t>: 24 ore</a:t>
            </a:r>
          </a:p>
          <a:p>
            <a:pPr>
              <a:buFont typeface="Wingdings 2" panose="05020102010507070707" pitchFamily="18" charset="2"/>
              <a:buChar char=""/>
            </a:pPr>
            <a:r>
              <a:rPr lang="en-US" sz="1500" i="1" dirty="0">
                <a:solidFill>
                  <a:schemeClr val="bg1">
                    <a:lumMod val="75000"/>
                    <a:lumOff val="25000"/>
                  </a:schemeClr>
                </a:solidFill>
              </a:rPr>
              <a:t>COSTO ESAME</a:t>
            </a:r>
            <a:r>
              <a:rPr lang="en-US" sz="1500" dirty="0">
                <a:solidFill>
                  <a:schemeClr val="bg1">
                    <a:lumMod val="75000"/>
                    <a:lumOff val="25000"/>
                  </a:schemeClr>
                </a:solidFill>
              </a:rPr>
              <a:t>: 88€ 99€</a:t>
            </a:r>
          </a:p>
          <a:p>
            <a:pPr>
              <a:buFont typeface="Wingdings 2" panose="05020102010507070707" pitchFamily="18" charset="2"/>
              <a:buChar char=""/>
            </a:pPr>
            <a:r>
              <a:rPr lang="en-US" sz="1500" i="1" dirty="0">
                <a:solidFill>
                  <a:schemeClr val="bg1">
                    <a:lumMod val="75000"/>
                    <a:lumOff val="25000"/>
                  </a:schemeClr>
                </a:solidFill>
              </a:rPr>
              <a:t>ESAME FINALE</a:t>
            </a:r>
            <a:r>
              <a:rPr lang="en-US" sz="1500" dirty="0">
                <a:solidFill>
                  <a:schemeClr val="bg1">
                    <a:lumMod val="75000"/>
                    <a:lumOff val="25000"/>
                  </a:schemeClr>
                </a:solidFill>
              </a:rPr>
              <a:t>: 12-13/05/2023</a:t>
            </a:r>
          </a:p>
          <a:p>
            <a:pPr>
              <a:buFont typeface="Wingdings 2" panose="05020102010507070707" pitchFamily="18" charset="2"/>
              <a:buChar char=""/>
            </a:pPr>
            <a:endParaRPr lang="en-US" sz="1500" dirty="0">
              <a:solidFill>
                <a:schemeClr val="bg1">
                  <a:lumMod val="75000"/>
                  <a:lumOff val="25000"/>
                </a:schemeClr>
              </a:solidFill>
            </a:endParaRPr>
          </a:p>
        </p:txBody>
      </p:sp>
      <p:pic>
        <p:nvPicPr>
          <p:cNvPr id="2050" name="Picture 2" descr="Esami e certificati spagnolo-castigliano (il DELE) - Grammatica spagnola">
            <a:extLst>
              <a:ext uri="{FF2B5EF4-FFF2-40B4-BE49-F238E27FC236}">
                <a16:creationId xmlns:a16="http://schemas.microsoft.com/office/drawing/2014/main" id="{C4C496EC-4F58-44C7-82CA-6926055401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24" r="2" b="2"/>
          <a:stretch/>
        </p:blipFill>
        <p:spPr bwMode="auto">
          <a:xfrm>
            <a:off x="4241830" y="601200"/>
            <a:ext cx="7503636" cy="5789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23910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DD651B61-325E-4E73-8445-38B0DE8AA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33" name="Rectangle 1032">
            <a:extLst>
              <a:ext uri="{FF2B5EF4-FFF2-40B4-BE49-F238E27FC236}">
                <a16:creationId xmlns:a16="http://schemas.microsoft.com/office/drawing/2014/main" id="{B42E5253-D3AC-4AC2-B766-8B34F13C2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035" name="Rectangle 1034">
            <a:extLst>
              <a:ext uri="{FF2B5EF4-FFF2-40B4-BE49-F238E27FC236}">
                <a16:creationId xmlns:a16="http://schemas.microsoft.com/office/drawing/2014/main" id="{10AE8D57-436A-4073-9A75-15BB5949F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37" name="Rectangle 1036">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olo 1">
            <a:extLst>
              <a:ext uri="{FF2B5EF4-FFF2-40B4-BE49-F238E27FC236}">
                <a16:creationId xmlns:a16="http://schemas.microsoft.com/office/drawing/2014/main" id="{BC9F5E15-5135-4B26-A7DB-6B7301113513}"/>
              </a:ext>
            </a:extLst>
          </p:cNvPr>
          <p:cNvSpPr>
            <a:spLocks noGrp="1"/>
          </p:cNvSpPr>
          <p:nvPr>
            <p:ph type="title"/>
          </p:nvPr>
        </p:nvSpPr>
        <p:spPr>
          <a:xfrm>
            <a:off x="786783" y="809895"/>
            <a:ext cx="3568661" cy="1269713"/>
          </a:xfrm>
        </p:spPr>
        <p:txBody>
          <a:bodyPr vert="horz" lIns="91440" tIns="45720" rIns="91440" bIns="45720" rtlCol="0" anchor="b">
            <a:noAutofit/>
          </a:bodyPr>
          <a:lstStyle/>
          <a:p>
            <a:r>
              <a:rPr lang="en-US" dirty="0"/>
              <a:t>PERCHÉ </a:t>
            </a:r>
            <a:br>
              <a:rPr lang="en-US" dirty="0"/>
            </a:br>
            <a:r>
              <a:rPr lang="en-US" dirty="0"/>
              <a:t>IL DELE</a:t>
            </a:r>
          </a:p>
        </p:txBody>
      </p:sp>
      <p:sp>
        <p:nvSpPr>
          <p:cNvPr id="1039" name="Rectangle 1038">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a:extLst>
              <a:ext uri="{FF2B5EF4-FFF2-40B4-BE49-F238E27FC236}">
                <a16:creationId xmlns:a16="http://schemas.microsoft.com/office/drawing/2014/main" id="{F27DEB18-1B57-490F-8653-DEBD8ABE3DCF}"/>
              </a:ext>
            </a:extLst>
          </p:cNvPr>
          <p:cNvSpPr>
            <a:spLocks noGrp="1"/>
          </p:cNvSpPr>
          <p:nvPr>
            <p:ph sz="half" idx="1"/>
          </p:nvPr>
        </p:nvSpPr>
        <p:spPr>
          <a:xfrm>
            <a:off x="609906" y="2340864"/>
            <a:ext cx="3568661" cy="3634486"/>
          </a:xfrm>
        </p:spPr>
        <p:txBody>
          <a:bodyPr vert="horz" lIns="91440" tIns="45720" rIns="91440" bIns="45720" rtlCol="0" anchor="ctr">
            <a:normAutofit/>
          </a:bodyPr>
          <a:lstStyle/>
          <a:p>
            <a:pPr marL="0" indent="0"/>
            <a:r>
              <a:rPr lang="en-US" dirty="0"/>
              <a:t>I </a:t>
            </a:r>
            <a:r>
              <a:rPr lang="en-US" dirty="0" err="1"/>
              <a:t>Diplomi</a:t>
            </a:r>
            <a:r>
              <a:rPr lang="en-US" dirty="0"/>
              <a:t> DELE </a:t>
            </a:r>
            <a:r>
              <a:rPr lang="en-US" dirty="0" err="1"/>
              <a:t>sono</a:t>
            </a:r>
            <a:r>
              <a:rPr lang="en-US" dirty="0"/>
              <a:t> </a:t>
            </a:r>
            <a:r>
              <a:rPr lang="en-US" dirty="0" err="1"/>
              <a:t>certificazioni</a:t>
            </a:r>
            <a:r>
              <a:rPr lang="en-US" dirty="0"/>
              <a:t> </a:t>
            </a:r>
            <a:r>
              <a:rPr lang="en-US" dirty="0" err="1"/>
              <a:t>ufficiali</a:t>
            </a:r>
            <a:r>
              <a:rPr lang="en-US" dirty="0"/>
              <a:t> </a:t>
            </a:r>
            <a:r>
              <a:rPr lang="en-US" dirty="0" err="1"/>
              <a:t>rilasciate</a:t>
            </a:r>
            <a:r>
              <a:rPr lang="en-US" dirty="0"/>
              <a:t> </a:t>
            </a:r>
            <a:r>
              <a:rPr lang="en-US" dirty="0" err="1"/>
              <a:t>dall’Istituto</a:t>
            </a:r>
            <a:r>
              <a:rPr lang="en-US" dirty="0"/>
              <a:t> Cervantes per </a:t>
            </a:r>
            <a:r>
              <a:rPr lang="en-US" dirty="0" err="1"/>
              <a:t>conto</a:t>
            </a:r>
            <a:r>
              <a:rPr lang="en-US" dirty="0"/>
              <a:t> del </a:t>
            </a:r>
            <a:r>
              <a:rPr lang="en-US" dirty="0" err="1"/>
              <a:t>Ministero</a:t>
            </a:r>
            <a:r>
              <a:rPr lang="en-US" dirty="0"/>
              <a:t> </a:t>
            </a:r>
            <a:r>
              <a:rPr lang="en-US" dirty="0" err="1"/>
              <a:t>dell’Istruzione</a:t>
            </a:r>
            <a:r>
              <a:rPr lang="en-US" dirty="0"/>
              <a:t> </a:t>
            </a:r>
            <a:r>
              <a:rPr lang="en-US" dirty="0" err="1"/>
              <a:t>spagnolo</a:t>
            </a:r>
            <a:r>
              <a:rPr lang="en-US" dirty="0"/>
              <a:t>, le </a:t>
            </a:r>
            <a:r>
              <a:rPr lang="en-US" dirty="0" err="1"/>
              <a:t>quali</a:t>
            </a:r>
            <a:r>
              <a:rPr lang="en-US" dirty="0"/>
              <a:t> </a:t>
            </a:r>
            <a:r>
              <a:rPr lang="en-US" dirty="0" err="1"/>
              <a:t>certificano</a:t>
            </a:r>
            <a:r>
              <a:rPr lang="en-US" dirty="0"/>
              <a:t> il </a:t>
            </a:r>
            <a:r>
              <a:rPr lang="en-US" dirty="0" err="1"/>
              <a:t>livello</a:t>
            </a:r>
            <a:r>
              <a:rPr lang="en-US" dirty="0"/>
              <a:t> di </a:t>
            </a:r>
            <a:r>
              <a:rPr lang="en-US" dirty="0" err="1"/>
              <a:t>conoscenza</a:t>
            </a:r>
            <a:r>
              <a:rPr lang="en-US" dirty="0"/>
              <a:t> </a:t>
            </a:r>
            <a:r>
              <a:rPr lang="en-US" dirty="0" err="1"/>
              <a:t>della</a:t>
            </a:r>
            <a:r>
              <a:rPr lang="en-US" dirty="0"/>
              <a:t> lingua </a:t>
            </a:r>
            <a:r>
              <a:rPr lang="en-US" dirty="0" err="1"/>
              <a:t>spagnola</a:t>
            </a:r>
            <a:r>
              <a:rPr lang="en-US" dirty="0"/>
              <a:t>. È </a:t>
            </a:r>
            <a:r>
              <a:rPr lang="en-US" dirty="0" err="1"/>
              <a:t>riconosciuto</a:t>
            </a:r>
            <a:r>
              <a:rPr lang="en-US" dirty="0"/>
              <a:t> in </a:t>
            </a:r>
            <a:r>
              <a:rPr lang="en-US" dirty="0" err="1"/>
              <a:t>tutto</a:t>
            </a:r>
            <a:r>
              <a:rPr lang="en-US" dirty="0"/>
              <a:t> il mondo e non ha </a:t>
            </a:r>
            <a:r>
              <a:rPr lang="en-US" dirty="0" err="1"/>
              <a:t>scadenza</a:t>
            </a:r>
            <a:r>
              <a:rPr lang="en-US" dirty="0"/>
              <a:t>: </a:t>
            </a:r>
            <a:r>
              <a:rPr lang="en-US" dirty="0" err="1"/>
              <a:t>facilita</a:t>
            </a:r>
            <a:r>
              <a:rPr lang="en-US" dirty="0"/>
              <a:t> lo </a:t>
            </a:r>
            <a:r>
              <a:rPr lang="en-US" dirty="0" err="1"/>
              <a:t>scambio</a:t>
            </a:r>
            <a:r>
              <a:rPr lang="en-US" dirty="0"/>
              <a:t> </a:t>
            </a:r>
            <a:r>
              <a:rPr lang="en-US" dirty="0" err="1"/>
              <a:t>interculturale</a:t>
            </a:r>
            <a:r>
              <a:rPr lang="en-US" dirty="0"/>
              <a:t>, </a:t>
            </a:r>
            <a:r>
              <a:rPr lang="en-US" dirty="0" err="1"/>
              <a:t>l'accesso</a:t>
            </a:r>
            <a:r>
              <a:rPr lang="en-US" dirty="0"/>
              <a:t> </a:t>
            </a:r>
            <a:r>
              <a:rPr lang="en-US" dirty="0" err="1"/>
              <a:t>all'istruzione</a:t>
            </a:r>
            <a:r>
              <a:rPr lang="en-US" dirty="0"/>
              <a:t> tanto in </a:t>
            </a:r>
            <a:r>
              <a:rPr lang="en-US" dirty="0" err="1"/>
              <a:t>Spagna</a:t>
            </a:r>
            <a:r>
              <a:rPr lang="en-US" dirty="0"/>
              <a:t> </a:t>
            </a:r>
            <a:r>
              <a:rPr lang="en-US" dirty="0" err="1"/>
              <a:t>quanto</a:t>
            </a:r>
            <a:r>
              <a:rPr lang="en-US" dirty="0"/>
              <a:t> </a:t>
            </a:r>
            <a:r>
              <a:rPr lang="en-US" dirty="0" err="1"/>
              <a:t>nel</a:t>
            </a:r>
            <a:r>
              <a:rPr lang="en-US" dirty="0"/>
              <a:t> resto </a:t>
            </a:r>
            <a:r>
              <a:rPr lang="en-US" dirty="0" err="1"/>
              <a:t>dei</a:t>
            </a:r>
            <a:r>
              <a:rPr lang="en-US" dirty="0"/>
              <a:t> </a:t>
            </a:r>
            <a:r>
              <a:rPr lang="en-US" dirty="0" err="1"/>
              <a:t>Paesi</a:t>
            </a:r>
            <a:r>
              <a:rPr lang="en-US" dirty="0"/>
              <a:t> dove </a:t>
            </a:r>
            <a:r>
              <a:rPr lang="en-US" dirty="0" err="1"/>
              <a:t>si</a:t>
            </a:r>
            <a:r>
              <a:rPr lang="en-US" dirty="0"/>
              <a:t> </a:t>
            </a:r>
            <a:r>
              <a:rPr lang="en-US" dirty="0" err="1"/>
              <a:t>svolgono</a:t>
            </a:r>
            <a:r>
              <a:rPr lang="en-US" dirty="0"/>
              <a:t> </a:t>
            </a:r>
            <a:r>
              <a:rPr lang="en-US" dirty="0" err="1"/>
              <a:t>gli</a:t>
            </a:r>
            <a:r>
              <a:rPr lang="en-US" dirty="0"/>
              <a:t> </a:t>
            </a:r>
            <a:r>
              <a:rPr lang="en-US" dirty="0" err="1"/>
              <a:t>esami</a:t>
            </a:r>
            <a:r>
              <a:rPr lang="en-US" dirty="0"/>
              <a:t> e la </a:t>
            </a:r>
            <a:r>
              <a:rPr lang="en-US" dirty="0" err="1"/>
              <a:t>crescita</a:t>
            </a:r>
            <a:r>
              <a:rPr lang="en-US" dirty="0"/>
              <a:t> </a:t>
            </a:r>
            <a:r>
              <a:rPr lang="en-US" dirty="0" err="1"/>
              <a:t>professionale</a:t>
            </a:r>
            <a:r>
              <a:rPr lang="en-US" dirty="0"/>
              <a:t>.</a:t>
            </a:r>
          </a:p>
        </p:txBody>
      </p:sp>
      <p:pic>
        <p:nvPicPr>
          <p:cNvPr id="1026" name="Picture 2" descr="Diploma dele by Laura Bellanca - Issuu">
            <a:extLst>
              <a:ext uri="{FF2B5EF4-FFF2-40B4-BE49-F238E27FC236}">
                <a16:creationId xmlns:a16="http://schemas.microsoft.com/office/drawing/2014/main" id="{99B9940B-9628-46EC-AFC7-A4B49ECB20F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54296" y="1292914"/>
            <a:ext cx="6735272" cy="4091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325034"/>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550</Words>
  <Application>Microsoft Office PowerPoint</Application>
  <PresentationFormat>Widescreen</PresentationFormat>
  <Paragraphs>73</Paragraphs>
  <Slides>15</Slides>
  <Notes>0</Notes>
  <HiddenSlides>0</HiddenSlides>
  <MMClips>0</MMClips>
  <ScaleCrop>false</ScaleCrop>
  <HeadingPairs>
    <vt:vector size="8" baseType="variant">
      <vt:variant>
        <vt:lpstr>Caratteri utilizzati</vt:lpstr>
      </vt:variant>
      <vt:variant>
        <vt:i4>3</vt:i4>
      </vt:variant>
      <vt:variant>
        <vt:lpstr>Tema</vt:lpstr>
      </vt:variant>
      <vt:variant>
        <vt:i4>1</vt:i4>
      </vt:variant>
      <vt:variant>
        <vt:lpstr>Server OLE incorporati</vt:lpstr>
      </vt:variant>
      <vt:variant>
        <vt:i4>1</vt:i4>
      </vt:variant>
      <vt:variant>
        <vt:lpstr>Titoli diapositive</vt:lpstr>
      </vt:variant>
      <vt:variant>
        <vt:i4>15</vt:i4>
      </vt:variant>
    </vt:vector>
  </HeadingPairs>
  <TitlesOfParts>
    <vt:vector size="20" baseType="lpstr">
      <vt:lpstr>Univers</vt:lpstr>
      <vt:lpstr>Univers Condensed</vt:lpstr>
      <vt:lpstr>Wingdings 2</vt:lpstr>
      <vt:lpstr>DividendVTI</vt:lpstr>
      <vt:lpstr>Document</vt:lpstr>
      <vt:lpstr>PROGETTO CERTIFICAZIONI LINGUISTICHE</vt:lpstr>
      <vt:lpstr> A CHI ? </vt:lpstr>
      <vt:lpstr>perché?</vt:lpstr>
      <vt:lpstr>QUANDO? </vt:lpstr>
      <vt:lpstr>COME?  </vt:lpstr>
      <vt:lpstr>  </vt:lpstr>
      <vt:lpstr>Costi?</vt:lpstr>
      <vt:lpstr>CERTIFICAZIONE DELE</vt:lpstr>
      <vt:lpstr>PERCHÉ  IL DELE</vt:lpstr>
      <vt:lpstr>LIVELLI ED ESAMI DELE</vt:lpstr>
      <vt:lpstr>Progetto Certificazione DELF</vt:lpstr>
      <vt:lpstr>Diplôme d'Etudes en Langue Française</vt:lpstr>
      <vt:lpstr>Presentazione standard di PowerPoint</vt:lpstr>
      <vt:lpstr>Presentazione standard di PowerPoint</vt:lpstr>
      <vt:lpstr>Questo progetto si rivolge a tutti gli alunni della suola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CERTIFICAZIONI LINGUISTICHE</dc:title>
  <dc:creator>Rossella Tarantino</dc:creator>
  <cp:lastModifiedBy>Rossella Tarantino</cp:lastModifiedBy>
  <cp:revision>6</cp:revision>
  <dcterms:created xsi:type="dcterms:W3CDTF">2023-06-12T16:22:11Z</dcterms:created>
  <dcterms:modified xsi:type="dcterms:W3CDTF">2023-06-13T18:35:33Z</dcterms:modified>
</cp:coreProperties>
</file>