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5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55"/>
  </p:normalViewPr>
  <p:slideViewPr>
    <p:cSldViewPr snapToGrid="0">
      <p:cViewPr varScale="1">
        <p:scale>
          <a:sx n="112" d="100"/>
          <a:sy n="112" d="100"/>
        </p:scale>
        <p:origin x="5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C59B46-9DBE-DF53-0766-76CB87622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620456"/>
            <a:ext cx="7766936" cy="2430380"/>
          </a:xfrm>
        </p:spPr>
        <p:txBody>
          <a:bodyPr/>
          <a:lstStyle/>
          <a:p>
            <a:pPr algn="ctr"/>
            <a:r>
              <a:rPr lang="it-IT" sz="4400" b="1" dirty="0"/>
              <a:t>REPORT INTERMEDIO PROGETTO DI </a:t>
            </a:r>
            <a:r>
              <a:rPr lang="it-IT" b="1" dirty="0"/>
              <a:t>EDUCAZIONE CIVICA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74686CA-BB14-16F9-0C4C-53353CC41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5423" y="4757194"/>
            <a:ext cx="3773347" cy="1203767"/>
          </a:xfrm>
        </p:spPr>
        <p:txBody>
          <a:bodyPr>
            <a:normAutofit fontScale="77500" lnSpcReduction="20000"/>
          </a:bodyPr>
          <a:lstStyle/>
          <a:p>
            <a:endParaRPr lang="it-IT" dirty="0"/>
          </a:p>
          <a:p>
            <a:endParaRPr lang="it-IT" dirty="0"/>
          </a:p>
          <a:p>
            <a:pPr algn="l"/>
            <a:r>
              <a:rPr lang="it-IT" sz="3000" dirty="0"/>
              <a:t>Prof.ssa Sabrina Marrese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3F91E90-6F3E-DE42-5BCE-6CCEF252607E}"/>
              </a:ext>
            </a:extLst>
          </p:cNvPr>
          <p:cNvSpPr txBox="1"/>
          <p:nvPr/>
        </p:nvSpPr>
        <p:spPr>
          <a:xfrm>
            <a:off x="5833641" y="5197033"/>
            <a:ext cx="386594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300" dirty="0"/>
              <a:t>Collegio</a:t>
            </a:r>
            <a:r>
              <a:rPr lang="it-IT" sz="2000" dirty="0"/>
              <a:t> docenti del 24.1.2024</a:t>
            </a:r>
          </a:p>
        </p:txBody>
      </p:sp>
    </p:spTree>
    <p:extLst>
      <p:ext uri="{BB962C8B-B14F-4D97-AF65-F5344CB8AC3E}">
        <p14:creationId xmlns:p14="http://schemas.microsoft.com/office/powerpoint/2010/main" val="3302357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9B6AFB-C5AC-FFFE-D3C6-EDCBEB9F1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83059"/>
            <a:ext cx="8596668" cy="1964725"/>
          </a:xfrm>
        </p:spPr>
        <p:txBody>
          <a:bodyPr>
            <a:normAutofit/>
          </a:bodyPr>
          <a:lstStyle/>
          <a:p>
            <a:pPr algn="just"/>
            <a:r>
              <a:rPr lang="it-IT" dirty="0" err="1"/>
              <a:t>Attivita’</a:t>
            </a:r>
            <a:r>
              <a:rPr lang="it-IT" dirty="0"/>
              <a:t> del Referente d’Istituto</a:t>
            </a:r>
            <a:br>
              <a:rPr lang="it-IT" dirty="0"/>
            </a:br>
            <a:endParaRPr lang="it-IT" sz="27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6AD49A-D460-8635-EF3B-F817E7B4C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21397"/>
            <a:ext cx="8596668" cy="4813035"/>
          </a:xfrm>
        </p:spPr>
        <p:txBody>
          <a:bodyPr>
            <a:noAutofit/>
          </a:bodyPr>
          <a:lstStyle/>
          <a:p>
            <a:r>
              <a:rPr lang="it-IT" sz="2400" dirty="0"/>
              <a:t>Collaborazione con i referenti delle varie aree previste nell’organigramma</a:t>
            </a:r>
          </a:p>
          <a:p>
            <a:pPr marL="0" indent="0">
              <a:buNone/>
            </a:pPr>
            <a:endParaRPr lang="it-IT" sz="2400" dirty="0"/>
          </a:p>
          <a:p>
            <a:r>
              <a:rPr lang="it-IT" sz="2400" dirty="0"/>
              <a:t>Promozione di percorsi formativi e di progettualità proposte da soggetti qualificati esterni</a:t>
            </a:r>
          </a:p>
          <a:p>
            <a:pPr marL="0" indent="0">
              <a:buNone/>
            </a:pPr>
            <a:endParaRPr lang="it-IT" sz="2400" dirty="0"/>
          </a:p>
          <a:p>
            <a:r>
              <a:rPr lang="it-IT" sz="2400" dirty="0"/>
              <a:t>Supporto ai colleghi per la realizzazione di progetti che siano trasversali alle discipline e che coinvolgano studenti di tutti gli indirizzi di studio e di entrambe le sedi dell’Istituto</a:t>
            </a:r>
          </a:p>
        </p:txBody>
      </p:sp>
    </p:spTree>
    <p:extLst>
      <p:ext uri="{BB962C8B-B14F-4D97-AF65-F5344CB8AC3E}">
        <p14:creationId xmlns:p14="http://schemas.microsoft.com/office/powerpoint/2010/main" val="1806739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A9000A-C022-8F3E-771B-BFB8EB87D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44843"/>
            <a:ext cx="8596668" cy="1421027"/>
          </a:xfrm>
        </p:spPr>
        <p:txBody>
          <a:bodyPr/>
          <a:lstStyle/>
          <a:p>
            <a:r>
              <a:rPr lang="it-IT" dirty="0"/>
              <a:t>Cosa è stato realizzato finora: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BCD834-7412-A62A-F092-777B953C7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11" y="1519882"/>
            <a:ext cx="8596668" cy="4992130"/>
          </a:xfrm>
        </p:spPr>
        <p:txBody>
          <a:bodyPr>
            <a:normAutofit fontScale="62500" lnSpcReduction="20000"/>
          </a:bodyPr>
          <a:lstStyle/>
          <a:p>
            <a:r>
              <a:rPr lang="it-IT" sz="2900" dirty="0"/>
              <a:t>attivazione, di 2 </a:t>
            </a:r>
            <a:r>
              <a:rPr lang="it-IT" sz="2900" b="1" dirty="0"/>
              <a:t>progetti di educazione finanziaria  </a:t>
            </a:r>
            <a:r>
              <a:rPr lang="it-IT" sz="2900" dirty="0"/>
              <a:t>presso La Sapienza «imparo a gestire il mio denaro», «dalla scuola alla finanza … dalla finanza all’impresa», in collaborazione con le referenti del PCTO</a:t>
            </a:r>
          </a:p>
          <a:p>
            <a:r>
              <a:rPr lang="it-IT" sz="2900" dirty="0"/>
              <a:t>Proposta di visite didattiche gratuite: «</a:t>
            </a:r>
            <a:r>
              <a:rPr lang="it-IT" sz="2900" b="1" dirty="0"/>
              <a:t>Avventura nella moneta</a:t>
            </a:r>
            <a:r>
              <a:rPr lang="it-IT" sz="2900" dirty="0"/>
              <a:t>» promossa da Banca d’Italia, </a:t>
            </a:r>
            <a:r>
              <a:rPr lang="it-IT" sz="2900" b="1" dirty="0"/>
              <a:t>Museo della Zecca</a:t>
            </a:r>
            <a:r>
              <a:rPr lang="it-IT" sz="2900" dirty="0"/>
              <a:t>, «</a:t>
            </a:r>
            <a:r>
              <a:rPr lang="it-IT" sz="2900" b="1" dirty="0"/>
              <a:t>Esperienza Europa</a:t>
            </a:r>
            <a:r>
              <a:rPr lang="it-IT" sz="2900" dirty="0"/>
              <a:t>» promossa dalla Commissione europea</a:t>
            </a:r>
          </a:p>
          <a:p>
            <a:r>
              <a:rPr lang="it-IT" sz="2900" dirty="0"/>
              <a:t>Proiezione condivisa del docu-film «La razzia» in occasione dell’80° anniversario della deportazione degli ebrei romani del 1943</a:t>
            </a:r>
          </a:p>
          <a:p>
            <a:r>
              <a:rPr lang="it-IT" sz="2900" dirty="0"/>
              <a:t>Bando di concorso »i giovani ricordano la </a:t>
            </a:r>
            <a:r>
              <a:rPr lang="it-IT" sz="2900" dirty="0" err="1"/>
              <a:t>Shoa</a:t>
            </a:r>
            <a:r>
              <a:rPr lang="it-IT" sz="2900" dirty="0"/>
              <a:t>» </a:t>
            </a:r>
          </a:p>
          <a:p>
            <a:r>
              <a:rPr lang="it-IT" sz="2900" dirty="0"/>
              <a:t>Progetto </a:t>
            </a:r>
            <a:r>
              <a:rPr lang="it-IT" sz="2900" dirty="0" err="1"/>
              <a:t>Edustrada</a:t>
            </a:r>
            <a:r>
              <a:rPr lang="it-IT" sz="2900" dirty="0"/>
              <a:t> a cura del Ministero dell’Istruzione e del merito</a:t>
            </a:r>
          </a:p>
          <a:p>
            <a:r>
              <a:rPr lang="it-IT" sz="2900" dirty="0"/>
              <a:t>Creazione nella </a:t>
            </a:r>
            <a:r>
              <a:rPr lang="it-IT" sz="2900" b="1" dirty="0"/>
              <a:t>Repository</a:t>
            </a:r>
            <a:r>
              <a:rPr lang="it-IT" sz="2900" dirty="0"/>
              <a:t> di istituto di uno spazio dedicato all’educazione civica diviso per le 3 macro-aree e condivisione di idea per l’utilizzo dei laboratori innovativi digitali</a:t>
            </a:r>
          </a:p>
          <a:p>
            <a:r>
              <a:rPr lang="it-IT" sz="2900" dirty="0"/>
              <a:t>Proposta per la formazione: </a:t>
            </a:r>
            <a:r>
              <a:rPr lang="it-IT" sz="2900" b="1" dirty="0"/>
              <a:t>Master gratuito di I livello «Educazione civica europea e multilivello</a:t>
            </a:r>
            <a:r>
              <a:rPr lang="it-IT" sz="2900" dirty="0"/>
              <a:t>» organizzato nell’ambito del progetto </a:t>
            </a:r>
            <a:r>
              <a:rPr lang="it-IT" sz="2900" dirty="0" err="1"/>
              <a:t>Eulink</a:t>
            </a:r>
            <a:r>
              <a:rPr lang="it-IT" sz="2900" dirty="0"/>
              <a:t> </a:t>
            </a:r>
            <a:r>
              <a:rPr lang="it-IT" sz="2900" dirty="0" err="1"/>
              <a:t>European</a:t>
            </a:r>
            <a:r>
              <a:rPr lang="it-IT" sz="2900" dirty="0"/>
              <a:t> </a:t>
            </a:r>
            <a:r>
              <a:rPr lang="it-IT" sz="2900" dirty="0" err="1"/>
              <a:t>civic</a:t>
            </a:r>
            <a:r>
              <a:rPr lang="it-IT" sz="2900" dirty="0"/>
              <a:t> </a:t>
            </a:r>
            <a:r>
              <a:rPr lang="it-IT" sz="2900" dirty="0" err="1"/>
              <a:t>education</a:t>
            </a:r>
            <a:r>
              <a:rPr lang="it-IT" sz="2900" dirty="0"/>
              <a:t>, cofinanziato dall’U.E.</a:t>
            </a:r>
          </a:p>
          <a:p>
            <a:r>
              <a:rPr lang="it-IT" sz="2900" dirty="0"/>
              <a:t>Partecipazione all’evento </a:t>
            </a:r>
            <a:r>
              <a:rPr lang="it-IT" sz="2900" i="1" dirty="0"/>
              <a:t>Costituzione, cittadini e giudici di domani </a:t>
            </a:r>
            <a:r>
              <a:rPr lang="it-IT" sz="2900" dirty="0"/>
              <a:t>organizzato dal TAR Lazio </a:t>
            </a:r>
          </a:p>
          <a:p>
            <a:endParaRPr lang="it-IT" sz="2600" dirty="0"/>
          </a:p>
          <a:p>
            <a:pPr marL="0" indent="0">
              <a:buNone/>
            </a:pPr>
            <a:endParaRPr lang="it-IT" sz="2600" dirty="0"/>
          </a:p>
          <a:p>
            <a:pPr marL="0" indent="0">
              <a:buNone/>
            </a:pPr>
            <a:endParaRPr lang="it-IT" sz="2600" dirty="0"/>
          </a:p>
          <a:p>
            <a:endParaRPr lang="it-IT" sz="2400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6583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548BBA-99D7-17EA-8626-EB7C14F02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Tanti progetti a livello di istituto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801FB9-0CCD-C33A-B162-CAD37F02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110963"/>
          </a:xfrm>
        </p:spPr>
        <p:txBody>
          <a:bodyPr>
            <a:normAutofit fontScale="92500" lnSpcReduction="20000"/>
          </a:bodyPr>
          <a:lstStyle/>
          <a:p>
            <a:r>
              <a:rPr lang="it-IT" sz="2400" dirty="0"/>
              <a:t>Giornata internazionale per l’eliminazione della violenza contro le donne – visione film </a:t>
            </a:r>
            <a:r>
              <a:rPr lang="it-IT" sz="2400" i="1" dirty="0"/>
              <a:t>C’è ancor domani</a:t>
            </a:r>
            <a:r>
              <a:rPr lang="it-IT" sz="2400" dirty="0"/>
              <a:t> di Paola </a:t>
            </a:r>
            <a:r>
              <a:rPr lang="it-IT" sz="2400" dirty="0" err="1"/>
              <a:t>Coltellesi</a:t>
            </a:r>
            <a:endParaRPr lang="it-IT" sz="2400" dirty="0"/>
          </a:p>
          <a:p>
            <a:r>
              <a:rPr lang="it-IT" sz="2400" dirty="0"/>
              <a:t>Decennale della strage del 3 ottobre 2013 e Giornata della Memoria e dell’Accoglienza, nell’ambito del progetto </a:t>
            </a:r>
            <a:r>
              <a:rPr lang="it-IT" sz="2400" i="1" dirty="0"/>
              <a:t>A Europe of </a:t>
            </a:r>
            <a:r>
              <a:rPr lang="it-IT" sz="2400" i="1" dirty="0" err="1"/>
              <a:t>Rights</a:t>
            </a:r>
            <a:r>
              <a:rPr lang="it-IT" sz="2400" i="1" dirty="0"/>
              <a:t>, </a:t>
            </a:r>
            <a:r>
              <a:rPr lang="it-IT" sz="2400" dirty="0"/>
              <a:t>visione del film </a:t>
            </a:r>
            <a:r>
              <a:rPr lang="it-IT" sz="2400" i="1" dirty="0"/>
              <a:t>Io capitano </a:t>
            </a:r>
            <a:r>
              <a:rPr lang="it-IT" sz="2400" dirty="0"/>
              <a:t>di Matteo Garrone</a:t>
            </a:r>
          </a:p>
          <a:p>
            <a:r>
              <a:rPr lang="it-IT" sz="2400" dirty="0"/>
              <a:t>«La salute è promossa», progetti realizzati orizzontalmente per classi parallele; </a:t>
            </a:r>
          </a:p>
          <a:p>
            <a:r>
              <a:rPr lang="it-IT" sz="2400" i="1" dirty="0"/>
              <a:t>Peer to peer, </a:t>
            </a:r>
            <a:r>
              <a:rPr lang="it-IT" sz="2400" dirty="0"/>
              <a:t>teatro integrato, italiano L2, progetto biblioteca integrato, </a:t>
            </a:r>
            <a:r>
              <a:rPr lang="it-IT" sz="2400" i="1" dirty="0"/>
              <a:t>ti porto con me</a:t>
            </a:r>
            <a:r>
              <a:rPr lang="it-IT" sz="2400" dirty="0"/>
              <a:t>, </a:t>
            </a:r>
            <a:r>
              <a:rPr lang="it-IT" sz="2400" i="1" dirty="0"/>
              <a:t>Sulle Regole</a:t>
            </a:r>
            <a:r>
              <a:rPr lang="it-IT" sz="2400" dirty="0"/>
              <a:t>, </a:t>
            </a:r>
            <a:r>
              <a:rPr lang="it-IT" sz="2400" i="1" dirty="0" err="1"/>
              <a:t>We</a:t>
            </a:r>
            <a:r>
              <a:rPr lang="it-IT" sz="2400" i="1" dirty="0"/>
              <a:t> </a:t>
            </a:r>
            <a:r>
              <a:rPr lang="it-IT" sz="2400" i="1" dirty="0" err="1"/>
              <a:t>Debate</a:t>
            </a:r>
            <a:r>
              <a:rPr lang="it-IT" sz="2400" dirty="0"/>
              <a:t>, scambio culturale con il liceo italiano ad Istanbul, mobilità Erasmus … </a:t>
            </a:r>
          </a:p>
          <a:p>
            <a:r>
              <a:rPr lang="it-IT" sz="2400" dirty="0"/>
              <a:t>Progetto scuole sicure – legalità, uso consapevole dei social e dipendenze</a:t>
            </a:r>
          </a:p>
          <a:p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8767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059D68-2C59-183D-E4F8-ADDD99700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 il futuro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458CA5-7C1B-195E-6576-36576BE7A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r>
              <a:rPr lang="it-IT" sz="2400" dirty="0"/>
              <a:t>Condivisione di proposte che si presenteranno</a:t>
            </a:r>
          </a:p>
          <a:p>
            <a:r>
              <a:rPr lang="it-IT" sz="2400" dirty="0"/>
              <a:t>Realizzazione, anche nella sede contrale, di incontri dedicati a testimonianze e confronti, con la collaborazione della prof.ssa Calderone e su proposta chi chiunque sia interessato a collaborare</a:t>
            </a:r>
          </a:p>
          <a:p>
            <a:r>
              <a:rPr lang="it-IT" sz="2400" dirty="0"/>
              <a:t>Condivisione nella repository di istituto di idee didattiche, materiali o buone prassi</a:t>
            </a:r>
          </a:p>
          <a:p>
            <a:r>
              <a:rPr lang="it-IT" sz="2400" dirty="0"/>
              <a:t>Raccolta dei percorsi realizzati nelle singole classi e condivisione di proposte per il futuro</a:t>
            </a:r>
          </a:p>
        </p:txBody>
      </p:sp>
    </p:spTree>
    <p:extLst>
      <p:ext uri="{BB962C8B-B14F-4D97-AF65-F5344CB8AC3E}">
        <p14:creationId xmlns:p14="http://schemas.microsoft.com/office/powerpoint/2010/main" val="2129349603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Sfaccettatura</Template>
  <TotalTime>905</TotalTime>
  <Words>435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Sfaccettatura</vt:lpstr>
      <vt:lpstr>REPORT INTERMEDIO PROGETTO DI EDUCAZIONE CIVICA</vt:lpstr>
      <vt:lpstr>Attivita’ del Referente d’Istituto </vt:lpstr>
      <vt:lpstr>Cosa è stato realizzato finora:</vt:lpstr>
      <vt:lpstr>Tanti progetti a livello di istituto</vt:lpstr>
      <vt:lpstr>Per il futuro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Giu_ _</dc:creator>
  <cp:lastModifiedBy>User14</cp:lastModifiedBy>
  <cp:revision>16</cp:revision>
  <cp:lastPrinted>2024-01-16T23:25:06Z</cp:lastPrinted>
  <dcterms:created xsi:type="dcterms:W3CDTF">2024-01-16T20:47:12Z</dcterms:created>
  <dcterms:modified xsi:type="dcterms:W3CDTF">2024-01-18T11:15:49Z</dcterms:modified>
</cp:coreProperties>
</file>