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7" r:id="rId1"/>
  </p:sldMasterIdLst>
  <p:notesMasterIdLst>
    <p:notesMasterId r:id="rId33"/>
  </p:notesMasterIdLst>
  <p:sldIdLst>
    <p:sldId id="256" r:id="rId2"/>
    <p:sldId id="258" r:id="rId3"/>
    <p:sldId id="297" r:id="rId4"/>
    <p:sldId id="265" r:id="rId5"/>
    <p:sldId id="257" r:id="rId6"/>
    <p:sldId id="264" r:id="rId7"/>
    <p:sldId id="266" r:id="rId8"/>
    <p:sldId id="268" r:id="rId9"/>
    <p:sldId id="269" r:id="rId10"/>
    <p:sldId id="270" r:id="rId11"/>
    <p:sldId id="278" r:id="rId12"/>
    <p:sldId id="279" r:id="rId13"/>
    <p:sldId id="281" r:id="rId14"/>
    <p:sldId id="284" r:id="rId15"/>
    <p:sldId id="285" r:id="rId16"/>
    <p:sldId id="286" r:id="rId17"/>
    <p:sldId id="287" r:id="rId18"/>
    <p:sldId id="288" r:id="rId19"/>
    <p:sldId id="289" r:id="rId20"/>
    <p:sldId id="260" r:id="rId21"/>
    <p:sldId id="290" r:id="rId22"/>
    <p:sldId id="259" r:id="rId23"/>
    <p:sldId id="291" r:id="rId24"/>
    <p:sldId id="261" r:id="rId25"/>
    <p:sldId id="292" r:id="rId26"/>
    <p:sldId id="274" r:id="rId27"/>
    <p:sldId id="293" r:id="rId28"/>
    <p:sldId id="262" r:id="rId29"/>
    <p:sldId id="294" r:id="rId30"/>
    <p:sldId id="295" r:id="rId31"/>
    <p:sldId id="277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cesco Rossi" initials="FR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B000"/>
    <a:srgbClr val="FFCC00"/>
    <a:srgbClr val="663300"/>
    <a:srgbClr val="CC0000"/>
    <a:srgbClr val="A50021"/>
    <a:srgbClr val="FFCC66"/>
    <a:srgbClr val="FFFF66"/>
    <a:srgbClr val="FFFF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1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8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1A2AE1-C0AB-4682-93C0-C8EDA71D8F4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E329CBC-FA5A-4B5A-B8A9-ABEC4D97E475}">
      <dgm:prSet phldrT="[Testo]" custT="1"/>
      <dgm:spPr>
        <a:solidFill>
          <a:srgbClr val="FFC000">
            <a:alpha val="20000"/>
          </a:srgbClr>
        </a:solidFill>
      </dgm:spPr>
      <dgm:t>
        <a:bodyPr/>
        <a:lstStyle/>
        <a:p>
          <a:pPr algn="ctr"/>
          <a:r>
            <a:rPr lang="it-IT" sz="3500" dirty="0">
              <a:solidFill>
                <a:schemeClr val="tx1"/>
              </a:solidFill>
            </a:rPr>
            <a:t>Il lavoro è stato svolto dalla Commissione </a:t>
          </a:r>
          <a:r>
            <a:rPr lang="it-IT" sz="3500" dirty="0" err="1">
              <a:solidFill>
                <a:schemeClr val="tx1"/>
              </a:solidFill>
            </a:rPr>
            <a:t>Ptof</a:t>
          </a:r>
          <a:endParaRPr lang="it-IT" sz="3500" dirty="0">
            <a:solidFill>
              <a:schemeClr val="tx1"/>
            </a:solidFill>
          </a:endParaRPr>
        </a:p>
      </dgm:t>
    </dgm:pt>
    <dgm:pt modelId="{5BA9B38F-4A98-4326-867C-941CDE1DB71C}" type="parTrans" cxnId="{562D173D-5BFE-43C5-A845-9E9DAFFE9E96}">
      <dgm:prSet/>
      <dgm:spPr/>
      <dgm:t>
        <a:bodyPr/>
        <a:lstStyle/>
        <a:p>
          <a:endParaRPr lang="it-IT"/>
        </a:p>
      </dgm:t>
    </dgm:pt>
    <dgm:pt modelId="{E673B22B-2B50-4DEA-A79D-3FD66F00D112}" type="sibTrans" cxnId="{562D173D-5BFE-43C5-A845-9E9DAFFE9E96}">
      <dgm:prSet/>
      <dgm:spPr/>
      <dgm:t>
        <a:bodyPr/>
        <a:lstStyle/>
        <a:p>
          <a:endParaRPr lang="it-IT"/>
        </a:p>
      </dgm:t>
    </dgm:pt>
    <dgm:pt modelId="{653B48E6-F58B-426B-97FB-10FFEC1CAEE0}">
      <dgm:prSet phldrT="[Testo]" custT="1"/>
      <dgm:spPr/>
      <dgm:t>
        <a:bodyPr/>
        <a:lstStyle/>
        <a:p>
          <a:r>
            <a:rPr lang="it-IT" sz="3800" dirty="0"/>
            <a:t>Prof.ssa Daniela FORTINI</a:t>
          </a:r>
        </a:p>
      </dgm:t>
    </dgm:pt>
    <dgm:pt modelId="{0968C763-8141-4C41-AC33-8BF02A159969}" type="parTrans" cxnId="{06C84227-ED78-4705-A157-C0E55900D861}">
      <dgm:prSet/>
      <dgm:spPr/>
      <dgm:t>
        <a:bodyPr/>
        <a:lstStyle/>
        <a:p>
          <a:endParaRPr lang="it-IT"/>
        </a:p>
      </dgm:t>
    </dgm:pt>
    <dgm:pt modelId="{0FE5C028-AB0D-4E0E-BA44-6ABC2E537ED3}" type="sibTrans" cxnId="{06C84227-ED78-4705-A157-C0E55900D861}">
      <dgm:prSet/>
      <dgm:spPr/>
      <dgm:t>
        <a:bodyPr/>
        <a:lstStyle/>
        <a:p>
          <a:endParaRPr lang="it-IT"/>
        </a:p>
      </dgm:t>
    </dgm:pt>
    <dgm:pt modelId="{8BF6BB17-63B4-4946-AB55-A88B0E9CE76E}">
      <dgm:prSet phldrT="[Testo]" custT="1"/>
      <dgm:spPr/>
      <dgm:t>
        <a:bodyPr/>
        <a:lstStyle/>
        <a:p>
          <a:r>
            <a:rPr lang="it-IT" sz="3800" dirty="0"/>
            <a:t>Prof.ssa Carla DE MAGGI</a:t>
          </a:r>
        </a:p>
      </dgm:t>
    </dgm:pt>
    <dgm:pt modelId="{8201EB47-E317-4A21-82BB-75D3B40C7E1C}" type="parTrans" cxnId="{34CF7811-D44B-4F71-A251-A1332E91F2CE}">
      <dgm:prSet/>
      <dgm:spPr/>
      <dgm:t>
        <a:bodyPr/>
        <a:lstStyle/>
        <a:p>
          <a:endParaRPr lang="it-IT"/>
        </a:p>
      </dgm:t>
    </dgm:pt>
    <dgm:pt modelId="{2457DA62-B355-4310-8DE6-25A65EA24526}" type="sibTrans" cxnId="{34CF7811-D44B-4F71-A251-A1332E91F2CE}">
      <dgm:prSet/>
      <dgm:spPr/>
      <dgm:t>
        <a:bodyPr/>
        <a:lstStyle/>
        <a:p>
          <a:endParaRPr lang="it-IT"/>
        </a:p>
      </dgm:t>
    </dgm:pt>
    <dgm:pt modelId="{2BEDDE02-B37F-4E97-B266-51E0451482F4}">
      <dgm:prSet phldrT="[Testo]" custT="1"/>
      <dgm:spPr/>
      <dgm:t>
        <a:bodyPr/>
        <a:lstStyle/>
        <a:p>
          <a:r>
            <a:rPr lang="it-IT" sz="3800" dirty="0"/>
            <a:t>Prof.ssa Antonella OLIVIERO </a:t>
          </a:r>
        </a:p>
      </dgm:t>
    </dgm:pt>
    <dgm:pt modelId="{E11B6E2F-A546-4044-AF10-2B354810D56A}" type="parTrans" cxnId="{685B795A-E671-491A-8887-F51EF5C6E8CC}">
      <dgm:prSet/>
      <dgm:spPr/>
      <dgm:t>
        <a:bodyPr/>
        <a:lstStyle/>
        <a:p>
          <a:endParaRPr lang="it-IT"/>
        </a:p>
      </dgm:t>
    </dgm:pt>
    <dgm:pt modelId="{CF56968E-7CBF-4C3C-AF36-E16F9D3CB209}" type="sibTrans" cxnId="{685B795A-E671-491A-8887-F51EF5C6E8CC}">
      <dgm:prSet/>
      <dgm:spPr/>
      <dgm:t>
        <a:bodyPr/>
        <a:lstStyle/>
        <a:p>
          <a:endParaRPr lang="it-IT"/>
        </a:p>
      </dgm:t>
    </dgm:pt>
    <dgm:pt modelId="{CF04FDA3-2CC2-4236-83A7-DE556F0D1FBA}">
      <dgm:prSet phldrT="[Testo]" custT="1"/>
      <dgm:spPr/>
      <dgm:t>
        <a:bodyPr/>
        <a:lstStyle/>
        <a:p>
          <a:endParaRPr lang="it-IT" sz="1100" dirty="0"/>
        </a:p>
      </dgm:t>
    </dgm:pt>
    <dgm:pt modelId="{2E56DF43-B5DA-43F3-8597-261876FFC2A1}" type="parTrans" cxnId="{36F0E64B-8745-4984-B0CB-A9ECC1485444}">
      <dgm:prSet/>
      <dgm:spPr/>
      <dgm:t>
        <a:bodyPr/>
        <a:lstStyle/>
        <a:p>
          <a:endParaRPr lang="it-IT"/>
        </a:p>
      </dgm:t>
    </dgm:pt>
    <dgm:pt modelId="{335EFCA5-E768-443A-91BD-F1877FF44091}" type="sibTrans" cxnId="{36F0E64B-8745-4984-B0CB-A9ECC1485444}">
      <dgm:prSet/>
      <dgm:spPr/>
      <dgm:t>
        <a:bodyPr/>
        <a:lstStyle/>
        <a:p>
          <a:endParaRPr lang="it-IT"/>
        </a:p>
      </dgm:t>
    </dgm:pt>
    <dgm:pt modelId="{9D9DC501-D6D6-4016-9478-03C3CC1B3105}" type="pres">
      <dgm:prSet presAssocID="{DD1A2AE1-C0AB-4682-93C0-C8EDA71D8F42}" presName="linear" presStyleCnt="0">
        <dgm:presLayoutVars>
          <dgm:animLvl val="lvl"/>
          <dgm:resizeHandles val="exact"/>
        </dgm:presLayoutVars>
      </dgm:prSet>
      <dgm:spPr/>
    </dgm:pt>
    <dgm:pt modelId="{5E5D27C7-FCA3-497E-82B6-DE7A538A78F2}" type="pres">
      <dgm:prSet presAssocID="{AE329CBC-FA5A-4B5A-B8A9-ABEC4D97E475}" presName="parentText" presStyleLbl="node1" presStyleIdx="0" presStyleCnt="1" custScaleY="112306" custLinFactNeighborX="0" custLinFactNeighborY="-44564">
        <dgm:presLayoutVars>
          <dgm:chMax val="0"/>
          <dgm:bulletEnabled val="1"/>
        </dgm:presLayoutVars>
      </dgm:prSet>
      <dgm:spPr/>
    </dgm:pt>
    <dgm:pt modelId="{ABED1723-C1E6-42E5-9265-F7AA8BF93E26}" type="pres">
      <dgm:prSet presAssocID="{AE329CBC-FA5A-4B5A-B8A9-ABEC4D97E475}" presName="childText" presStyleLbl="revTx" presStyleIdx="0" presStyleCnt="1" custScaleY="150506">
        <dgm:presLayoutVars>
          <dgm:bulletEnabled val="1"/>
        </dgm:presLayoutVars>
      </dgm:prSet>
      <dgm:spPr/>
    </dgm:pt>
  </dgm:ptLst>
  <dgm:cxnLst>
    <dgm:cxn modelId="{34CF7811-D44B-4F71-A251-A1332E91F2CE}" srcId="{AE329CBC-FA5A-4B5A-B8A9-ABEC4D97E475}" destId="{8BF6BB17-63B4-4946-AB55-A88B0E9CE76E}" srcOrd="2" destOrd="0" parTransId="{8201EB47-E317-4A21-82BB-75D3B40C7E1C}" sibTransId="{2457DA62-B355-4310-8DE6-25A65EA24526}"/>
    <dgm:cxn modelId="{06C84227-ED78-4705-A157-C0E55900D861}" srcId="{AE329CBC-FA5A-4B5A-B8A9-ABEC4D97E475}" destId="{653B48E6-F58B-426B-97FB-10FFEC1CAEE0}" srcOrd="1" destOrd="0" parTransId="{0968C763-8141-4C41-AC33-8BF02A159969}" sibTransId="{0FE5C028-AB0D-4E0E-BA44-6ABC2E537ED3}"/>
    <dgm:cxn modelId="{2AC44E2F-B917-4118-B904-6A4B971CD3C3}" type="presOf" srcId="{AE329CBC-FA5A-4B5A-B8A9-ABEC4D97E475}" destId="{5E5D27C7-FCA3-497E-82B6-DE7A538A78F2}" srcOrd="0" destOrd="0" presId="urn:microsoft.com/office/officeart/2005/8/layout/vList2"/>
    <dgm:cxn modelId="{562D173D-5BFE-43C5-A845-9E9DAFFE9E96}" srcId="{DD1A2AE1-C0AB-4682-93C0-C8EDA71D8F42}" destId="{AE329CBC-FA5A-4B5A-B8A9-ABEC4D97E475}" srcOrd="0" destOrd="0" parTransId="{5BA9B38F-4A98-4326-867C-941CDE1DB71C}" sibTransId="{E673B22B-2B50-4DEA-A79D-3FD66F00D112}"/>
    <dgm:cxn modelId="{36F0E64B-8745-4984-B0CB-A9ECC1485444}" srcId="{AE329CBC-FA5A-4B5A-B8A9-ABEC4D97E475}" destId="{CF04FDA3-2CC2-4236-83A7-DE556F0D1FBA}" srcOrd="0" destOrd="0" parTransId="{2E56DF43-B5DA-43F3-8597-261876FFC2A1}" sibTransId="{335EFCA5-E768-443A-91BD-F1877FF44091}"/>
    <dgm:cxn modelId="{685B795A-E671-491A-8887-F51EF5C6E8CC}" srcId="{AE329CBC-FA5A-4B5A-B8A9-ABEC4D97E475}" destId="{2BEDDE02-B37F-4E97-B266-51E0451482F4}" srcOrd="3" destOrd="0" parTransId="{E11B6E2F-A546-4044-AF10-2B354810D56A}" sibTransId="{CF56968E-7CBF-4C3C-AF36-E16F9D3CB209}"/>
    <dgm:cxn modelId="{EBF9A2AC-7525-47FC-AEFE-98BE76C34EA9}" type="presOf" srcId="{8BF6BB17-63B4-4946-AB55-A88B0E9CE76E}" destId="{ABED1723-C1E6-42E5-9265-F7AA8BF93E26}" srcOrd="0" destOrd="2" presId="urn:microsoft.com/office/officeart/2005/8/layout/vList2"/>
    <dgm:cxn modelId="{CA36CFBF-4BED-48C5-8F8C-00954237F445}" type="presOf" srcId="{653B48E6-F58B-426B-97FB-10FFEC1CAEE0}" destId="{ABED1723-C1E6-42E5-9265-F7AA8BF93E26}" srcOrd="0" destOrd="1" presId="urn:microsoft.com/office/officeart/2005/8/layout/vList2"/>
    <dgm:cxn modelId="{AE8461C5-723E-4F52-8502-990C8F44F96E}" type="presOf" srcId="{2BEDDE02-B37F-4E97-B266-51E0451482F4}" destId="{ABED1723-C1E6-42E5-9265-F7AA8BF93E26}" srcOrd="0" destOrd="3" presId="urn:microsoft.com/office/officeart/2005/8/layout/vList2"/>
    <dgm:cxn modelId="{C61D1DCC-9947-4BFD-84AC-77D4EFD4F7AF}" type="presOf" srcId="{CF04FDA3-2CC2-4236-83A7-DE556F0D1FBA}" destId="{ABED1723-C1E6-42E5-9265-F7AA8BF93E26}" srcOrd="0" destOrd="0" presId="urn:microsoft.com/office/officeart/2005/8/layout/vList2"/>
    <dgm:cxn modelId="{0B5C31F0-D038-46FE-B8DE-E3C8A60A7FDD}" type="presOf" srcId="{DD1A2AE1-C0AB-4682-93C0-C8EDA71D8F42}" destId="{9D9DC501-D6D6-4016-9478-03C3CC1B3105}" srcOrd="0" destOrd="0" presId="urn:microsoft.com/office/officeart/2005/8/layout/vList2"/>
    <dgm:cxn modelId="{0E20DEA6-DBA9-440E-B5F7-65527F0C9DA0}" type="presParOf" srcId="{9D9DC501-D6D6-4016-9478-03C3CC1B3105}" destId="{5E5D27C7-FCA3-497E-82B6-DE7A538A78F2}" srcOrd="0" destOrd="0" presId="urn:microsoft.com/office/officeart/2005/8/layout/vList2"/>
    <dgm:cxn modelId="{1DA12DEF-3896-450D-BBCC-29CA018670F3}" type="presParOf" srcId="{9D9DC501-D6D6-4016-9478-03C3CC1B3105}" destId="{ABED1723-C1E6-42E5-9265-F7AA8BF93E2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5D27C7-FCA3-497E-82B6-DE7A538A78F2}">
      <dsp:nvSpPr>
        <dsp:cNvPr id="0" name=""/>
        <dsp:cNvSpPr/>
      </dsp:nvSpPr>
      <dsp:spPr>
        <a:xfrm>
          <a:off x="0" y="0"/>
          <a:ext cx="9601200" cy="822777"/>
        </a:xfrm>
        <a:prstGeom prst="roundRect">
          <a:avLst/>
        </a:prstGeom>
        <a:solidFill>
          <a:srgbClr val="FFC000">
            <a:alpha val="20000"/>
          </a:srgb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500" kern="1200" dirty="0">
              <a:solidFill>
                <a:schemeClr val="tx1"/>
              </a:solidFill>
            </a:rPr>
            <a:t>Il lavoro è stato svolto dalla Commissione </a:t>
          </a:r>
          <a:r>
            <a:rPr lang="it-IT" sz="3500" kern="1200" dirty="0" err="1">
              <a:solidFill>
                <a:schemeClr val="tx1"/>
              </a:solidFill>
            </a:rPr>
            <a:t>Ptof</a:t>
          </a:r>
          <a:endParaRPr lang="it-IT" sz="3500" kern="1200" dirty="0">
            <a:solidFill>
              <a:schemeClr val="tx1"/>
            </a:solidFill>
          </a:endParaRPr>
        </a:p>
      </dsp:txBody>
      <dsp:txXfrm>
        <a:off x="40165" y="40165"/>
        <a:ext cx="9520870" cy="742447"/>
      </dsp:txXfrm>
    </dsp:sp>
    <dsp:sp modelId="{ABED1723-C1E6-42E5-9265-F7AA8BF93E26}">
      <dsp:nvSpPr>
        <dsp:cNvPr id="0" name=""/>
        <dsp:cNvSpPr/>
      </dsp:nvSpPr>
      <dsp:spPr>
        <a:xfrm>
          <a:off x="0" y="823170"/>
          <a:ext cx="9601200" cy="2563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38" tIns="13970" rIns="78232" bIns="1397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it-IT" sz="1100" kern="1200" dirty="0"/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3800" kern="1200" dirty="0"/>
            <a:t>Prof.ssa Daniela FORTINI</a:t>
          </a:r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3800" kern="1200" dirty="0"/>
            <a:t>Prof.ssa Carla DE MAGGI</a:t>
          </a:r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3800" kern="1200" dirty="0"/>
            <a:t>Prof.ssa Antonella OLIVIERO </a:t>
          </a:r>
        </a:p>
      </dsp:txBody>
      <dsp:txXfrm>
        <a:off x="0" y="823170"/>
        <a:ext cx="9601200" cy="25639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7126F-82F2-4433-AAAD-54B06DF0E8B4}" type="datetimeFigureOut">
              <a:rPr lang="it-IT" smtClean="0"/>
              <a:t>05/06/2023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B64FBD-A3F4-4810-A87A-4AFDCD90CF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7015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0" name="Google Shape;27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1" name="Google Shape;28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Google Shape;292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4" name="Google Shape;314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8238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0" name="Google Shape;320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9004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1665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2" name="Google Shape;21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3394ce326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13394ce326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3394ce326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13394ce3263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3394ce3263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13394ce3263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3394ce3263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13394ce3263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4" name="Google Shape;25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8966D96-80F3-43FF-B73F-B2EEC3D1B0C9}" type="datetimeFigureOut">
              <a:rPr lang="it-IT" smtClean="0"/>
              <a:t>05/06/2023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BDBB923-429E-4DD6-8955-6C4A99F67419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535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66D96-80F3-43FF-B73F-B2EEC3D1B0C9}" type="datetimeFigureOut">
              <a:rPr lang="it-IT" smtClean="0"/>
              <a:t>05/06/2023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B923-429E-4DD6-8955-6C4A99F674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720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66D96-80F3-43FF-B73F-B2EEC3D1B0C9}" type="datetimeFigureOut">
              <a:rPr lang="it-IT" smtClean="0"/>
              <a:t>05/06/2023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B923-429E-4DD6-8955-6C4A99F67419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376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66D96-80F3-43FF-B73F-B2EEC3D1B0C9}" type="datetimeFigureOut">
              <a:rPr lang="it-IT" smtClean="0"/>
              <a:t>05/06/2023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B923-429E-4DD6-8955-6C4A99F67419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325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66D96-80F3-43FF-B73F-B2EEC3D1B0C9}" type="datetimeFigureOut">
              <a:rPr lang="it-IT" smtClean="0"/>
              <a:t>05/06/2023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B923-429E-4DD6-8955-6C4A99F674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3557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66D96-80F3-43FF-B73F-B2EEC3D1B0C9}" type="datetimeFigureOut">
              <a:rPr lang="it-IT" smtClean="0"/>
              <a:t>05/06/2023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B923-429E-4DD6-8955-6C4A99F67419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236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66D96-80F3-43FF-B73F-B2EEC3D1B0C9}" type="datetimeFigureOut">
              <a:rPr lang="it-IT" smtClean="0"/>
              <a:t>05/06/2023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B923-429E-4DD6-8955-6C4A99F67419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6471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66D96-80F3-43FF-B73F-B2EEC3D1B0C9}" type="datetimeFigureOut">
              <a:rPr lang="it-IT" smtClean="0"/>
              <a:t>05/06/2023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B923-429E-4DD6-8955-6C4A99F67419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440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66D96-80F3-43FF-B73F-B2EEC3D1B0C9}" type="datetimeFigureOut">
              <a:rPr lang="it-IT" smtClean="0"/>
              <a:t>05/06/2023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B923-429E-4DD6-8955-6C4A99F67419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675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66D96-80F3-43FF-B73F-B2EEC3D1B0C9}" type="datetimeFigureOut">
              <a:rPr lang="it-IT" smtClean="0"/>
              <a:t>05/06/2023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B923-429E-4DD6-8955-6C4A99F674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9267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66D96-80F3-43FF-B73F-B2EEC3D1B0C9}" type="datetimeFigureOut">
              <a:rPr lang="it-IT" smtClean="0"/>
              <a:t>05/06/2023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B923-429E-4DD6-8955-6C4A99F67419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4431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66D96-80F3-43FF-B73F-B2EEC3D1B0C9}" type="datetimeFigureOut">
              <a:rPr lang="it-IT" smtClean="0"/>
              <a:t>05/06/2023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B923-429E-4DD6-8955-6C4A99F674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9030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66D96-80F3-43FF-B73F-B2EEC3D1B0C9}" type="datetimeFigureOut">
              <a:rPr lang="it-IT" smtClean="0"/>
              <a:t>05/06/2023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B923-429E-4DD6-8955-6C4A99F67419}" type="slidenum">
              <a:rPr lang="it-IT" smtClean="0"/>
              <a:t>‹N›</a:t>
            </a:fld>
            <a:endParaRPr lang="it-I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214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66D96-80F3-43FF-B73F-B2EEC3D1B0C9}" type="datetimeFigureOut">
              <a:rPr lang="it-IT" smtClean="0"/>
              <a:t>05/06/2023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B923-429E-4DD6-8955-6C4A99F67419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468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66D96-80F3-43FF-B73F-B2EEC3D1B0C9}" type="datetimeFigureOut">
              <a:rPr lang="it-IT" smtClean="0"/>
              <a:t>05/06/2023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B923-429E-4DD6-8955-6C4A99F674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8916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66D96-80F3-43FF-B73F-B2EEC3D1B0C9}" type="datetimeFigureOut">
              <a:rPr lang="it-IT" smtClean="0"/>
              <a:t>05/06/2023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B923-429E-4DD6-8955-6C4A99F67419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717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66D96-80F3-43FF-B73F-B2EEC3D1B0C9}" type="datetimeFigureOut">
              <a:rPr lang="it-IT" smtClean="0"/>
              <a:t>05/06/2023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B923-429E-4DD6-8955-6C4A99F674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5949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FFFF99"/>
          </a:fgClr>
          <a:bgClr>
            <a:schemeClr val="bg1">
              <a:lumMod val="8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966D96-80F3-43FF-B73F-B2EEC3D1B0C9}" type="datetimeFigureOut">
              <a:rPr lang="it-IT" smtClean="0"/>
              <a:t>05/06/2023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BDBB923-429E-4DD6-8955-6C4A99F674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9335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8" r:id="rId1"/>
    <p:sldLayoutId id="2147484129" r:id="rId2"/>
    <p:sldLayoutId id="2147484130" r:id="rId3"/>
    <p:sldLayoutId id="2147484131" r:id="rId4"/>
    <p:sldLayoutId id="2147484132" r:id="rId5"/>
    <p:sldLayoutId id="2147484133" r:id="rId6"/>
    <p:sldLayoutId id="2147484134" r:id="rId7"/>
    <p:sldLayoutId id="2147484135" r:id="rId8"/>
    <p:sldLayoutId id="2147484136" r:id="rId9"/>
    <p:sldLayoutId id="2147484137" r:id="rId10"/>
    <p:sldLayoutId id="2147484138" r:id="rId11"/>
    <p:sldLayoutId id="2147484139" r:id="rId12"/>
    <p:sldLayoutId id="2147484140" r:id="rId13"/>
    <p:sldLayoutId id="2147484141" r:id="rId14"/>
    <p:sldLayoutId id="2147484142" r:id="rId15"/>
    <p:sldLayoutId id="2147484143" r:id="rId16"/>
    <p:sldLayoutId id="214748414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536724" y="3732755"/>
            <a:ext cx="7123470" cy="1561916"/>
          </a:xfrm>
        </p:spPr>
        <p:txBody>
          <a:bodyPr>
            <a:noAutofit/>
          </a:bodyPr>
          <a:lstStyle/>
          <a:p>
            <a:pPr algn="l"/>
            <a:r>
              <a:rPr lang="it-IT" sz="2900" b="1" dirty="0"/>
              <a:t>Prof. Francesco Di Filippo</a:t>
            </a:r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3C357C79-AB17-3EEF-772E-B7A4031CDE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1089" y="903704"/>
            <a:ext cx="9468464" cy="2326193"/>
          </a:xfrm>
        </p:spPr>
        <p:txBody>
          <a:bodyPr/>
          <a:lstStyle/>
          <a:p>
            <a:r>
              <a:rPr lang="it-IT" b="1" dirty="0">
                <a:solidFill>
                  <a:srgbClr val="663300"/>
                </a:solidFill>
              </a:rPr>
              <a:t>RELAZIONE</a:t>
            </a:r>
            <a:br>
              <a:rPr lang="it-IT" b="1" dirty="0">
                <a:solidFill>
                  <a:srgbClr val="663300"/>
                </a:solidFill>
              </a:rPr>
            </a:br>
            <a:r>
              <a:rPr lang="it-IT" b="1" dirty="0">
                <a:solidFill>
                  <a:srgbClr val="663300"/>
                </a:solidFill>
              </a:rPr>
              <a:t>Funzione Strumentale Area 1</a:t>
            </a:r>
          </a:p>
        </p:txBody>
      </p:sp>
    </p:spTree>
    <p:extLst>
      <p:ext uri="{BB962C8B-B14F-4D97-AF65-F5344CB8AC3E}">
        <p14:creationId xmlns:p14="http://schemas.microsoft.com/office/powerpoint/2010/main" val="4069110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79DBA4A-BA7C-49A8-A8AD-06F9B7860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4361" y="809469"/>
            <a:ext cx="10238282" cy="50663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4000" b="1" dirty="0">
                <a:ln w="3175" cmpd="sng">
                  <a:noFill/>
                </a:ln>
                <a:solidFill>
                  <a:srgbClr val="980000"/>
                </a:solidFill>
                <a:latin typeface="+mj-lt"/>
                <a:ea typeface="+mj-ea"/>
                <a:cs typeface="+mj-cs"/>
              </a:rPr>
              <a:t>Attività svolte Dicembre e Gennaio</a:t>
            </a:r>
          </a:p>
          <a:p>
            <a:pPr marL="0" indent="0" algn="ctr">
              <a:buNone/>
            </a:pPr>
            <a:r>
              <a:rPr lang="it-IT" sz="3100" dirty="0"/>
              <a:t>Monitoraggio intermedio dei progetti</a:t>
            </a:r>
          </a:p>
          <a:p>
            <a:pPr marL="0" indent="0" algn="just">
              <a:buNone/>
            </a:pPr>
            <a:endParaRPr lang="it-IT" sz="3100" dirty="0"/>
          </a:p>
          <a:p>
            <a:pPr algn="just"/>
            <a:r>
              <a:rPr lang="it-IT" dirty="0"/>
              <a:t>Link inviato per raccolta dei questionari sul monitoraggio intermedio dei progetti inseriti nel PTOF</a:t>
            </a:r>
          </a:p>
          <a:p>
            <a:pPr algn="just"/>
            <a:r>
              <a:rPr lang="it-IT" dirty="0"/>
              <a:t>Analisi dei dati e realizzazione report sul monitoraggio intermedio dei progetti</a:t>
            </a:r>
          </a:p>
          <a:p>
            <a:pPr algn="just"/>
            <a:r>
              <a:rPr lang="it-IT" dirty="0"/>
              <a:t>Compatibilità tra gli obiettivi dei progetti e il </a:t>
            </a:r>
            <a:r>
              <a:rPr lang="it-IT" dirty="0" err="1"/>
              <a:t>PdM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65972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79DBA4A-BA7C-49A8-A8AD-06F9B7860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4361" y="809469"/>
            <a:ext cx="10238282" cy="50663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4000" b="1" dirty="0">
                <a:ln w="3175" cmpd="sng">
                  <a:noFill/>
                </a:ln>
                <a:solidFill>
                  <a:srgbClr val="980000"/>
                </a:solidFill>
                <a:latin typeface="+mj-lt"/>
                <a:ea typeface="+mj-ea"/>
                <a:cs typeface="+mj-cs"/>
              </a:rPr>
              <a:t>Attività svolte Febbraio, Marzo e Aprile</a:t>
            </a:r>
          </a:p>
          <a:p>
            <a:pPr marL="0" indent="0" algn="ctr">
              <a:buNone/>
            </a:pPr>
            <a:r>
              <a:rPr lang="it-IT" sz="3100" dirty="0"/>
              <a:t>Monitoraggio finale dei progetti</a:t>
            </a:r>
          </a:p>
          <a:p>
            <a:pPr marL="0" indent="0" algn="just">
              <a:buNone/>
            </a:pPr>
            <a:endParaRPr lang="it-IT" sz="3100" dirty="0"/>
          </a:p>
          <a:p>
            <a:pPr lvl="0" algn="just">
              <a:spcBef>
                <a:spcPts val="1080"/>
              </a:spcBef>
              <a:spcAft>
                <a:spcPts val="0"/>
              </a:spcAft>
              <a:buSzPts val="2760"/>
            </a:pPr>
            <a:r>
              <a:rPr lang="it-IT" dirty="0"/>
              <a:t>Predisposizione/aggiornamento schede di monitoraggio finale dei progetti di ampliamento dell’offerta formativa</a:t>
            </a:r>
          </a:p>
          <a:p>
            <a:pPr lvl="0" algn="just">
              <a:spcBef>
                <a:spcPts val="1080"/>
              </a:spcBef>
              <a:spcAft>
                <a:spcPts val="0"/>
              </a:spcAft>
              <a:buSzPts val="2760"/>
            </a:pPr>
            <a:r>
              <a:rPr lang="it-IT" dirty="0"/>
              <a:t>Predisposizione/aggiornamento questionario di gradimento finale degli alunni che hanno partecipato ai progetti di ampliamento dell’offerta formativa</a:t>
            </a:r>
          </a:p>
          <a:p>
            <a:pPr lvl="0" algn="just">
              <a:spcBef>
                <a:spcPts val="1080"/>
              </a:spcBef>
              <a:spcAft>
                <a:spcPts val="0"/>
              </a:spcAft>
              <a:buSzPts val="2760"/>
            </a:pPr>
            <a:r>
              <a:rPr lang="it-IT" dirty="0"/>
              <a:t>Creazione questionario di gradimento degli studenti</a:t>
            </a:r>
          </a:p>
          <a:p>
            <a:pPr lvl="0" algn="just">
              <a:spcBef>
                <a:spcPts val="1080"/>
              </a:spcBef>
              <a:spcAft>
                <a:spcPts val="0"/>
              </a:spcAft>
              <a:buSzPts val="2760"/>
            </a:pPr>
            <a:r>
              <a:rPr lang="it-IT" dirty="0"/>
              <a:t>Monitoraggio progetti e </a:t>
            </a:r>
            <a:r>
              <a:rPr lang="it-IT" dirty="0" err="1"/>
              <a:t>PdM</a:t>
            </a:r>
            <a:endParaRPr lang="it-IT" dirty="0"/>
          </a:p>
          <a:p>
            <a:pPr algn="just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48556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79DBA4A-BA7C-49A8-A8AD-06F9B7860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4361" y="809469"/>
            <a:ext cx="10238282" cy="50663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4000" b="1" dirty="0">
                <a:ln w="3175" cmpd="sng">
                  <a:noFill/>
                </a:ln>
                <a:solidFill>
                  <a:srgbClr val="980000"/>
                </a:solidFill>
                <a:latin typeface="+mj-lt"/>
                <a:ea typeface="+mj-ea"/>
                <a:cs typeface="+mj-cs"/>
              </a:rPr>
              <a:t>Attività svolte Maggio, Giugno e Luglio</a:t>
            </a:r>
          </a:p>
          <a:p>
            <a:pPr marL="0" indent="0" algn="ctr">
              <a:buNone/>
            </a:pPr>
            <a:r>
              <a:rPr lang="it-IT" sz="3100" dirty="0"/>
              <a:t>Monitoraggio finale dei progetti</a:t>
            </a:r>
          </a:p>
          <a:p>
            <a:pPr marL="0" indent="0" algn="just">
              <a:buNone/>
            </a:pPr>
            <a:endParaRPr lang="it-IT" sz="3100" dirty="0"/>
          </a:p>
          <a:p>
            <a:pPr marL="285750" lvl="0" indent="-285750" algn="just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it-IT" dirty="0"/>
              <a:t>Raccolta, organizzazione e invio schede di rendicontazione finanziaria dei progetti di ampliamento dell’offerta formativa</a:t>
            </a:r>
          </a:p>
          <a:p>
            <a:pPr marL="285750" lvl="0" indent="-285750" algn="just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it-IT" dirty="0"/>
              <a:t>Analisi dei dati e realizzazione del report relativo al monitoraggio finale dei progetti e del questionario di gradimento degli alunni</a:t>
            </a:r>
          </a:p>
          <a:p>
            <a:pPr marL="285750" lvl="0" indent="-285750" algn="just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it-IT" dirty="0"/>
              <a:t>Raccolta dati, organizzazione e realizzazione del report sul Modello compensi</a:t>
            </a:r>
          </a:p>
        </p:txBody>
      </p:sp>
    </p:spTree>
    <p:extLst>
      <p:ext uri="{BB962C8B-B14F-4D97-AF65-F5344CB8AC3E}">
        <p14:creationId xmlns:p14="http://schemas.microsoft.com/office/powerpoint/2010/main" val="2018160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2"/>
          <p:cNvSpPr txBox="1">
            <a:spLocks noGrp="1"/>
          </p:cNvSpPr>
          <p:nvPr>
            <p:ph type="body" idx="1"/>
          </p:nvPr>
        </p:nvSpPr>
        <p:spPr>
          <a:xfrm>
            <a:off x="1295401" y="884420"/>
            <a:ext cx="9601196" cy="4991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10"/>
              <a:buNone/>
            </a:pPr>
            <a:r>
              <a:rPr lang="it-IT" sz="5400" b="1">
                <a:solidFill>
                  <a:srgbClr val="A61C00"/>
                </a:solidFill>
              </a:rPr>
              <a:t>Report</a:t>
            </a:r>
            <a:endParaRPr b="1">
              <a:solidFill>
                <a:srgbClr val="A61C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980"/>
              </a:spcBef>
              <a:spcAft>
                <a:spcPts val="0"/>
              </a:spcAft>
              <a:buSzPts val="2185"/>
              <a:buNone/>
            </a:pPr>
            <a:endParaRPr sz="1900"/>
          </a:p>
          <a:p>
            <a:pPr marL="0" lvl="0" indent="0" algn="ctr" rtl="0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SzPts val="6210"/>
              <a:buNone/>
            </a:pPr>
            <a:r>
              <a:rPr lang="it-IT" sz="5400"/>
              <a:t>Monitoraggio finale dei progetti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3394ce3263_0_6"/>
          <p:cNvSpPr txBox="1">
            <a:spLocks noGrp="1"/>
          </p:cNvSpPr>
          <p:nvPr>
            <p:ph type="title"/>
          </p:nvPr>
        </p:nvSpPr>
        <p:spPr>
          <a:xfrm>
            <a:off x="1295400" y="778124"/>
            <a:ext cx="9601200" cy="807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dirty="0"/>
              <a:t>Progetti e obiettivi</a:t>
            </a:r>
            <a:endParaRPr b="1" dirty="0"/>
          </a:p>
        </p:txBody>
      </p:sp>
      <p:pic>
        <p:nvPicPr>
          <p:cNvPr id="1030" name="Picture 6" descr="Grafico delle risposte di Moduli. Titolo della domanda: Gli obiettivi previsti sono stati raggiunti&#10;. Numero di risposte: 34 risposte.">
            <a:extLst>
              <a:ext uri="{FF2B5EF4-FFF2-40B4-BE49-F238E27FC236}">
                <a16:creationId xmlns:a16="http://schemas.microsoft.com/office/drawing/2014/main" id="{240FE9E5-FB58-D44B-AF64-F9BB349FD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503" y="1585724"/>
            <a:ext cx="10236993" cy="430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3394ce3263_0_12"/>
          <p:cNvSpPr txBox="1">
            <a:spLocks noGrp="1"/>
          </p:cNvSpPr>
          <p:nvPr>
            <p:ph type="title"/>
          </p:nvPr>
        </p:nvSpPr>
        <p:spPr>
          <a:xfrm>
            <a:off x="1295400" y="772400"/>
            <a:ext cx="9601200" cy="901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dirty="0"/>
              <a:t>Progetti e percezione gradimento alunni</a:t>
            </a:r>
            <a:endParaRPr b="1" dirty="0"/>
          </a:p>
        </p:txBody>
      </p:sp>
      <p:pic>
        <p:nvPicPr>
          <p:cNvPr id="2050" name="Picture 2" descr="Grafico delle risposte di Moduli. Titolo della domanda: Gradimento/interesse da parte degli allievi&#10;. Numero di risposte: 34 risposte.">
            <a:extLst>
              <a:ext uri="{FF2B5EF4-FFF2-40B4-BE49-F238E27FC236}">
                <a16:creationId xmlns:a16="http://schemas.microsoft.com/office/drawing/2014/main" id="{4AEA261D-EBDD-2736-9533-FB9097AF0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639" y="1673600"/>
            <a:ext cx="10114722" cy="425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3394ce3263_0_18"/>
          <p:cNvSpPr txBox="1">
            <a:spLocks noGrp="1"/>
          </p:cNvSpPr>
          <p:nvPr>
            <p:ph type="title"/>
          </p:nvPr>
        </p:nvSpPr>
        <p:spPr>
          <a:xfrm>
            <a:off x="1295400" y="759753"/>
            <a:ext cx="9601200" cy="78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dirty="0"/>
              <a:t>Progetti e comportamento degli alunni</a:t>
            </a:r>
            <a:endParaRPr b="1" dirty="0"/>
          </a:p>
        </p:txBody>
      </p:sp>
      <p:pic>
        <p:nvPicPr>
          <p:cNvPr id="3074" name="Picture 2" descr="Grafico delle risposte di Moduli. Titolo della domanda: Comportamento degli allievi&#10;. Numero di risposte: 34 risposte.">
            <a:extLst>
              <a:ext uri="{FF2B5EF4-FFF2-40B4-BE49-F238E27FC236}">
                <a16:creationId xmlns:a16="http://schemas.microsoft.com/office/drawing/2014/main" id="{699C3C0E-00DA-BD79-C9F8-545DD5677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74" y="1649620"/>
            <a:ext cx="10071652" cy="423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3394ce3263_0_24"/>
          <p:cNvSpPr txBox="1">
            <a:spLocks noGrp="1"/>
          </p:cNvSpPr>
          <p:nvPr>
            <p:ph type="title"/>
          </p:nvPr>
        </p:nvSpPr>
        <p:spPr>
          <a:xfrm>
            <a:off x="1295400" y="724653"/>
            <a:ext cx="9601200" cy="78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dirty="0"/>
              <a:t>Metodologia</a:t>
            </a:r>
            <a:endParaRPr b="1" dirty="0"/>
          </a:p>
        </p:txBody>
      </p:sp>
      <p:pic>
        <p:nvPicPr>
          <p:cNvPr id="4098" name="Picture 2" descr="Grafico delle risposte di Moduli. Titolo della domanda: Tipo di intervento didattico. Numero di risposte: 34 risposte.">
            <a:extLst>
              <a:ext uri="{FF2B5EF4-FFF2-40B4-BE49-F238E27FC236}">
                <a16:creationId xmlns:a16="http://schemas.microsoft.com/office/drawing/2014/main" id="{8752464D-3D8E-8966-27CE-12278DFB1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24513"/>
            <a:ext cx="9872870" cy="470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5"/>
          <p:cNvSpPr txBox="1">
            <a:spLocks noGrp="1"/>
          </p:cNvSpPr>
          <p:nvPr>
            <p:ph type="body" idx="1"/>
          </p:nvPr>
        </p:nvSpPr>
        <p:spPr>
          <a:xfrm>
            <a:off x="1061650" y="979724"/>
            <a:ext cx="10335300" cy="4016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302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20"/>
              <a:buNone/>
            </a:pPr>
            <a:r>
              <a:rPr lang="it-IT" sz="4400" b="1" dirty="0">
                <a:solidFill>
                  <a:srgbClr val="980000"/>
                </a:solidFill>
              </a:rPr>
              <a:t>L’offerta progettuale è stata organizzata per aree disciplinari</a:t>
            </a:r>
            <a:endParaRPr sz="4400" b="1" dirty="0">
              <a:solidFill>
                <a:srgbClr val="980000"/>
              </a:solidFill>
            </a:endParaRPr>
          </a:p>
          <a:p>
            <a:pPr marL="330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20"/>
              <a:buNone/>
            </a:pPr>
            <a:endParaRPr sz="1900" dirty="0">
              <a:solidFill>
                <a:schemeClr val="accen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85750" lvl="0" indent="-2590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t-IT" sz="2800" b="1" dirty="0">
                <a:solidFill>
                  <a:schemeClr val="dk1"/>
                </a:solidFill>
              </a:rPr>
              <a:t>Area Inclusione</a:t>
            </a:r>
            <a:endParaRPr sz="2800" b="1" dirty="0">
              <a:solidFill>
                <a:schemeClr val="dk1"/>
              </a:solidFill>
            </a:endParaRPr>
          </a:p>
          <a:p>
            <a:pPr marL="285750" lvl="0" indent="-2590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t-IT" sz="2800" b="1" dirty="0">
                <a:solidFill>
                  <a:schemeClr val="dk1"/>
                </a:solidFill>
              </a:rPr>
              <a:t>Area Benessere e Apprendimento</a:t>
            </a:r>
            <a:endParaRPr sz="2800" b="1" dirty="0">
              <a:solidFill>
                <a:schemeClr val="dk1"/>
              </a:solidFill>
            </a:endParaRPr>
          </a:p>
          <a:p>
            <a:pPr marL="285750" lvl="0" indent="-2590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t-IT" sz="2800" b="1" dirty="0">
                <a:solidFill>
                  <a:schemeClr val="dk1"/>
                </a:solidFill>
              </a:rPr>
              <a:t>Area Orientamento</a:t>
            </a:r>
            <a:endParaRPr sz="2800" b="1" dirty="0">
              <a:solidFill>
                <a:schemeClr val="dk1"/>
              </a:solidFill>
            </a:endParaRPr>
          </a:p>
          <a:p>
            <a:pPr marL="285750" lvl="0" indent="-2590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t-IT" sz="2800" b="1" dirty="0">
                <a:solidFill>
                  <a:schemeClr val="dk1"/>
                </a:solidFill>
              </a:rPr>
              <a:t>Area Scientifica</a:t>
            </a:r>
            <a:endParaRPr sz="2800" b="1" dirty="0">
              <a:solidFill>
                <a:schemeClr val="dk1"/>
              </a:solidFill>
            </a:endParaRPr>
          </a:p>
          <a:p>
            <a:pPr marL="285750" lvl="0" indent="-2590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t-IT" sz="2800" b="1" dirty="0">
                <a:solidFill>
                  <a:schemeClr val="dk1"/>
                </a:solidFill>
              </a:rPr>
              <a:t>Area Linguistica</a:t>
            </a:r>
            <a:endParaRPr sz="28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760"/>
              <a:buNone/>
            </a:pP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200" cy="13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-IT" b="1">
                <a:solidFill>
                  <a:srgbClr val="A61C00"/>
                </a:solidFill>
              </a:rPr>
              <a:t>Progetti area Inclusione</a:t>
            </a:r>
            <a:endParaRPr b="1">
              <a:solidFill>
                <a:srgbClr val="A61C00"/>
              </a:solidFill>
            </a:endParaRPr>
          </a:p>
        </p:txBody>
      </p:sp>
      <p:pic>
        <p:nvPicPr>
          <p:cNvPr id="262" name="Google Shape;26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8425" y="2656019"/>
            <a:ext cx="5127175" cy="311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"/>
          <p:cNvSpPr txBox="1">
            <a:spLocks noGrp="1"/>
          </p:cNvSpPr>
          <p:nvPr>
            <p:ph type="title"/>
          </p:nvPr>
        </p:nvSpPr>
        <p:spPr>
          <a:xfrm>
            <a:off x="666750" y="830025"/>
            <a:ext cx="10858500" cy="11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it-IT" sz="3950" b="1" dirty="0">
                <a:solidFill>
                  <a:srgbClr val="980000"/>
                </a:solidFill>
              </a:rPr>
              <a:t>Attività previste</a:t>
            </a:r>
            <a:endParaRPr sz="3950" b="1" dirty="0">
              <a:solidFill>
                <a:srgbClr val="98000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it-IT" sz="3950" b="1" dirty="0">
                <a:solidFill>
                  <a:srgbClr val="DAB000"/>
                </a:solidFill>
              </a:rPr>
              <a:t>Funzione strumentale Area 1</a:t>
            </a:r>
            <a:endParaRPr sz="3950" b="1" dirty="0">
              <a:solidFill>
                <a:srgbClr val="DAB000"/>
              </a:solidFill>
            </a:endParaRPr>
          </a:p>
        </p:txBody>
      </p:sp>
      <p:sp>
        <p:nvSpPr>
          <p:cNvPr id="167" name="Google Shape;167;p3"/>
          <p:cNvSpPr txBox="1">
            <a:spLocks noGrp="1"/>
          </p:cNvSpPr>
          <p:nvPr>
            <p:ph type="body" idx="1"/>
          </p:nvPr>
        </p:nvSpPr>
        <p:spPr>
          <a:xfrm>
            <a:off x="809550" y="2504693"/>
            <a:ext cx="10572900" cy="2589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aramond"/>
              <a:buChar char="•"/>
            </a:pPr>
            <a:r>
              <a:rPr lang="it-IT" sz="2600" dirty="0">
                <a:solidFill>
                  <a:schemeClr val="dk1"/>
                </a:solidFill>
              </a:rPr>
              <a:t>Predisposizione, revisione, aggiornamento e monitoraggio del PTOF</a:t>
            </a:r>
            <a:endParaRPr sz="2600" dirty="0">
              <a:solidFill>
                <a:schemeClr val="dk1"/>
              </a:solidFill>
            </a:endParaRPr>
          </a:p>
          <a:p>
            <a:pPr marL="457200" lvl="0" indent="-3937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aramond"/>
              <a:buChar char="•"/>
            </a:pPr>
            <a:r>
              <a:rPr lang="it-IT" sz="2600" dirty="0">
                <a:solidFill>
                  <a:schemeClr val="dk1"/>
                </a:solidFill>
              </a:rPr>
              <a:t>Raccolta, analisi e organizzazione progetti ampliamento dell’offerta formativa</a:t>
            </a:r>
            <a:endParaRPr sz="2600" dirty="0">
              <a:solidFill>
                <a:schemeClr val="dk1"/>
              </a:solidFill>
            </a:endParaRPr>
          </a:p>
          <a:p>
            <a:pPr marL="457200" lvl="0" indent="-3937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aramond"/>
              <a:buChar char="•"/>
            </a:pPr>
            <a:r>
              <a:rPr lang="it-IT" sz="2600" dirty="0">
                <a:solidFill>
                  <a:schemeClr val="dk1"/>
                </a:solidFill>
              </a:rPr>
              <a:t>Collaborazione al controllo sostenibilità finanziaria progetti e attività PTOF</a:t>
            </a:r>
            <a:endParaRPr sz="2600" dirty="0">
              <a:solidFill>
                <a:schemeClr val="dk1"/>
              </a:solidFill>
            </a:endParaRPr>
          </a:p>
          <a:p>
            <a:pPr marL="457200" lvl="0" indent="-3937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aramond"/>
              <a:buChar char="•"/>
            </a:pPr>
            <a:r>
              <a:rPr lang="it-IT" sz="2600" dirty="0">
                <a:solidFill>
                  <a:schemeClr val="dk1"/>
                </a:solidFill>
              </a:rPr>
              <a:t>Predisposizione della modulistica relativa a sintesi e monitoraggio dei progetti</a:t>
            </a:r>
            <a:endParaRPr sz="2600" dirty="0">
              <a:solidFill>
                <a:schemeClr val="dk1"/>
              </a:solidFill>
            </a:endParaRPr>
          </a:p>
          <a:p>
            <a:pPr marL="457200" lvl="0" indent="-3937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aramond"/>
              <a:buChar char="•"/>
            </a:pPr>
            <a:r>
              <a:rPr lang="it-IT" sz="2600" dirty="0">
                <a:solidFill>
                  <a:schemeClr val="dk1"/>
                </a:solidFill>
              </a:rPr>
              <a:t>Analisi, validazione ed eventuale standardizzazione dei singoli progetti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E140B4EF-4481-48F6-B714-CE6EB033B5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011885"/>
              </p:ext>
            </p:extLst>
          </p:nvPr>
        </p:nvGraphicFramePr>
        <p:xfrm>
          <a:off x="708174" y="664784"/>
          <a:ext cx="10781461" cy="5444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3494">
                  <a:extLst>
                    <a:ext uri="{9D8B030D-6E8A-4147-A177-3AD203B41FA5}">
                      <a16:colId xmlns:a16="http://schemas.microsoft.com/office/drawing/2014/main" val="3518069198"/>
                    </a:ext>
                  </a:extLst>
                </a:gridCol>
                <a:gridCol w="1783752">
                  <a:extLst>
                    <a:ext uri="{9D8B030D-6E8A-4147-A177-3AD203B41FA5}">
                      <a16:colId xmlns:a16="http://schemas.microsoft.com/office/drawing/2014/main" val="3333305811"/>
                    </a:ext>
                  </a:extLst>
                </a:gridCol>
                <a:gridCol w="3863314">
                  <a:extLst>
                    <a:ext uri="{9D8B030D-6E8A-4147-A177-3AD203B41FA5}">
                      <a16:colId xmlns:a16="http://schemas.microsoft.com/office/drawing/2014/main" val="2310790196"/>
                    </a:ext>
                  </a:extLst>
                </a:gridCol>
                <a:gridCol w="2210901">
                  <a:extLst>
                    <a:ext uri="{9D8B030D-6E8A-4147-A177-3AD203B41FA5}">
                      <a16:colId xmlns:a16="http://schemas.microsoft.com/office/drawing/2014/main" val="1862622164"/>
                    </a:ext>
                  </a:extLst>
                </a:gridCol>
              </a:tblGrid>
              <a:tr h="624809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PROGETTO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REFERENTE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TEMPI/DURATA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ALUNNI ISCRITTI/</a:t>
                      </a:r>
                    </a:p>
                    <a:p>
                      <a:pPr algn="ctr"/>
                      <a:r>
                        <a:rPr lang="it-IT" sz="1600" dirty="0"/>
                        <a:t>FREQUENTANTI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903335"/>
                  </a:ext>
                </a:extLst>
              </a:tr>
              <a:tr h="557241">
                <a:tc>
                  <a:txBody>
                    <a:bodyPr/>
                    <a:lstStyle/>
                    <a:p>
                      <a:pPr algn="ctr"/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WE DEBATE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D’ALESSANDRI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Inizio 1 novembre 2022. 10 incontri. Conclusione 7 giugno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40/40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798870"/>
                  </a:ext>
                </a:extLst>
              </a:tr>
              <a:tr h="55724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AUTONOMA-MENTE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FARINA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Inizio 8 settembre 2022. Incontri ogni giorno Conclusione 8 giugno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20/20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85119"/>
                  </a:ext>
                </a:extLst>
              </a:tr>
              <a:tr h="55724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BAND DI ISTITUTO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CATARINOZZI</a:t>
                      </a:r>
                      <a:endParaRPr lang="it-IT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Inizio 2 novembre 2022. Diversi incontri svolti. Conclusione 30 maggio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15/13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8280074"/>
                  </a:ext>
                </a:extLst>
              </a:tr>
              <a:tr h="48500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PROGETTO PONTE</a:t>
                      </a:r>
                    </a:p>
                  </a:txBody>
                  <a:tcPr marL="40640" marR="15875" marT="12065" marB="8255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LORENZINI</a:t>
                      </a:r>
                    </a:p>
                  </a:txBody>
                  <a:tcPr marL="40640" marR="15875" marT="12065" marB="8255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Inizio 1 febbraio 2023. 8 incontri svolti. Conclusione 3 maggio 2023</a:t>
                      </a:r>
                    </a:p>
                  </a:txBody>
                  <a:tcPr marL="40640" marR="15875" marT="12065" marB="8255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4/2</a:t>
                      </a:r>
                    </a:p>
                  </a:txBody>
                  <a:tcPr marL="40640" marR="15875" marT="12065" marB="8255"/>
                </a:tc>
                <a:extLst>
                  <a:ext uri="{0D108BD9-81ED-4DB2-BD59-A6C34878D82A}">
                    <a16:rowId xmlns:a16="http://schemas.microsoft.com/office/drawing/2014/main" val="2932212203"/>
                  </a:ext>
                </a:extLst>
              </a:tr>
              <a:tr h="515194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CENTRO SPORTIVO STUDENTESCO</a:t>
                      </a:r>
                    </a:p>
                  </a:txBody>
                  <a:tcPr marL="40640" marR="15875" marT="12065" marB="8255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FARINA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Inizio 9 gennaio 2023. 20 incontri svolti. Conclusione 24 maggio 2023</a:t>
                      </a:r>
                    </a:p>
                  </a:txBody>
                  <a:tcPr marL="40640" marR="15875" marT="12065" marB="8255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80/80</a:t>
                      </a:r>
                    </a:p>
                  </a:txBody>
                  <a:tcPr marL="40640" marR="15875" marT="12065" marB="8255"/>
                </a:tc>
                <a:extLst>
                  <a:ext uri="{0D108BD9-81ED-4DB2-BD59-A6C34878D82A}">
                    <a16:rowId xmlns:a16="http://schemas.microsoft.com/office/drawing/2014/main" val="3695755207"/>
                  </a:ext>
                </a:extLst>
              </a:tr>
              <a:tr h="692713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PROGETTO ACCOGLIENZA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 CARLO</a:t>
                      </a: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ORIOLO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Inizio 20 ottobre 2022. 2 incontri svolti. Conclusione 30 giugno 2023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Circa 310/circa 290</a:t>
                      </a:r>
                    </a:p>
                  </a:txBody>
                  <a:tcPr marL="40640" marR="15875" marT="12065" marB="8255" anchor="ctr"/>
                </a:tc>
                <a:extLst>
                  <a:ext uri="{0D108BD9-81ED-4DB2-BD59-A6C34878D82A}">
                    <a16:rowId xmlns:a16="http://schemas.microsoft.com/office/drawing/2014/main" val="2850648963"/>
                  </a:ext>
                </a:extLst>
              </a:tr>
              <a:tr h="48500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 PORTO CON ME</a:t>
                      </a:r>
                    </a:p>
                  </a:txBody>
                  <a:tcPr marL="40640" marR="15875" marT="12065" marB="8255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OLIVIERO</a:t>
                      </a:r>
                    </a:p>
                  </a:txBody>
                  <a:tcPr marL="40640" marR="15875" marT="12065" marB="8255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Inizio 24 novembre 2022. 12 incontri svolti. Conclusione 20 aprile 2023</a:t>
                      </a:r>
                    </a:p>
                  </a:txBody>
                  <a:tcPr marL="40640" marR="15875" marT="12065" marB="8255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19/19</a:t>
                      </a:r>
                    </a:p>
                  </a:txBody>
                  <a:tcPr marL="40640" marR="15875" marT="12065" marB="8255"/>
                </a:tc>
                <a:extLst>
                  <a:ext uri="{0D108BD9-81ED-4DB2-BD59-A6C34878D82A}">
                    <a16:rowId xmlns:a16="http://schemas.microsoft.com/office/drawing/2014/main" val="1998040721"/>
                  </a:ext>
                </a:extLst>
              </a:tr>
              <a:tr h="48500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LABORATORIO TEATRALE «SCENA LIBERA TUTTI»</a:t>
                      </a:r>
                    </a:p>
                  </a:txBody>
                  <a:tcPr marL="40640" marR="15875" marT="12065" marB="8255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D’ERRICO</a:t>
                      </a:r>
                    </a:p>
                  </a:txBody>
                  <a:tcPr marL="40640" marR="15875" marT="12065" marB="8255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Inizio 15 novembre 2022. 22 incontri svolti. Conclusione 30 maggio 2023</a:t>
                      </a:r>
                    </a:p>
                  </a:txBody>
                  <a:tcPr marL="40640" marR="15875" marT="12065" marB="8255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13/11</a:t>
                      </a:r>
                    </a:p>
                  </a:txBody>
                  <a:tcPr marL="40640" marR="15875" marT="12065" marB="8255"/>
                </a:tc>
                <a:extLst>
                  <a:ext uri="{0D108BD9-81ED-4DB2-BD59-A6C34878D82A}">
                    <a16:rowId xmlns:a16="http://schemas.microsoft.com/office/drawing/2014/main" val="3122362062"/>
                  </a:ext>
                </a:extLst>
              </a:tr>
              <a:tr h="48500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LABORATORIO TEATRALE INTEGRATO</a:t>
                      </a:r>
                    </a:p>
                  </a:txBody>
                  <a:tcPr marL="40640" marR="15875" marT="12065" marB="8255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POLDIALLAI</a:t>
                      </a:r>
                    </a:p>
                  </a:txBody>
                  <a:tcPr marL="40640" marR="15875" marT="12065" marB="8255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Inizio 3 novembre 2022. 5 incontri svolti. Conclusione</a:t>
                      </a:r>
                      <a:r>
                        <a:rPr lang="it-IT" sz="15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 dicembre 2023</a:t>
                      </a:r>
                    </a:p>
                  </a:txBody>
                  <a:tcPr marL="40640" marR="15875" marT="12065" marB="8255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26/25</a:t>
                      </a:r>
                    </a:p>
                  </a:txBody>
                  <a:tcPr marL="40640" marR="15875" marT="12065" marB="8255"/>
                </a:tc>
                <a:extLst>
                  <a:ext uri="{0D108BD9-81ED-4DB2-BD59-A6C34878D82A}">
                    <a16:rowId xmlns:a16="http://schemas.microsoft.com/office/drawing/2014/main" val="35204844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51164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8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200" cy="13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454"/>
              <a:buNone/>
            </a:pPr>
            <a:r>
              <a:rPr lang="it-IT" b="1">
                <a:solidFill>
                  <a:srgbClr val="A61C00"/>
                </a:solidFill>
              </a:rPr>
              <a:t>Progetti area Benessere e Apprendimento</a:t>
            </a:r>
            <a:endParaRPr b="1">
              <a:solidFill>
                <a:srgbClr val="A61C00"/>
              </a:solidFill>
            </a:endParaRPr>
          </a:p>
        </p:txBody>
      </p:sp>
      <p:pic>
        <p:nvPicPr>
          <p:cNvPr id="273" name="Google Shape;27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59225" y="2558125"/>
            <a:ext cx="3527001" cy="357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DB350969-2C90-43DD-A3E2-08245FA5DE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6883429"/>
              </p:ext>
            </p:extLst>
          </p:nvPr>
        </p:nvGraphicFramePr>
        <p:xfrm>
          <a:off x="597821" y="601093"/>
          <a:ext cx="10865309" cy="5650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9761">
                  <a:extLst>
                    <a:ext uri="{9D8B030D-6E8A-4147-A177-3AD203B41FA5}">
                      <a16:colId xmlns:a16="http://schemas.microsoft.com/office/drawing/2014/main" val="1412817269"/>
                    </a:ext>
                  </a:extLst>
                </a:gridCol>
                <a:gridCol w="1918315">
                  <a:extLst>
                    <a:ext uri="{9D8B030D-6E8A-4147-A177-3AD203B41FA5}">
                      <a16:colId xmlns:a16="http://schemas.microsoft.com/office/drawing/2014/main" val="3470951498"/>
                    </a:ext>
                  </a:extLst>
                </a:gridCol>
                <a:gridCol w="2801749">
                  <a:extLst>
                    <a:ext uri="{9D8B030D-6E8A-4147-A177-3AD203B41FA5}">
                      <a16:colId xmlns:a16="http://schemas.microsoft.com/office/drawing/2014/main" val="3325304297"/>
                    </a:ext>
                  </a:extLst>
                </a:gridCol>
                <a:gridCol w="2145484">
                  <a:extLst>
                    <a:ext uri="{9D8B030D-6E8A-4147-A177-3AD203B41FA5}">
                      <a16:colId xmlns:a16="http://schemas.microsoft.com/office/drawing/2014/main" val="2338644793"/>
                    </a:ext>
                  </a:extLst>
                </a:gridCol>
              </a:tblGrid>
              <a:tr h="573500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PROGETTO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REFERENTE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TEMPI/DURATA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ALUNNI ISCRITTI/</a:t>
                      </a:r>
                    </a:p>
                    <a:p>
                      <a:pPr algn="ctr"/>
                      <a:r>
                        <a:rPr lang="it-IT" sz="1600" dirty="0"/>
                        <a:t>FREQUENTANTI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5768027"/>
                  </a:ext>
                </a:extLst>
              </a:tr>
              <a:tr h="543315"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CLASSI CAMBRIDGE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CHIARALUCE DOMIZI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Inizio</a:t>
                      </a:r>
                      <a:r>
                        <a:rPr lang="it-IT" sz="15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12 settembre 2022. Conclusione 8 giugno 2023</a:t>
                      </a:r>
                      <a:endParaRPr lang="it-IT" sz="15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80/80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2269470"/>
                  </a:ext>
                </a:extLst>
              </a:tr>
              <a:tr h="472886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LA SALUTE È PROMOSSA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LORENZINI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Inizio 18 </a:t>
                      </a:r>
                      <a:r>
                        <a:rPr lang="it-IT" sz="15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ott</a:t>
                      </a: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2022. 42 incontri svolti. Conclusione 3 </a:t>
                      </a:r>
                      <a:r>
                        <a:rPr lang="it-IT" sz="15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mag</a:t>
                      </a:r>
                      <a:endParaRPr lang="it-IT" sz="15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Circa 1300/circa 1300</a:t>
                      </a:r>
                    </a:p>
                  </a:txBody>
                  <a:tcPr marL="40640" marR="15875" marT="12065" marB="8255" anchor="ctr"/>
                </a:tc>
                <a:extLst>
                  <a:ext uri="{0D108BD9-81ED-4DB2-BD59-A6C34878D82A}">
                    <a16:rowId xmlns:a16="http://schemas.microsoft.com/office/drawing/2014/main" val="3565656774"/>
                  </a:ext>
                </a:extLst>
              </a:tr>
              <a:tr h="699267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DA SPECCHI A FINESTRE PERCORSI FORMATIVI PER UNO SGUARDO SUL MONDO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MATTEINI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Inizio 12 </a:t>
                      </a:r>
                      <a:r>
                        <a:rPr lang="it-IT" sz="15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dic</a:t>
                      </a: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2022. 6</a:t>
                      </a:r>
                      <a:r>
                        <a:rPr lang="it-IT" sz="15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incontri/12 classi. Conclusione 12 gen. 2023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Circa 220/circa 220</a:t>
                      </a:r>
                    </a:p>
                  </a:txBody>
                  <a:tcPr marL="40640" marR="15875" marT="12065" marB="8255" anchor="ctr"/>
                </a:tc>
                <a:extLst>
                  <a:ext uri="{0D108BD9-81ED-4DB2-BD59-A6C34878D82A}">
                    <a16:rowId xmlns:a16="http://schemas.microsoft.com/office/drawing/2014/main" val="1518175038"/>
                  </a:ext>
                </a:extLst>
              </a:tr>
              <a:tr h="494765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GALEOTTO FU IL LIBRO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BIONDI ANGIOLINI PAOLETTI CRISPINO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Inizio 1 set. 2022 8 incontri svolti. Conclusione 31 ago. 2025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Circa 236/circa 236</a:t>
                      </a:r>
                    </a:p>
                  </a:txBody>
                  <a:tcPr marL="40640" marR="15875" marT="12065" marB="8255" anchor="ctr"/>
                </a:tc>
                <a:extLst>
                  <a:ext uri="{0D108BD9-81ED-4DB2-BD59-A6C34878D82A}">
                    <a16:rowId xmlns:a16="http://schemas.microsoft.com/office/drawing/2014/main" val="528968688"/>
                  </a:ext>
                </a:extLst>
              </a:tr>
              <a:tr h="472886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ROMANAE DISPUTATIONES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MINGHETTI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Inizio 21 set.</a:t>
                      </a:r>
                      <a:r>
                        <a:rPr lang="it-IT" sz="15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2022. 10</a:t>
                      </a: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incontri svolti. Conclusione 23 mar. 2023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6/6</a:t>
                      </a:r>
                    </a:p>
                  </a:txBody>
                  <a:tcPr marL="40640" marR="15875" marT="12065" marB="8255" anchor="ctr"/>
                </a:tc>
                <a:extLst>
                  <a:ext uri="{0D108BD9-81ED-4DB2-BD59-A6C34878D82A}">
                    <a16:rowId xmlns:a16="http://schemas.microsoft.com/office/drawing/2014/main" val="779981787"/>
                  </a:ext>
                </a:extLst>
              </a:tr>
              <a:tr h="472886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DALLA PARTE DELLE VITTIME GIUSTIZIA-PREVENZIONE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RENDINA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Inizio 7 dicembre 2022. 2 incontri svolti. Conclusione 9 maggio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196/175</a:t>
                      </a:r>
                    </a:p>
                  </a:txBody>
                  <a:tcPr marL="40640" marR="15875" marT="12065" marB="8255" anchor="ctr"/>
                </a:tc>
                <a:extLst>
                  <a:ext uri="{0D108BD9-81ED-4DB2-BD59-A6C34878D82A}">
                    <a16:rowId xmlns:a16="http://schemas.microsoft.com/office/drawing/2014/main" val="3564655306"/>
                  </a:ext>
                </a:extLst>
              </a:tr>
              <a:tr h="699267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GREEN LOVERS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MICHELI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Inizio 23 novembre 2022. 6 incontri svolti. Conclusione 15 giugno 2023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94/85</a:t>
                      </a:r>
                    </a:p>
                  </a:txBody>
                  <a:tcPr marL="40640" marR="15875" marT="12065" marB="8255" anchor="ctr"/>
                </a:tc>
                <a:extLst>
                  <a:ext uri="{0D108BD9-81ED-4DB2-BD59-A6C34878D82A}">
                    <a16:rowId xmlns:a16="http://schemas.microsoft.com/office/drawing/2014/main" val="3756293010"/>
                  </a:ext>
                </a:extLst>
              </a:tr>
              <a:tr h="699267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CREAZIONE DI UN ORTO DI ERBE AROMATICHE E PIANTE ARBUSTIVE OFFICINALI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CARVISIGLIA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Inizio 3 febbraio 2023. 10 incontri svolti. Conclusione 6 giugno 2023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8/8</a:t>
                      </a:r>
                    </a:p>
                  </a:txBody>
                  <a:tcPr marL="40640" marR="15875" marT="12065" marB="8255" anchor="ctr"/>
                </a:tc>
                <a:extLst>
                  <a:ext uri="{0D108BD9-81ED-4DB2-BD59-A6C34878D82A}">
                    <a16:rowId xmlns:a16="http://schemas.microsoft.com/office/drawing/2014/main" val="3340760784"/>
                  </a:ext>
                </a:extLst>
              </a:tr>
              <a:tr h="472886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SPORTELLI DI ASCOLTO GRAFOLOGICO E PSICOLOGICO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POLDIALLAI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Inizio 12 gen. 2023.</a:t>
                      </a:r>
                      <a:r>
                        <a:rPr lang="it-IT" sz="15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19 incontri svolto. Conclusione 29 mag. 2023</a:t>
                      </a:r>
                      <a:endParaRPr lang="it-IT" sz="15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15/15</a:t>
                      </a:r>
                    </a:p>
                  </a:txBody>
                  <a:tcPr marL="40640" marR="15875" marT="12065" marB="8255" anchor="ctr"/>
                </a:tc>
                <a:extLst>
                  <a:ext uri="{0D108BD9-81ED-4DB2-BD59-A6C34878D82A}">
                    <a16:rowId xmlns:a16="http://schemas.microsoft.com/office/drawing/2014/main" val="34621235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30888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0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200" cy="13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-IT" b="1">
                <a:solidFill>
                  <a:srgbClr val="A61C00"/>
                </a:solidFill>
              </a:rPr>
              <a:t>Progetti area Orientamento</a:t>
            </a:r>
            <a:endParaRPr b="1">
              <a:solidFill>
                <a:srgbClr val="A61C00"/>
              </a:solidFill>
            </a:endParaRPr>
          </a:p>
        </p:txBody>
      </p:sp>
      <p:pic>
        <p:nvPicPr>
          <p:cNvPr id="284" name="Google Shape;28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2212" y="2536425"/>
            <a:ext cx="5297075" cy="338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5">
            <a:extLst>
              <a:ext uri="{FF2B5EF4-FFF2-40B4-BE49-F238E27FC236}">
                <a16:creationId xmlns:a16="http://schemas.microsoft.com/office/drawing/2014/main" id="{26B945EF-2114-4AC2-ACD6-E5BD559161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596023"/>
              </p:ext>
            </p:extLst>
          </p:nvPr>
        </p:nvGraphicFramePr>
        <p:xfrm>
          <a:off x="788504" y="1086679"/>
          <a:ext cx="10634870" cy="3604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1516">
                  <a:extLst>
                    <a:ext uri="{9D8B030D-6E8A-4147-A177-3AD203B41FA5}">
                      <a16:colId xmlns:a16="http://schemas.microsoft.com/office/drawing/2014/main" val="1305418381"/>
                    </a:ext>
                  </a:extLst>
                </a:gridCol>
                <a:gridCol w="1717701">
                  <a:extLst>
                    <a:ext uri="{9D8B030D-6E8A-4147-A177-3AD203B41FA5}">
                      <a16:colId xmlns:a16="http://schemas.microsoft.com/office/drawing/2014/main" val="1535972786"/>
                    </a:ext>
                  </a:extLst>
                </a:gridCol>
                <a:gridCol w="2762651">
                  <a:extLst>
                    <a:ext uri="{9D8B030D-6E8A-4147-A177-3AD203B41FA5}">
                      <a16:colId xmlns:a16="http://schemas.microsoft.com/office/drawing/2014/main" val="4014963383"/>
                    </a:ext>
                  </a:extLst>
                </a:gridCol>
                <a:gridCol w="2823002">
                  <a:extLst>
                    <a:ext uri="{9D8B030D-6E8A-4147-A177-3AD203B41FA5}">
                      <a16:colId xmlns:a16="http://schemas.microsoft.com/office/drawing/2014/main" val="708256281"/>
                    </a:ext>
                  </a:extLst>
                </a:gridCol>
              </a:tblGrid>
              <a:tr h="661712">
                <a:tc>
                  <a:txBody>
                    <a:bodyPr/>
                    <a:lstStyle/>
                    <a:p>
                      <a:r>
                        <a:rPr lang="it-IT" sz="1600" dirty="0"/>
                        <a:t>PROGETTO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REFERENTE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TEMPI/DURATA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ALUNNI ISCRITTI/</a:t>
                      </a:r>
                    </a:p>
                    <a:p>
                      <a:pPr algn="ctr"/>
                      <a:r>
                        <a:rPr lang="it-IT" sz="1600" dirty="0"/>
                        <a:t>FREQUENTANTI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9214895"/>
                  </a:ext>
                </a:extLst>
              </a:tr>
              <a:tr h="806825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ORIENTAMENTO/RIORIENTAMENTO IN ITINERE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D’ALESSANDRI</a:t>
                      </a:r>
                    </a:p>
                    <a:p>
                      <a:pPr fontAlgn="ctr"/>
                      <a:b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endParaRPr lang="it-IT" sz="15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Inizio 1 ottobre 2022. 20 incontri svolti. Conclusione 18 maggio 2023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20/20</a:t>
                      </a:r>
                    </a:p>
                  </a:txBody>
                  <a:tcPr marL="40640" marR="15875" marT="12065" marB="8255" anchor="ctr"/>
                </a:tc>
                <a:extLst>
                  <a:ext uri="{0D108BD9-81ED-4DB2-BD59-A6C34878D82A}">
                    <a16:rowId xmlns:a16="http://schemas.microsoft.com/office/drawing/2014/main" val="2951527858"/>
                  </a:ext>
                </a:extLst>
              </a:tr>
              <a:tr h="1068027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5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 MI ORIENTO SCELGO</a:t>
                      </a:r>
                    </a:p>
                    <a:p>
                      <a:pPr fontAlgn="ctr"/>
                      <a:b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endParaRPr lang="it-IT" sz="15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PETRASSI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Inizio 1 settembre 2022. Conclusione 31 agosto 2023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Alunni del triennio</a:t>
                      </a:r>
                    </a:p>
                  </a:txBody>
                  <a:tcPr marL="40640" marR="15875" marT="12065" marB="8255" anchor="ctr"/>
                </a:tc>
                <a:extLst>
                  <a:ext uri="{0D108BD9-81ED-4DB2-BD59-A6C34878D82A}">
                    <a16:rowId xmlns:a16="http://schemas.microsoft.com/office/drawing/2014/main" val="1642425838"/>
                  </a:ext>
                </a:extLst>
              </a:tr>
              <a:tr h="1068027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ORIENTAMENTO IN ENTRATA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TARANTINO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Inizio 1 dicembre 2022. Diversi incontri svolti. Conclusione 14 gennaio 2023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36/36</a:t>
                      </a:r>
                    </a:p>
                  </a:txBody>
                  <a:tcPr marL="40640" marR="15875" marT="12065" marB="8255" anchor="ctr"/>
                </a:tc>
                <a:extLst>
                  <a:ext uri="{0D108BD9-81ED-4DB2-BD59-A6C34878D82A}">
                    <a16:rowId xmlns:a16="http://schemas.microsoft.com/office/drawing/2014/main" val="23912127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0439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2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200" cy="13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-IT" b="1">
                <a:solidFill>
                  <a:srgbClr val="A61C00"/>
                </a:solidFill>
              </a:rPr>
              <a:t>Progetti area Scientifica</a:t>
            </a:r>
            <a:endParaRPr b="1">
              <a:solidFill>
                <a:srgbClr val="A61C00"/>
              </a:solidFill>
            </a:endParaRPr>
          </a:p>
        </p:txBody>
      </p:sp>
      <p:pic>
        <p:nvPicPr>
          <p:cNvPr id="295" name="Google Shape;295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4600" y="2522800"/>
            <a:ext cx="4713526" cy="353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44AA49C8-FB4D-49AA-88DF-567140F1A3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6138859"/>
              </p:ext>
            </p:extLst>
          </p:nvPr>
        </p:nvGraphicFramePr>
        <p:xfrm>
          <a:off x="722241" y="689598"/>
          <a:ext cx="10793897" cy="5432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9415">
                  <a:extLst>
                    <a:ext uri="{9D8B030D-6E8A-4147-A177-3AD203B41FA5}">
                      <a16:colId xmlns:a16="http://schemas.microsoft.com/office/drawing/2014/main" val="2691488473"/>
                    </a:ext>
                  </a:extLst>
                </a:gridCol>
                <a:gridCol w="1801274">
                  <a:extLst>
                    <a:ext uri="{9D8B030D-6E8A-4147-A177-3AD203B41FA5}">
                      <a16:colId xmlns:a16="http://schemas.microsoft.com/office/drawing/2014/main" val="950301031"/>
                    </a:ext>
                  </a:extLst>
                </a:gridCol>
                <a:gridCol w="3520048">
                  <a:extLst>
                    <a:ext uri="{9D8B030D-6E8A-4147-A177-3AD203B41FA5}">
                      <a16:colId xmlns:a16="http://schemas.microsoft.com/office/drawing/2014/main" val="1234812083"/>
                    </a:ext>
                  </a:extLst>
                </a:gridCol>
                <a:gridCol w="2633160">
                  <a:extLst>
                    <a:ext uri="{9D8B030D-6E8A-4147-A177-3AD203B41FA5}">
                      <a16:colId xmlns:a16="http://schemas.microsoft.com/office/drawing/2014/main" val="2672494002"/>
                    </a:ext>
                  </a:extLst>
                </a:gridCol>
              </a:tblGrid>
              <a:tr h="619005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PROGETTO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REFERENTE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TEMPI/DURATA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ALUNNI ISCRITTI/</a:t>
                      </a:r>
                    </a:p>
                    <a:p>
                      <a:pPr algn="ctr"/>
                      <a:r>
                        <a:rPr lang="it-IT" sz="1600" dirty="0"/>
                        <a:t>FREQUENTANTI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0901087"/>
                  </a:ext>
                </a:extLst>
              </a:tr>
              <a:tr h="550673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GIOCHI DELLA CHIMICA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TOMASSETTI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Inizio 16 febbraio 2023. 3 incontri svolti. Conclusione 29 aprile 2023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36/22</a:t>
                      </a:r>
                    </a:p>
                  </a:txBody>
                  <a:tcPr marL="40640" marR="15875" marT="12065" marB="8255" anchor="ctr"/>
                </a:tc>
                <a:extLst>
                  <a:ext uri="{0D108BD9-81ED-4DB2-BD59-A6C34878D82A}">
                    <a16:rowId xmlns:a16="http://schemas.microsoft.com/office/drawing/2014/main" val="3588176950"/>
                  </a:ext>
                </a:extLst>
              </a:tr>
              <a:tr h="971020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OLIMPIADI DI SCIENZE NATURALI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APUZZO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5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Inizio 15 gennaio 2023. 2 incontri svolti. Conclusione 23 marzo 2023</a:t>
                      </a: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5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29/21</a:t>
                      </a:r>
                    </a:p>
                  </a:txBody>
                  <a:tcPr marL="40640" marR="15875" marT="12065" marB="8255" anchor="ctr"/>
                </a:tc>
                <a:extLst>
                  <a:ext uri="{0D108BD9-81ED-4DB2-BD59-A6C34878D82A}">
                    <a16:rowId xmlns:a16="http://schemas.microsoft.com/office/drawing/2014/main" val="2945301073"/>
                  </a:ext>
                </a:extLst>
              </a:tr>
              <a:tr h="671618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PAPARESCHI AL CINEMAT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PATTI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Da 18 novembre 2022.</a:t>
                      </a:r>
                      <a:r>
                        <a:rPr lang="it-IT" sz="15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5 incontri svolti</a:t>
                      </a:r>
                      <a:endParaRPr lang="it-IT" sz="15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Conclusione 5 maggio 2023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60/50</a:t>
                      </a:r>
                    </a:p>
                  </a:txBody>
                  <a:tcPr marL="40640" marR="15875" marT="12065" marB="8255" anchor="ctr"/>
                </a:tc>
                <a:extLst>
                  <a:ext uri="{0D108BD9-81ED-4DB2-BD59-A6C34878D82A}">
                    <a16:rowId xmlns:a16="http://schemas.microsoft.com/office/drawing/2014/main" val="2733756397"/>
                  </a:ext>
                </a:extLst>
              </a:tr>
              <a:tr h="605736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OLIMPIADI DI MATEMATICA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PATTI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Inizio 1 dicembre 2022. 4 incontri svolti</a:t>
                      </a:r>
                      <a:r>
                        <a:rPr lang="it-IT" sz="15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Conclusione 3 marzo 2023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35/35</a:t>
                      </a:r>
                    </a:p>
                  </a:txBody>
                  <a:tcPr marL="40640" marR="15875" marT="12065" marB="8255" anchor="ctr"/>
                </a:tc>
                <a:extLst>
                  <a:ext uri="{0D108BD9-81ED-4DB2-BD59-A6C34878D82A}">
                    <a16:rowId xmlns:a16="http://schemas.microsoft.com/office/drawing/2014/main" val="1326915855"/>
                  </a:ext>
                </a:extLst>
              </a:tr>
              <a:tr h="671618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IL DIGITALE IN TASCA (CLASSE DIGITALE)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LABARILE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Inizio 15 settembre 2022. Incontri giornalieri. Conclusione 8 maggio 2023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27/27</a:t>
                      </a:r>
                    </a:p>
                  </a:txBody>
                  <a:tcPr marL="40640" marR="15875" marT="12065" marB="8255" anchor="ctr"/>
                </a:tc>
                <a:extLst>
                  <a:ext uri="{0D108BD9-81ED-4DB2-BD59-A6C34878D82A}">
                    <a16:rowId xmlns:a16="http://schemas.microsoft.com/office/drawing/2014/main" val="2105053922"/>
                  </a:ext>
                </a:extLst>
              </a:tr>
              <a:tr h="671618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AREE DIDATTICHE NEGLI SPAZI COMUNI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PASSAMONTI MANICO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Inizio 25 ottobre 2022. 7 incontri svolti. Conclusione 25 novembre 2022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22/22</a:t>
                      </a:r>
                    </a:p>
                  </a:txBody>
                  <a:tcPr marL="40640" marR="15875" marT="12065" marB="8255" anchor="ctr"/>
                </a:tc>
                <a:extLst>
                  <a:ext uri="{0D108BD9-81ED-4DB2-BD59-A6C34878D82A}">
                    <a16:rowId xmlns:a16="http://schemas.microsoft.com/office/drawing/2014/main" val="1698022478"/>
                  </a:ext>
                </a:extLst>
              </a:tr>
              <a:tr h="671618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RIGENERAZIONE SCUOLA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TOMASSETTI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Inizio 23 novembre 2022. Diversi incontri svolti. Conclusione 29 maggio 2023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Tutte le classi e poi 6 classi</a:t>
                      </a:r>
                    </a:p>
                  </a:txBody>
                  <a:tcPr marL="40640" marR="15875" marT="12065" marB="8255" anchor="ctr"/>
                </a:tc>
                <a:extLst>
                  <a:ext uri="{0D108BD9-81ED-4DB2-BD59-A6C34878D82A}">
                    <a16:rowId xmlns:a16="http://schemas.microsoft.com/office/drawing/2014/main" val="15102904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94408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4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200" cy="13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-IT" b="1">
                <a:solidFill>
                  <a:srgbClr val="A61C00"/>
                </a:solidFill>
              </a:rPr>
              <a:t>Progetti area Linguistica</a:t>
            </a:r>
            <a:endParaRPr b="1">
              <a:solidFill>
                <a:srgbClr val="A61C00"/>
              </a:solidFill>
            </a:endParaRPr>
          </a:p>
        </p:txBody>
      </p:sp>
      <p:pic>
        <p:nvPicPr>
          <p:cNvPr id="306" name="Google Shape;306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4601" y="2585350"/>
            <a:ext cx="6245674" cy="3331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9686E0F0-FABD-48ED-9755-C719057429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0233362"/>
              </p:ext>
            </p:extLst>
          </p:nvPr>
        </p:nvGraphicFramePr>
        <p:xfrm>
          <a:off x="702364" y="834883"/>
          <a:ext cx="10813775" cy="4956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8373">
                  <a:extLst>
                    <a:ext uri="{9D8B030D-6E8A-4147-A177-3AD203B41FA5}">
                      <a16:colId xmlns:a16="http://schemas.microsoft.com/office/drawing/2014/main" val="4067848387"/>
                    </a:ext>
                  </a:extLst>
                </a:gridCol>
                <a:gridCol w="1956261">
                  <a:extLst>
                    <a:ext uri="{9D8B030D-6E8A-4147-A177-3AD203B41FA5}">
                      <a16:colId xmlns:a16="http://schemas.microsoft.com/office/drawing/2014/main" val="3796114095"/>
                    </a:ext>
                  </a:extLst>
                </a:gridCol>
                <a:gridCol w="2662689">
                  <a:extLst>
                    <a:ext uri="{9D8B030D-6E8A-4147-A177-3AD203B41FA5}">
                      <a16:colId xmlns:a16="http://schemas.microsoft.com/office/drawing/2014/main" val="835959483"/>
                    </a:ext>
                  </a:extLst>
                </a:gridCol>
                <a:gridCol w="2146452">
                  <a:extLst>
                    <a:ext uri="{9D8B030D-6E8A-4147-A177-3AD203B41FA5}">
                      <a16:colId xmlns:a16="http://schemas.microsoft.com/office/drawing/2014/main" val="511595792"/>
                    </a:ext>
                  </a:extLst>
                </a:gridCol>
              </a:tblGrid>
              <a:tr h="668241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PROGETTO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REFERENTE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TEMPI/DURATA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ALUNNI ISCRITTI/</a:t>
                      </a:r>
                    </a:p>
                    <a:p>
                      <a:pPr algn="ctr"/>
                      <a:r>
                        <a:rPr lang="it-IT" sz="1600" dirty="0"/>
                        <a:t>FREQUENTANTI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9670347"/>
                  </a:ext>
                </a:extLst>
              </a:tr>
              <a:tr h="747414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CERTIFICAZIONE LINGUISTICA DELF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TARANTINO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Inizio 10 gennaio 2022.</a:t>
                      </a:r>
                      <a:r>
                        <a:rPr lang="it-IT" sz="15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13 incontri svolti.</a:t>
                      </a: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Conclusione 2 maggio 2023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7/6</a:t>
                      </a:r>
                    </a:p>
                  </a:txBody>
                  <a:tcPr marL="40640" marR="15875" marT="12065" marB="8255" anchor="ctr"/>
                </a:tc>
                <a:extLst>
                  <a:ext uri="{0D108BD9-81ED-4DB2-BD59-A6C34878D82A}">
                    <a16:rowId xmlns:a16="http://schemas.microsoft.com/office/drawing/2014/main" val="4034072644"/>
                  </a:ext>
                </a:extLst>
              </a:tr>
              <a:tr h="747414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OLIMPIADI DI ITALIANO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D’ALESSANDRI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Inizio 8 gennaio 2022. Non previsti incontri. Conclusione 15 aprile 2023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35/35</a:t>
                      </a:r>
                    </a:p>
                  </a:txBody>
                  <a:tcPr marL="40640" marR="15875" marT="12065" marB="8255" anchor="ctr"/>
                </a:tc>
                <a:extLst>
                  <a:ext uri="{0D108BD9-81ED-4DB2-BD59-A6C34878D82A}">
                    <a16:rowId xmlns:a16="http://schemas.microsoft.com/office/drawing/2014/main" val="2386214535"/>
                  </a:ext>
                </a:extLst>
              </a:tr>
              <a:tr h="747414"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CERTIFICAZIONI CAMBRIDGE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CICCHELLI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Inizio 28 ott. Diversi</a:t>
                      </a:r>
                      <a:r>
                        <a:rPr lang="it-IT" sz="15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incontri svolti.</a:t>
                      </a: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Conclusione 26 maggio 2023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55/53</a:t>
                      </a:r>
                    </a:p>
                  </a:txBody>
                  <a:tcPr marL="40640" marR="15875" marT="12065" marB="8255" anchor="ctr"/>
                </a:tc>
                <a:extLst>
                  <a:ext uri="{0D108BD9-81ED-4DB2-BD59-A6C34878D82A}">
                    <a16:rowId xmlns:a16="http://schemas.microsoft.com/office/drawing/2014/main" val="2843116670"/>
                  </a:ext>
                </a:extLst>
              </a:tr>
              <a:tr h="747414"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ERASMUS+ KA2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CATARINOZZI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Inizio</a:t>
                      </a:r>
                      <a:r>
                        <a:rPr lang="it-IT" sz="15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 settembre 2022. 6 incontri svolti. Conclusione 31 agosto 2023</a:t>
                      </a:r>
                      <a:endParaRPr lang="it-IT" sz="15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20/20</a:t>
                      </a:r>
                    </a:p>
                  </a:txBody>
                  <a:tcPr marL="40640" marR="15875" marT="12065" marB="8255" anchor="ctr"/>
                </a:tc>
                <a:extLst>
                  <a:ext uri="{0D108BD9-81ED-4DB2-BD59-A6C34878D82A}">
                    <a16:rowId xmlns:a16="http://schemas.microsoft.com/office/drawing/2014/main" val="767040010"/>
                  </a:ext>
                </a:extLst>
              </a:tr>
              <a:tr h="551005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CERTIFICAZIONE DELE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COVACCIOLI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Inizio 9 gennaio. 11 </a:t>
                      </a:r>
                      <a:r>
                        <a:rPr lang="it-IT" sz="15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incontri svolti. Conclusione 8 maggio</a:t>
                      </a:r>
                      <a:endParaRPr lang="it-IT" sz="15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11/11</a:t>
                      </a:r>
                    </a:p>
                  </a:txBody>
                  <a:tcPr marL="40640" marR="15875" marT="12065" marB="8255" anchor="ctr"/>
                </a:tc>
                <a:extLst>
                  <a:ext uri="{0D108BD9-81ED-4DB2-BD59-A6C34878D82A}">
                    <a16:rowId xmlns:a16="http://schemas.microsoft.com/office/drawing/2014/main" val="2691906570"/>
                  </a:ext>
                </a:extLst>
              </a:tr>
              <a:tr h="747414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L2 CORSO DI ALFABETIZZAZIONE PER ALUNNI STRANIERI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VILLANI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Inizio 21 ottobre 2022. 40 ore di lezione. Conclusione 28 aprile 2023</a:t>
                      </a:r>
                    </a:p>
                  </a:txBody>
                  <a:tcPr marL="40640" marR="15875" marT="12065" marB="825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35/16</a:t>
                      </a:r>
                    </a:p>
                  </a:txBody>
                  <a:tcPr marL="40640" marR="15875" marT="12065" marB="8255" anchor="ctr"/>
                </a:tc>
                <a:extLst>
                  <a:ext uri="{0D108BD9-81ED-4DB2-BD59-A6C34878D82A}">
                    <a16:rowId xmlns:a16="http://schemas.microsoft.com/office/drawing/2014/main" val="2005536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21862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6"/>
          <p:cNvSpPr txBox="1">
            <a:spLocks noGrp="1"/>
          </p:cNvSpPr>
          <p:nvPr>
            <p:ph type="title"/>
          </p:nvPr>
        </p:nvSpPr>
        <p:spPr>
          <a:xfrm>
            <a:off x="1295400" y="807375"/>
            <a:ext cx="9601200" cy="743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-IT" b="1" dirty="0"/>
              <a:t>Conclusioni</a:t>
            </a:r>
            <a:endParaRPr b="1" dirty="0"/>
          </a:p>
        </p:txBody>
      </p:sp>
      <p:sp>
        <p:nvSpPr>
          <p:cNvPr id="317" name="Google Shape;317;p26"/>
          <p:cNvSpPr txBox="1">
            <a:spLocks noGrp="1"/>
          </p:cNvSpPr>
          <p:nvPr>
            <p:ph type="body" idx="1"/>
          </p:nvPr>
        </p:nvSpPr>
        <p:spPr>
          <a:xfrm>
            <a:off x="1047750" y="2292627"/>
            <a:ext cx="10178100" cy="3757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it-IT" sz="2400" dirty="0"/>
              <a:t>Tutti i progetti presentati sono stati avviati e conclusi</a:t>
            </a:r>
          </a:p>
          <a:p>
            <a:r>
              <a:rPr lang="it-IT" sz="2400" dirty="0"/>
              <a:t>Come rilevato dal </a:t>
            </a:r>
            <a:r>
              <a:rPr lang="it-IT" dirty="0"/>
              <a:t>questionario</a:t>
            </a:r>
            <a:r>
              <a:rPr lang="it-IT" sz="2400" dirty="0"/>
              <a:t> di gradimento dei progetti compilato dagli alunni partecipanti, </a:t>
            </a:r>
            <a:r>
              <a:rPr lang="it-IT" dirty="0"/>
              <a:t>tutti i progetti hanno avuto una valutazione tra ottimo e buono</a:t>
            </a:r>
          </a:p>
          <a:p>
            <a:r>
              <a:rPr lang="it-IT" dirty="0"/>
              <a:t>I progetti hanno ottenuto un buon feedback da parte dei referenti ed è molto buona la valutazione degli studenti per quanto riguarda sia l’organizzazione sia la ricaduta sull’apprendimento</a:t>
            </a:r>
          </a:p>
          <a:p>
            <a:r>
              <a:rPr lang="it-IT" dirty="0"/>
              <a:t>Si ricorda al Collegio che nel PTOF, nel </a:t>
            </a:r>
            <a:r>
              <a:rPr lang="it-IT" dirty="0" err="1"/>
              <a:t>PdM</a:t>
            </a:r>
            <a:r>
              <a:rPr lang="it-IT" dirty="0"/>
              <a:t> si è stabilito come obiettivo</a:t>
            </a:r>
          </a:p>
          <a:p>
            <a:pPr marL="457200" lvl="0" indent="-36004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70"/>
              <a:buChar char="•"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360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"/>
          <p:cNvSpPr txBox="1">
            <a:spLocks noGrp="1"/>
          </p:cNvSpPr>
          <p:nvPr>
            <p:ph type="title"/>
          </p:nvPr>
        </p:nvSpPr>
        <p:spPr>
          <a:xfrm>
            <a:off x="666750" y="830025"/>
            <a:ext cx="10858500" cy="11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it-IT" sz="3950" b="1" dirty="0">
                <a:solidFill>
                  <a:srgbClr val="980000"/>
                </a:solidFill>
              </a:rPr>
              <a:t>Attività previste</a:t>
            </a:r>
            <a:endParaRPr sz="3950" b="1" dirty="0">
              <a:solidFill>
                <a:srgbClr val="98000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it-IT" sz="3950" b="1" dirty="0">
                <a:solidFill>
                  <a:srgbClr val="DAB000"/>
                </a:solidFill>
              </a:rPr>
              <a:t>Funzione strumentale Area 1</a:t>
            </a:r>
            <a:endParaRPr sz="3950" b="1" dirty="0">
              <a:solidFill>
                <a:srgbClr val="DAB000"/>
              </a:solidFill>
            </a:endParaRPr>
          </a:p>
        </p:txBody>
      </p:sp>
      <p:sp>
        <p:nvSpPr>
          <p:cNvPr id="167" name="Google Shape;167;p3"/>
          <p:cNvSpPr txBox="1">
            <a:spLocks noGrp="1"/>
          </p:cNvSpPr>
          <p:nvPr>
            <p:ph type="body" idx="1"/>
          </p:nvPr>
        </p:nvSpPr>
        <p:spPr>
          <a:xfrm>
            <a:off x="809550" y="2557701"/>
            <a:ext cx="10572900" cy="2703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aramond"/>
              <a:buChar char="•"/>
            </a:pPr>
            <a:r>
              <a:rPr lang="it-IT" sz="2600" dirty="0">
                <a:solidFill>
                  <a:schemeClr val="dk1"/>
                </a:solidFill>
              </a:rPr>
              <a:t>Realizzazione Rendicontazione sociale</a:t>
            </a:r>
          </a:p>
          <a:p>
            <a:pPr marL="457200" lvl="0" indent="-3937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aramond"/>
              <a:buChar char="•"/>
            </a:pPr>
            <a:r>
              <a:rPr lang="it-IT" sz="2600" dirty="0">
                <a:solidFill>
                  <a:schemeClr val="dk1"/>
                </a:solidFill>
              </a:rPr>
              <a:t>Collaborazione al processo di valutazione e realizzazione Rapporto di Autovalutazione (</a:t>
            </a:r>
            <a:r>
              <a:rPr lang="it-IT" sz="2600" dirty="0" err="1">
                <a:solidFill>
                  <a:schemeClr val="dk1"/>
                </a:solidFill>
              </a:rPr>
              <a:t>RaV</a:t>
            </a:r>
            <a:r>
              <a:rPr lang="it-IT" sz="2600" dirty="0">
                <a:solidFill>
                  <a:schemeClr val="dk1"/>
                </a:solidFill>
              </a:rPr>
              <a:t>)</a:t>
            </a:r>
          </a:p>
          <a:p>
            <a:pPr marL="457200" lvl="0" indent="-3937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aramond"/>
              <a:buChar char="•"/>
            </a:pPr>
            <a:r>
              <a:rPr lang="it-IT" sz="2600" dirty="0">
                <a:solidFill>
                  <a:schemeClr val="dk1"/>
                </a:solidFill>
              </a:rPr>
              <a:t>Realizzazione Piano di Miglioramento (</a:t>
            </a:r>
            <a:r>
              <a:rPr lang="it-IT" sz="2600" dirty="0" err="1">
                <a:solidFill>
                  <a:schemeClr val="dk1"/>
                </a:solidFill>
              </a:rPr>
              <a:t>PdM</a:t>
            </a:r>
            <a:r>
              <a:rPr lang="it-IT" sz="2600" dirty="0">
                <a:solidFill>
                  <a:schemeClr val="dk1"/>
                </a:solidFill>
              </a:rPr>
              <a:t>) e confronto tra gli obiettivi del </a:t>
            </a:r>
            <a:r>
              <a:rPr lang="it-IT" sz="2600" dirty="0" err="1">
                <a:solidFill>
                  <a:schemeClr val="dk1"/>
                </a:solidFill>
              </a:rPr>
              <a:t>PdM</a:t>
            </a:r>
            <a:r>
              <a:rPr lang="it-IT" sz="2600" dirty="0">
                <a:solidFill>
                  <a:schemeClr val="dk1"/>
                </a:solidFill>
              </a:rPr>
              <a:t> e le effettive risultanze</a:t>
            </a:r>
          </a:p>
          <a:p>
            <a:pPr marL="457200" lvl="0" indent="-3937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aramond"/>
              <a:buChar char="•"/>
            </a:pPr>
            <a:r>
              <a:rPr lang="it-IT" sz="2600" dirty="0">
                <a:solidFill>
                  <a:schemeClr val="dk1"/>
                </a:solidFill>
              </a:rPr>
              <a:t>Gestione e ricognizione Modello compensi</a:t>
            </a:r>
            <a:endParaRPr lang="it-IT" sz="2600" dirty="0"/>
          </a:p>
          <a:p>
            <a:pPr marL="457200" lvl="0" indent="-3937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aramond"/>
              <a:buChar char="•"/>
            </a:pPr>
            <a:endParaRPr sz="2600" dirty="0"/>
          </a:p>
        </p:txBody>
      </p:sp>
    </p:spTree>
    <p:extLst>
      <p:ext uri="{BB962C8B-B14F-4D97-AF65-F5344CB8AC3E}">
        <p14:creationId xmlns:p14="http://schemas.microsoft.com/office/powerpoint/2010/main" val="39292939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7"/>
          <p:cNvSpPr txBox="1">
            <a:spLocks noGrp="1"/>
          </p:cNvSpPr>
          <p:nvPr>
            <p:ph type="title"/>
          </p:nvPr>
        </p:nvSpPr>
        <p:spPr>
          <a:xfrm>
            <a:off x="1295400" y="807400"/>
            <a:ext cx="9601200" cy="782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-IT" b="1" dirty="0"/>
              <a:t>Conclusioni</a:t>
            </a:r>
            <a:endParaRPr b="1" dirty="0"/>
          </a:p>
        </p:txBody>
      </p:sp>
      <p:sp>
        <p:nvSpPr>
          <p:cNvPr id="323" name="Google Shape;323;p27"/>
          <p:cNvSpPr txBox="1">
            <a:spLocks noGrp="1"/>
          </p:cNvSpPr>
          <p:nvPr>
            <p:ph type="body" idx="1"/>
          </p:nvPr>
        </p:nvSpPr>
        <p:spPr>
          <a:xfrm>
            <a:off x="689113" y="1643269"/>
            <a:ext cx="10800522" cy="4518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indent="0">
              <a:buNone/>
            </a:pPr>
            <a:endParaRPr lang="it-IT" sz="2400" b="1" dirty="0"/>
          </a:p>
          <a:p>
            <a:pPr marL="0" indent="0">
              <a:buNone/>
            </a:pPr>
            <a:r>
              <a:rPr lang="it-IT" sz="2600" b="1" dirty="0"/>
              <a:t>Percorso n° 1: Per il successo formativo</a:t>
            </a:r>
          </a:p>
          <a:p>
            <a:r>
              <a:rPr lang="it-IT" sz="2600" dirty="0"/>
              <a:t>Progettazione condivisa della didattica disciplinare per competenze e attività di formazione per l’acquisizione di metodologie inclusive, innovative e digitali</a:t>
            </a:r>
          </a:p>
          <a:p>
            <a:r>
              <a:rPr lang="it-IT" sz="2600" dirty="0"/>
              <a:t>Attività di sostegno allo studio: esercitazioni prove INVALSI, corsi per l'acquisizione di un metodo di studio efficace e sportelli didattici</a:t>
            </a:r>
          </a:p>
          <a:p>
            <a:r>
              <a:rPr lang="it-IT" sz="2600" dirty="0"/>
              <a:t>Attuazione di progetti di consolidamento/potenziamento delle competenze chiave</a:t>
            </a:r>
          </a:p>
          <a:p>
            <a:pPr marL="0" indent="0">
              <a:buNone/>
            </a:pPr>
            <a:endParaRPr lang="it-IT" sz="1200"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</a:pPr>
            <a:r>
              <a:rPr lang="it-IT" sz="2600" b="1" dirty="0"/>
              <a:t>Percorso n° 2: Per una cittadinanza attiva</a:t>
            </a:r>
          </a:p>
          <a:p>
            <a:r>
              <a:rPr lang="it-IT" sz="2600" dirty="0"/>
              <a:t>Attuazione dei progetti di potenziamento delle competenze di cittadinanza attiva</a:t>
            </a:r>
          </a:p>
          <a:p>
            <a:r>
              <a:rPr lang="it-IT" sz="2600" dirty="0"/>
              <a:t>Educazione alla cittadinanza digitale</a:t>
            </a:r>
          </a:p>
          <a:p>
            <a:r>
              <a:rPr lang="it-IT" sz="2600" dirty="0"/>
              <a:t>Competenze sociali e relazionali</a:t>
            </a:r>
          </a:p>
        </p:txBody>
      </p:sp>
    </p:spTree>
    <p:extLst>
      <p:ext uri="{BB962C8B-B14F-4D97-AF65-F5344CB8AC3E}">
        <p14:creationId xmlns:p14="http://schemas.microsoft.com/office/powerpoint/2010/main" val="35311880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E5C0E1-E61B-8F36-21E6-A4B8A4456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Grazie per l’attenzione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C242461-9FDF-5FF5-BAE4-13F329273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3600" dirty="0"/>
              <a:t>Funzione Strumentale Area 1 e Commissione </a:t>
            </a:r>
            <a:r>
              <a:rPr lang="it-IT" sz="3600" dirty="0" err="1"/>
              <a:t>Ptof</a:t>
            </a:r>
            <a:endParaRPr lang="it-IT" sz="3600" dirty="0"/>
          </a:p>
          <a:p>
            <a:pPr marL="0" indent="0" algn="ctr">
              <a:buNone/>
            </a:pPr>
            <a:r>
              <a:rPr lang="it-IT" sz="3600" dirty="0"/>
              <a:t>Fortini, De Maggi, Oliviero, Di Filippo</a:t>
            </a:r>
          </a:p>
          <a:p>
            <a:pPr marL="0" indent="0" algn="ctr">
              <a:buNone/>
            </a:pP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2485088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18B9E7-D2C2-4588-94BB-DF3422DEB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980000"/>
                </a:solidFill>
              </a:rPr>
              <a:t>Attività svolte</a:t>
            </a:r>
            <a:br>
              <a:rPr lang="it-IT" b="1" dirty="0"/>
            </a:br>
            <a:r>
              <a:rPr lang="it-IT" b="1" dirty="0">
                <a:solidFill>
                  <a:srgbClr val="DAB000"/>
                </a:solidFill>
              </a:rPr>
              <a:t>Funzione Strumentale Area 1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DFAE5B25-B195-4E7C-9E3B-B6EE2E3346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289884"/>
              </p:ext>
            </p:extLst>
          </p:nvPr>
        </p:nvGraphicFramePr>
        <p:xfrm>
          <a:off x="1295400" y="2488367"/>
          <a:ext cx="9601200" cy="3387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6363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980000"/>
                </a:solidFill>
              </a:rPr>
              <a:t>Attività svolte</a:t>
            </a:r>
            <a:br>
              <a:rPr lang="it-IT" b="1" dirty="0"/>
            </a:br>
            <a:r>
              <a:rPr lang="it-IT" b="1" dirty="0">
                <a:solidFill>
                  <a:srgbClr val="DAB000"/>
                </a:solidFill>
              </a:rPr>
              <a:t>Funzione Strumentale Area 1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64302" y="2398643"/>
            <a:ext cx="10208301" cy="3687364"/>
          </a:xfrm>
        </p:spPr>
        <p:txBody>
          <a:bodyPr>
            <a:noAutofit/>
          </a:bodyPr>
          <a:lstStyle/>
          <a:p>
            <a:pPr fontAlgn="base"/>
            <a:r>
              <a:rPr lang="it-IT" sz="2600" dirty="0"/>
              <a:t>Raccolta e analisi dei progetti didattici da inserire nel PTOF</a:t>
            </a:r>
          </a:p>
          <a:p>
            <a:pPr fontAlgn="base"/>
            <a:r>
              <a:rPr lang="it-IT" sz="2600" dirty="0"/>
              <a:t>Elaborazione Rendicontazione Sociale triennio 2019-2022</a:t>
            </a:r>
          </a:p>
          <a:p>
            <a:pPr fontAlgn="base"/>
            <a:r>
              <a:rPr lang="it-IT" sz="2600" dirty="0"/>
              <a:t>Elaborazione Rapporto di Autovalutazione (</a:t>
            </a:r>
            <a:r>
              <a:rPr lang="it-IT" sz="2600" dirty="0" err="1"/>
              <a:t>RaV</a:t>
            </a:r>
            <a:r>
              <a:rPr lang="it-IT" sz="2600" dirty="0"/>
              <a:t>) triennio 2022-2025</a:t>
            </a:r>
          </a:p>
          <a:p>
            <a:pPr fontAlgn="base"/>
            <a:r>
              <a:rPr lang="it-IT" sz="2600" dirty="0"/>
              <a:t>Elaborazione PTOF triennio 2022-2025 con realizzazione del Piano di Miglioramento (</a:t>
            </a:r>
            <a:r>
              <a:rPr lang="it-IT" sz="2600" dirty="0" err="1"/>
              <a:t>PdM</a:t>
            </a:r>
            <a:r>
              <a:rPr lang="it-IT" sz="2600" dirty="0"/>
              <a:t>)</a:t>
            </a:r>
          </a:p>
          <a:p>
            <a:pPr fontAlgn="base"/>
            <a:r>
              <a:rPr lang="it-IT" sz="2600" dirty="0"/>
              <a:t>Collaborazione al controllo della compatibilità finanziaria dei progetti e delle attività del PTOF</a:t>
            </a:r>
          </a:p>
        </p:txBody>
      </p:sp>
    </p:spTree>
    <p:extLst>
      <p:ext uri="{BB962C8B-B14F-4D97-AF65-F5344CB8AC3E}">
        <p14:creationId xmlns:p14="http://schemas.microsoft.com/office/powerpoint/2010/main" val="3866558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E4BAB3-9F3A-4B21-942F-5AAE2802C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980000"/>
                </a:solidFill>
              </a:rPr>
              <a:t>Attività svolte</a:t>
            </a:r>
            <a:br>
              <a:rPr lang="it-IT" b="1" dirty="0"/>
            </a:br>
            <a:r>
              <a:rPr lang="it-IT" b="1" dirty="0">
                <a:solidFill>
                  <a:srgbClr val="DAB000"/>
                </a:solidFill>
              </a:rPr>
              <a:t>Funzione Strumentale Area 1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B21501F-DFE3-4EF6-B422-EFBAA5173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149" y="2490105"/>
            <a:ext cx="10351199" cy="3507699"/>
          </a:xfrm>
        </p:spPr>
        <p:txBody>
          <a:bodyPr>
            <a:normAutofit/>
          </a:bodyPr>
          <a:lstStyle/>
          <a:p>
            <a:pPr fontAlgn="base"/>
            <a:r>
              <a:rPr lang="it-IT" sz="2600" dirty="0"/>
              <a:t>Raccolta dati ed elaborazione report monitoraggio intermedio dei progetti</a:t>
            </a:r>
          </a:p>
          <a:p>
            <a:pPr fontAlgn="base"/>
            <a:r>
              <a:rPr lang="it-IT" sz="2600" dirty="0"/>
              <a:t>Analisi, validazione e standardizzazione dei singoli progetti</a:t>
            </a:r>
          </a:p>
          <a:p>
            <a:pPr fontAlgn="base"/>
            <a:r>
              <a:rPr lang="it-IT" sz="2600" dirty="0"/>
              <a:t>Monitoraggio del PTOF</a:t>
            </a:r>
          </a:p>
          <a:p>
            <a:pPr fontAlgn="base"/>
            <a:r>
              <a:rPr lang="it-IT" sz="2600" dirty="0"/>
              <a:t>Aggiornamento Scuola in Chiaro</a:t>
            </a:r>
          </a:p>
        </p:txBody>
      </p:sp>
    </p:spTree>
    <p:extLst>
      <p:ext uri="{BB962C8B-B14F-4D97-AF65-F5344CB8AC3E}">
        <p14:creationId xmlns:p14="http://schemas.microsoft.com/office/powerpoint/2010/main" val="23171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FFFF99"/>
          </a:fgClr>
          <a:bgClr>
            <a:schemeClr val="bg1">
              <a:lumMod val="8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79DBA4A-BA7C-49A8-A8AD-06F9B7860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4361" y="809469"/>
            <a:ext cx="10238282" cy="508774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it-IT" sz="4300" b="1" dirty="0">
                <a:ln w="3175" cmpd="sng">
                  <a:noFill/>
                </a:ln>
                <a:solidFill>
                  <a:srgbClr val="980000"/>
                </a:solidFill>
                <a:latin typeface="+mj-lt"/>
                <a:ea typeface="+mj-ea"/>
                <a:cs typeface="+mj-cs"/>
              </a:rPr>
              <a:t>Attività svolte Settembre</a:t>
            </a:r>
          </a:p>
          <a:p>
            <a:pPr marL="0" indent="0" algn="ctr">
              <a:buNone/>
            </a:pPr>
            <a:r>
              <a:rPr lang="it-IT" sz="3100" dirty="0"/>
              <a:t>Progetti di ampliamento dell’offerta formativa da inserire nel PTOF</a:t>
            </a:r>
          </a:p>
          <a:p>
            <a:pPr marL="0" indent="0" algn="ctr">
              <a:buNone/>
            </a:pPr>
            <a:endParaRPr lang="it-IT" sz="2100" dirty="0"/>
          </a:p>
          <a:p>
            <a:pPr algn="just"/>
            <a:r>
              <a:rPr lang="it-IT" sz="2600" dirty="0"/>
              <a:t>Raccolta delle schede dei progetti proposti dai docenti e contributo alla valutazione delle attività più significative con riferimento alle esigenze degli alunni</a:t>
            </a:r>
          </a:p>
          <a:p>
            <a:pPr algn="just"/>
            <a:r>
              <a:rPr lang="it-IT" sz="2600" dirty="0"/>
              <a:t>Analisi e standardizzazione dei singoli progetti</a:t>
            </a:r>
          </a:p>
          <a:p>
            <a:pPr algn="just"/>
            <a:r>
              <a:rPr lang="it-IT" sz="2600" dirty="0"/>
              <a:t>Riorganizzazione dei progetti e delle attività integrative</a:t>
            </a:r>
          </a:p>
          <a:p>
            <a:pPr algn="just"/>
            <a:r>
              <a:rPr lang="it-IT" sz="2600" dirty="0"/>
              <a:t>Elaborazione del report sui progetti didattici (inviato a DS e DSGA)</a:t>
            </a:r>
          </a:p>
          <a:p>
            <a:pPr algn="just"/>
            <a:r>
              <a:rPr lang="it-IT" sz="2600" dirty="0"/>
              <a:t>Elaborazione del report sulla rendicontazione finanziaria (inviato a DS e DSGA)</a:t>
            </a:r>
          </a:p>
          <a:p>
            <a:pPr marL="0" indent="0" algn="just">
              <a:buNone/>
            </a:pPr>
            <a:endParaRPr lang="it-IT" sz="2100" dirty="0"/>
          </a:p>
        </p:txBody>
      </p:sp>
    </p:spTree>
    <p:extLst>
      <p:ext uri="{BB962C8B-B14F-4D97-AF65-F5344CB8AC3E}">
        <p14:creationId xmlns:p14="http://schemas.microsoft.com/office/powerpoint/2010/main" val="24755518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79DBA4A-BA7C-49A8-A8AD-06F9B7860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4361" y="809469"/>
            <a:ext cx="10238282" cy="50663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4000" b="1" dirty="0">
                <a:ln w="3175" cmpd="sng">
                  <a:noFill/>
                </a:ln>
                <a:solidFill>
                  <a:srgbClr val="980000"/>
                </a:solidFill>
                <a:latin typeface="+mj-lt"/>
                <a:ea typeface="+mj-ea"/>
                <a:cs typeface="+mj-cs"/>
              </a:rPr>
              <a:t>Attività svolte Ottobre</a:t>
            </a:r>
          </a:p>
          <a:p>
            <a:pPr marL="0" indent="0" algn="ctr">
              <a:buNone/>
            </a:pPr>
            <a:r>
              <a:rPr lang="it-IT" sz="3200" dirty="0"/>
              <a:t>Aggiornamento PTOF 2021-2022, PTOF, Rendicontazione sociale, </a:t>
            </a:r>
            <a:r>
              <a:rPr lang="it-IT" sz="3200" dirty="0" err="1"/>
              <a:t>RaV</a:t>
            </a:r>
            <a:r>
              <a:rPr lang="it-IT" sz="3200" dirty="0"/>
              <a:t> e </a:t>
            </a:r>
            <a:r>
              <a:rPr lang="it-IT" sz="3200" dirty="0" err="1"/>
              <a:t>PdM</a:t>
            </a:r>
            <a:r>
              <a:rPr lang="it-IT" sz="3200" dirty="0"/>
              <a:t> 2022-2025</a:t>
            </a:r>
            <a:endParaRPr lang="it-IT" sz="3100" b="1" dirty="0"/>
          </a:p>
          <a:p>
            <a:pPr algn="just"/>
            <a:r>
              <a:rPr lang="it-IT" dirty="0"/>
              <a:t>Aggiornamento PTOF anno scolastico 2021-2022</a:t>
            </a:r>
          </a:p>
          <a:p>
            <a:pPr algn="just"/>
            <a:r>
              <a:rPr lang="it-IT" dirty="0"/>
              <a:t>Elaborazione Rendicontazione Sociale</a:t>
            </a:r>
          </a:p>
          <a:p>
            <a:pPr algn="just"/>
            <a:r>
              <a:rPr lang="it-IT" dirty="0"/>
              <a:t>Elaborazione Rapporto di Autovalutazione (</a:t>
            </a:r>
            <a:r>
              <a:rPr lang="it-IT" dirty="0" err="1"/>
              <a:t>RaV</a:t>
            </a:r>
            <a:r>
              <a:rPr lang="it-IT" dirty="0"/>
              <a:t>)</a:t>
            </a:r>
          </a:p>
          <a:p>
            <a:pPr algn="just"/>
            <a:r>
              <a:rPr lang="it-IT" dirty="0"/>
              <a:t>Elaborazione PTOF 2022-2025</a:t>
            </a:r>
          </a:p>
          <a:p>
            <a:pPr algn="just"/>
            <a:r>
              <a:rPr lang="it-IT" dirty="0"/>
              <a:t>Realizzazione Piano di Miglioramento (</a:t>
            </a:r>
            <a:r>
              <a:rPr lang="it-IT" dirty="0" err="1"/>
              <a:t>PdM</a:t>
            </a:r>
            <a:r>
              <a:rPr lang="it-IT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43678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79DBA4A-BA7C-49A8-A8AD-06F9B7860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4361" y="809469"/>
            <a:ext cx="10238282" cy="51865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4000" b="1" dirty="0">
                <a:ln w="3175" cmpd="sng">
                  <a:noFill/>
                </a:ln>
                <a:solidFill>
                  <a:srgbClr val="980000"/>
                </a:solidFill>
                <a:latin typeface="+mj-lt"/>
                <a:ea typeface="+mj-ea"/>
                <a:cs typeface="+mj-cs"/>
              </a:rPr>
              <a:t>Attività svolte Novembre</a:t>
            </a:r>
          </a:p>
          <a:p>
            <a:pPr marL="0" indent="0" algn="ctr">
              <a:buNone/>
            </a:pPr>
            <a:r>
              <a:rPr lang="it-IT" sz="3100" dirty="0"/>
              <a:t>Realizzazione PTOF triennio 2022-2025</a:t>
            </a:r>
          </a:p>
          <a:p>
            <a:pPr marL="0" indent="0" algn="just">
              <a:buNone/>
            </a:pPr>
            <a:endParaRPr lang="it-IT" sz="3100" dirty="0"/>
          </a:p>
          <a:p>
            <a:pPr algn="just"/>
            <a:r>
              <a:rPr lang="it-IT" dirty="0"/>
              <a:t>Pubblicazione del PTOF 2022-2025</a:t>
            </a:r>
          </a:p>
          <a:p>
            <a:pPr algn="just"/>
            <a:r>
              <a:rPr lang="it-IT" dirty="0"/>
              <a:t>Aggiornamento Scuola in Chiaro</a:t>
            </a:r>
          </a:p>
          <a:p>
            <a:pPr algn="just"/>
            <a:r>
              <a:rPr lang="it-IT" dirty="0"/>
              <a:t>Analisi </a:t>
            </a:r>
            <a:r>
              <a:rPr lang="it-IT" dirty="0" err="1"/>
              <a:t>PdM</a:t>
            </a:r>
            <a:r>
              <a:rPr lang="it-IT" dirty="0"/>
              <a:t> per realizzazione nel triennio. Con progetti e attività di formazione</a:t>
            </a:r>
          </a:p>
        </p:txBody>
      </p:sp>
    </p:spTree>
    <p:extLst>
      <p:ext uri="{BB962C8B-B14F-4D97-AF65-F5344CB8AC3E}">
        <p14:creationId xmlns:p14="http://schemas.microsoft.com/office/powerpoint/2010/main" val="29276705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rganico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83992A"/>
    </a:accent1>
    <a:accent2>
      <a:srgbClr val="3C9770"/>
    </a:accent2>
    <a:accent3>
      <a:srgbClr val="44709D"/>
    </a:accent3>
    <a:accent4>
      <a:srgbClr val="A23C33"/>
    </a:accent4>
    <a:accent5>
      <a:srgbClr val="D97828"/>
    </a:accent5>
    <a:accent6>
      <a:srgbClr val="DEB340"/>
    </a:accent6>
    <a:hlink>
      <a:srgbClr val="A8BF4D"/>
    </a:hlink>
    <a:folHlink>
      <a:srgbClr val="B4CA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555</TotalTime>
  <Words>1476</Words>
  <Application>Microsoft Office PowerPoint</Application>
  <PresentationFormat>Widescreen</PresentationFormat>
  <Paragraphs>276</Paragraphs>
  <Slides>31</Slides>
  <Notes>15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6" baseType="lpstr">
      <vt:lpstr>Arial</vt:lpstr>
      <vt:lpstr>Calibri</vt:lpstr>
      <vt:lpstr>Garamond</vt:lpstr>
      <vt:lpstr>Times New Roman</vt:lpstr>
      <vt:lpstr>Organico</vt:lpstr>
      <vt:lpstr>RELAZIONE Funzione Strumentale Area 1</vt:lpstr>
      <vt:lpstr>Attività previste Funzione strumentale Area 1</vt:lpstr>
      <vt:lpstr>Attività previste Funzione strumentale Area 1</vt:lpstr>
      <vt:lpstr>Attività svolte Funzione Strumentale Area 1</vt:lpstr>
      <vt:lpstr>Attività svolte Funzione Strumentale Area 1</vt:lpstr>
      <vt:lpstr>Attività svolte Funzione Strumentale Area 1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Progetti e obiettivi</vt:lpstr>
      <vt:lpstr>Progetti e percezione gradimento alunni</vt:lpstr>
      <vt:lpstr>Progetti e comportamento degli alunni</vt:lpstr>
      <vt:lpstr>Metodologia</vt:lpstr>
      <vt:lpstr>Presentazione standard di PowerPoint</vt:lpstr>
      <vt:lpstr>Progetti area Inclusione</vt:lpstr>
      <vt:lpstr>Presentazione standard di PowerPoint</vt:lpstr>
      <vt:lpstr>Progetti area Benessere e Apprendimento</vt:lpstr>
      <vt:lpstr>Presentazione standard di PowerPoint</vt:lpstr>
      <vt:lpstr>Progetti area Orientamento</vt:lpstr>
      <vt:lpstr>Presentazione standard di PowerPoint</vt:lpstr>
      <vt:lpstr>Progetti area Scientifica</vt:lpstr>
      <vt:lpstr>Presentazione standard di PowerPoint</vt:lpstr>
      <vt:lpstr>Progetti area Linguistica</vt:lpstr>
      <vt:lpstr>Presentazione standard di PowerPoint</vt:lpstr>
      <vt:lpstr>Conclusioni</vt:lpstr>
      <vt:lpstr>Conclusioni</vt:lpstr>
      <vt:lpstr>Grazie per l’attenzione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Funzione strumentale Area 1 Coordinamento Ptof – Rav – Rendicontazione sociale</dc:title>
  <dc:creator>docente</dc:creator>
  <cp:lastModifiedBy>Francesco Rossi</cp:lastModifiedBy>
  <cp:revision>27</cp:revision>
  <dcterms:created xsi:type="dcterms:W3CDTF">2022-01-18T10:06:58Z</dcterms:created>
  <dcterms:modified xsi:type="dcterms:W3CDTF">2023-06-05T10:14:10Z</dcterms:modified>
</cp:coreProperties>
</file>