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2" r:id="rId4"/>
    <p:sldId id="258" r:id="rId5"/>
    <p:sldId id="260" r:id="rId6"/>
    <p:sldId id="259" r:id="rId7"/>
    <p:sldId id="267" r:id="rId8"/>
    <p:sldId id="265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4A86"/>
    <a:srgbClr val="86339D"/>
    <a:srgbClr val="94BB73"/>
    <a:srgbClr val="D22C6B"/>
    <a:srgbClr val="439E2A"/>
    <a:srgbClr val="E2E082"/>
    <a:srgbClr val="8CB579"/>
    <a:srgbClr val="B4D0A4"/>
    <a:srgbClr val="C0CDA7"/>
    <a:srgbClr val="C93B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97B887-744D-D6BC-D7D9-A6AE0AFBB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794DE7B-9C80-E33C-34F2-8D276F843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4DDCED-7E52-FE2A-3BDF-D9CD551B0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95F6-8DBA-45E2-B37B-D27DE79FCAF2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84C552-4C77-8D06-DB3E-163A875F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2EB63E-C827-96EE-4C3D-8EF18587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30C-37EA-4B4E-A600-8656A0992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427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D48AC4-9285-0028-A38F-3E701146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B38EC1B-B9AD-A697-181F-D076847F6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C1AAEE-3121-22B9-F1F4-BB5CD260E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95F6-8DBA-45E2-B37B-D27DE79FCAF2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2134AD-9B47-D0B8-B38C-012D96555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E83B3B-E7D1-EE52-45EE-127AB5C1D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30C-37EA-4B4E-A600-8656A0992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532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DB1A0C5-FABB-938C-E0D7-156761F3E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A4F092D-3492-AEB8-BFE6-07E84C046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4C65C6-FFA1-9B5C-DA66-EAF81E491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95F6-8DBA-45E2-B37B-D27DE79FCAF2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880E1E-B514-D035-1C18-C6755AC23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636A4A-0CEA-11A7-1800-4729B5F7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30C-37EA-4B4E-A600-8656A0992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43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7E1175-482D-397C-1842-C02F7598E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3B21FB-2CBF-BDE2-8CB8-38D7C7552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666EFC-7447-BA2A-0DA2-775689E93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95F6-8DBA-45E2-B37B-D27DE79FCAF2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C1FEC7-A739-EC2E-D785-1CB3DC9E8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77A883-38F0-7E4D-773B-071EE2898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30C-37EA-4B4E-A600-8656A0992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76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4F19BB-FAC5-4104-C7C4-5D7F4E724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1F579DF-3F30-28AD-3AA3-D67421DB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DDDB9F-5983-C1C1-C31E-648CC8F03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95F6-8DBA-45E2-B37B-D27DE79FCAF2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182585-2F80-3FA2-6672-62CC6B8BC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0D0A88-3886-B46B-BD5A-393B22488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30C-37EA-4B4E-A600-8656A0992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37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BBC803-9ACD-6053-740D-93326D7F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5B7065-A55B-9F89-863E-EB3D33F84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D715057-194F-1A47-0CE7-A75CA5048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2F9B03-6263-898A-536C-F8C4E5166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95F6-8DBA-45E2-B37B-D27DE79FCAF2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F10EA48-B69D-4FE7-3E1E-48D5F0F45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DB73262-8B08-CB39-E0E3-3EB01F798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30C-37EA-4B4E-A600-8656A0992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205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E8CCE7-7E64-9B51-7C60-857FA7391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DEC5D9B-8E77-4E6C-4A54-B116A779A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5100F23-1F2D-A7A5-35B3-F45A671BB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DB9A463-311B-4A9F-48FE-3D3AA4802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52FFC03-6CC0-B961-1CEC-8CFAFBF390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2BCC6E7-F134-4803-2710-013A80EB5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95F6-8DBA-45E2-B37B-D27DE79FCAF2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350F45D-32FE-8DBF-825F-E9D6CDC9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933DA74-4EC0-5207-BF37-8E22DFAD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30C-37EA-4B4E-A600-8656A0992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453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465D9-B091-BC81-B356-29FF98AD4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7BECC99-8628-A0DC-0999-9107DE140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95F6-8DBA-45E2-B37B-D27DE79FCAF2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EDD4C18-9A1A-73D5-6113-F2FA05821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4E3D611-999D-17E6-73D7-5184471C1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30C-37EA-4B4E-A600-8656A0992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78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BB0EF0B-BAF8-8E9F-2AF3-982E4A75F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95F6-8DBA-45E2-B37B-D27DE79FCAF2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28ED794-8002-5AC7-6EDA-E32102F19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9369700-7E5F-8D97-82F7-494987523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30C-37EA-4B4E-A600-8656A0992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380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72A94B-B35B-3E33-17A3-3B43F9E1F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8601CC-AE20-CA71-FC2E-619AAE8A1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A42A00A-495A-FA4E-F2BF-E4E094272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0F5035-F211-7572-87D9-75BDBE3C6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95F6-8DBA-45E2-B37B-D27DE79FCAF2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B083624-921C-CD2F-7BB7-B0FF18531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B5E2063-841F-349E-ADE3-EC091F17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30C-37EA-4B4E-A600-8656A0992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110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17F1ED-BA6D-2F8C-2723-8F2A98E7C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7AF5FFE-EC72-4CB6-20F4-00D06AFC1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C31F43-2BE9-0330-FBEB-7463E29CE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CA2C0A-B4EB-74F5-E39A-AA5862710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95F6-8DBA-45E2-B37B-D27DE79FCAF2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57915F8-B88B-4DA9-7A8F-05CF2369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632FAB9-82C9-4E2D-8045-510DE15D6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30C-37EA-4B4E-A600-8656A0992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42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8665B3A-E50A-81C2-9541-7B96D1DB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0E9C808-128D-D051-D264-25FD38F43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24BC2F-FE25-A2D5-ECC1-94E29D8746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895F6-8DBA-45E2-B37B-D27DE79FCAF2}" type="datetimeFigureOut">
              <a:rPr lang="it-IT" smtClean="0"/>
              <a:t>21/01/2023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C7A5EE-CE2B-E1C6-DA2E-5AA40B928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61273C-7DE3-7894-7B8C-7F6527ED5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8930C-37EA-4B4E-A600-8656A0992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26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4D0A4">
                <a:alpha val="80000"/>
              </a:srgbClr>
            </a:gs>
            <a:gs pos="74000">
              <a:schemeClr val="accent1">
                <a:lumMod val="45000"/>
                <a:lumOff val="55000"/>
                <a:alpha val="80000"/>
              </a:schemeClr>
            </a:gs>
            <a:gs pos="83000">
              <a:schemeClr val="accent5">
                <a:lumMod val="40000"/>
                <a:lumOff val="60000"/>
                <a:alpha val="80000"/>
              </a:schemeClr>
            </a:gs>
            <a:gs pos="100000">
              <a:srgbClr val="E2E082">
                <a:alpha val="8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3BA1072D-2AE9-CA85-5132-0F87AC3616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A4F15BC5-6349-FC0B-1AF4-C9832FB9E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924" y="629919"/>
            <a:ext cx="11060151" cy="2042161"/>
          </a:xfrm>
          <a:solidFill>
            <a:srgbClr val="94BB73">
              <a:alpha val="55000"/>
            </a:srgbClr>
          </a:solidFill>
          <a:ln w="19050">
            <a:solidFill>
              <a:srgbClr val="D22C6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it-IT" sz="6000" b="1" dirty="0">
                <a:solidFill>
                  <a:srgbClr val="D22C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IL SENTIERO DEL FILOSOFO</a:t>
            </a:r>
          </a:p>
        </p:txBody>
      </p:sp>
    </p:spTree>
    <p:extLst>
      <p:ext uri="{BB962C8B-B14F-4D97-AF65-F5344CB8AC3E}">
        <p14:creationId xmlns:p14="http://schemas.microsoft.com/office/powerpoint/2010/main" val="382511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B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5">
            <a:extLst>
              <a:ext uri="{FF2B5EF4-FFF2-40B4-BE49-F238E27FC236}">
                <a16:creationId xmlns:a16="http://schemas.microsoft.com/office/drawing/2014/main" id="{FA63B602-64F0-2800-C1A1-A12E2524D2D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728D1E39-8A2C-283F-B3EC-90F16103E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D22C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COME E’ FATTO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F2EC91-CBB6-BB2A-DA67-3D88B5F31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3769360"/>
          </a:xfrm>
          <a:solidFill>
            <a:srgbClr val="8CB579">
              <a:alpha val="55000"/>
            </a:srgbClr>
          </a:solidFill>
          <a:ln w="19050">
            <a:solidFill>
              <a:srgbClr val="D22C6B"/>
            </a:solidFill>
          </a:ln>
          <a:effectLst>
            <a:outerShdw blurRad="63500" sx="102000" sy="102000" algn="ctr" rotWithShape="0">
              <a:schemeClr val="accent6">
                <a:lumMod val="75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contourW="25400">
            <a:contourClr>
              <a:srgbClr val="D22C6B"/>
            </a:contourClr>
          </a:sp3d>
        </p:spPr>
        <p:txBody>
          <a:bodyPr>
            <a:normAutofit lnSpcReduction="10000"/>
          </a:bodyPr>
          <a:lstStyle/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SENTIERO è un progetto di DIDATTICA OUT-DOOR, proposto dal 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FILOSOFIA e SCIENZE UMANE 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compone di:</a:t>
            </a: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SEDE SUCCURSALE:</a:t>
            </a:r>
          </a:p>
          <a:p>
            <a:pPr lvl="1"/>
            <a:r>
              <a:rPr lang="it-IT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sentiero di circa 230 metri </a:t>
            </a:r>
          </a:p>
          <a:p>
            <a:pPr lvl="1"/>
            <a:r>
              <a:rPr lang="it-IT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aule all’aperto, </a:t>
            </a:r>
            <a:r>
              <a:rPr lang="it-IT" i="1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HANNAH ARENDT  e ADA LOVELACE</a:t>
            </a:r>
          </a:p>
          <a:p>
            <a:pPr lvl="1"/>
            <a:r>
              <a:rPr lang="it-IT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un’aula adibita ad orto, </a:t>
            </a:r>
            <a:r>
              <a:rPr lang="it-IT" i="1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 PORTO CON ME</a:t>
            </a: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SEDE CENTRALE</a:t>
            </a:r>
          </a:p>
          <a:p>
            <a:pPr lvl="1"/>
            <a:r>
              <a:rPr lang="it-IT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un’aula all’aperto </a:t>
            </a:r>
            <a:r>
              <a:rPr lang="it-IT" i="1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KEATS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820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5">
            <a:extLst>
              <a:ext uri="{FF2B5EF4-FFF2-40B4-BE49-F238E27FC236}">
                <a16:creationId xmlns:a16="http://schemas.microsoft.com/office/drawing/2014/main" id="{982A3357-236E-1CAC-DF82-860C4DF7D39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75F676E-845B-9DBB-A80E-EDCA3956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696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D22C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COME DIVENTERA’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2570EA-D262-D2A3-B3BA-1B032989C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801"/>
            <a:ext cx="10696460" cy="4870678"/>
          </a:xfrm>
          <a:solidFill>
            <a:srgbClr val="94BB73">
              <a:alpha val="55000"/>
            </a:srgbClr>
          </a:solidFill>
          <a:ln w="19050">
            <a:solidFill>
              <a:srgbClr val="D22C6B"/>
            </a:solidFill>
          </a:ln>
          <a:effectLst>
            <a:outerShdw blurRad="63500" sx="102000" sy="102000" algn="ctr" rotWithShape="0">
              <a:schemeClr val="accent6">
                <a:lumMod val="7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i fondi ottenuti attraverso la partecipazione al progetto LABORATORI GREEN si intende:</a:t>
            </a: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realizzare l’aula BOB DYLAN presso la sede succursale, sul declivio che si trova in prossimità del cartello dell’aula, anche allo scopo di ospitare rappresentazioni teatrali o altre attività che richiedano il coinvolgimento di un maggior numero di studenti, rispetto a quelli di una sola classe</a:t>
            </a: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allestire la copertura delle tre aule esistenti</a:t>
            </a: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mettere a dimora nuove specie vegetali, sia in forma di cespugli, per la realizzazione di siepi più folte, sia come alberi ad alto fusto, già ben sviluppati, per creare nuove zone d’ombra</a:t>
            </a: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 vita ad un GIARDINO DEI GIUSTI, come luogo di memoria, di incontro e dialogo, in cui organizzare lezioni o eventi, per mantenere vivi gli esempi dei Giusti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549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5">
            <a:extLst>
              <a:ext uri="{FF2B5EF4-FFF2-40B4-BE49-F238E27FC236}">
                <a16:creationId xmlns:a16="http://schemas.microsoft.com/office/drawing/2014/main" id="{151E226D-174F-ED81-E344-434ABB17E27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58124A0-985A-DE94-8F4F-7D259E731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D22C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LA COMMISSIONE SENTIERO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C2E67B-DFB9-8498-DB16-0EC4F54D3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640" y="1690688"/>
            <a:ext cx="10515600" cy="4402455"/>
          </a:xfrm>
          <a:solidFill>
            <a:srgbClr val="94BB73">
              <a:alpha val="55000"/>
            </a:srgbClr>
          </a:solidFill>
          <a:ln w="19050">
            <a:solidFill>
              <a:srgbClr val="D22C6B"/>
            </a:solidFill>
          </a:ln>
          <a:effectLst>
            <a:outerShdw blurRad="63500" sx="102000" sy="102000" algn="ctr" rotWithShape="0">
              <a:schemeClr val="accent6">
                <a:lumMod val="75000"/>
                <a:alpha val="40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Durante i lavori di progettazione e traduzione in opera del progetto è stata creata una commissione, di cui fanno parte:</a:t>
            </a: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Referente: </a:t>
            </a:r>
          </a:p>
          <a:p>
            <a:pPr lvl="2"/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Micheli Anna Lucia</a:t>
            </a: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Altri componenti</a:t>
            </a:r>
          </a:p>
          <a:p>
            <a:pPr lvl="2"/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Helene Angiolini</a:t>
            </a:r>
          </a:p>
          <a:p>
            <a:pPr lvl="2"/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Anna Teresa Di Cecca</a:t>
            </a:r>
          </a:p>
          <a:p>
            <a:pPr lvl="2"/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Anna Minghetti</a:t>
            </a:r>
          </a:p>
          <a:p>
            <a:pPr lvl="2"/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Antonella Oliviero</a:t>
            </a:r>
          </a:p>
          <a:p>
            <a:pPr lvl="2"/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 Rosa Oriolo</a:t>
            </a:r>
          </a:p>
          <a:p>
            <a:pPr lvl="2"/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Cristina Serafin</a:t>
            </a:r>
          </a:p>
        </p:txBody>
      </p:sp>
    </p:spTree>
    <p:extLst>
      <p:ext uri="{BB962C8B-B14F-4D97-AF65-F5344CB8AC3E}">
        <p14:creationId xmlns:p14="http://schemas.microsoft.com/office/powerpoint/2010/main" val="331728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5">
            <a:extLst>
              <a:ext uri="{FF2B5EF4-FFF2-40B4-BE49-F238E27FC236}">
                <a16:creationId xmlns:a16="http://schemas.microsoft.com/office/drawing/2014/main" id="{DB64DD6B-319C-96A9-0348-72C84D01E0B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2CC0B36-E8E3-8C78-628D-2E825594A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D22C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LA CURA E LA MANUTENZIONE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AE5BEE-4463-983C-DDE1-EAC610EEB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805" y="1443210"/>
            <a:ext cx="10659737" cy="4865956"/>
          </a:xfrm>
          <a:solidFill>
            <a:srgbClr val="94BB73">
              <a:alpha val="55000"/>
            </a:srgbClr>
          </a:solidFill>
          <a:ln w="19050">
            <a:solidFill>
              <a:srgbClr val="D22C6B"/>
            </a:solidFill>
          </a:ln>
          <a:effectLst>
            <a:outerShdw blurRad="63500" sx="102000" sy="102000" algn="ctr" rotWithShape="0">
              <a:schemeClr val="accent6">
                <a:lumMod val="75000"/>
                <a:alpha val="40000"/>
              </a:schemeClr>
            </a:outerShdw>
          </a:effectLst>
        </p:spPr>
        <p:txBody>
          <a:bodyPr>
            <a:normAutofit lnSpcReduction="10000"/>
          </a:bodyPr>
          <a:lstStyle/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Affinché il SENTIERO possa essere agevolmente utilizzato e affinché sia un luogo bello e curato in cui possano crescere studenti e professori:</a:t>
            </a: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sono state messe a dimora numerose piante, appartenenti alle specie della macchia mediterranea, donate da:</a:t>
            </a:r>
          </a:p>
          <a:p>
            <a:pPr lvl="1"/>
            <a:r>
              <a:rPr lang="it-IT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Carabinieri-forestali del Parco Naturale del Circeo</a:t>
            </a:r>
          </a:p>
          <a:p>
            <a:pPr lvl="1"/>
            <a:r>
              <a:rPr lang="it-IT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Carabinieri-forestali del Canale della lingua, che hanno fornito le piante del progetto UN ALBERO PER IL FUTURO, avente lo scopo di creare un bosco diffuso ed aumentare la biodiversità</a:t>
            </a: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stato progettato e realizzato un impianto di irrigazione canalizzato</a:t>
            </a: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stata scelta un’azienda vivaistica che interviene periodicamente per effettuare il taglio dell’erba e la distribuzione del diserbante lungo le aree trattate a brecciolino</a:t>
            </a: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componenti della COMMISSIONE SENTIERO effettuano monitoraggi quotidiani e intervengono personalmente, oppure richiedono interventi aggiuntivi esterni</a:t>
            </a:r>
          </a:p>
          <a:p>
            <a:endParaRPr lang="it-IT" sz="20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5405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5">
            <a:extLst>
              <a:ext uri="{FF2B5EF4-FFF2-40B4-BE49-F238E27FC236}">
                <a16:creationId xmlns:a16="http://schemas.microsoft.com/office/drawing/2014/main" id="{12F5CE5C-7ADD-1DC8-19A0-12D9411F517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263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8835C17-A0C9-F0BC-9E26-4EA69CE6C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300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D22C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COME LO ABBIAMO USATO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03EE96-3ED3-B6FE-8D6E-17D2E0A0B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970" y="1498600"/>
            <a:ext cx="3248025" cy="4394200"/>
          </a:xfrm>
          <a:solidFill>
            <a:srgbClr val="94BB73">
              <a:alpha val="55000"/>
            </a:srgbClr>
          </a:solidFill>
          <a:ln w="19050">
            <a:solidFill>
              <a:srgbClr val="D22C6B"/>
            </a:solidFill>
          </a:ln>
          <a:effectLst>
            <a:outerShdw blurRad="63500" sx="102000" sy="102000" algn="ctr" rotWithShape="0">
              <a:schemeClr val="accent6">
                <a:lumMod val="7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dirty="0">
                <a:solidFill>
                  <a:srgbClr val="D22C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ATTIVITA’ DISCIPLINARI</a:t>
            </a:r>
          </a:p>
          <a:p>
            <a:endParaRPr lang="it-IT" sz="2000" dirty="0">
              <a:solidFill>
                <a:srgbClr val="86339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0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Lezioni disciplinari classiche</a:t>
            </a:r>
          </a:p>
          <a:p>
            <a:r>
              <a:rPr lang="it-IT" sz="20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Lezioni svolte secondo la modalità della classe capovolta</a:t>
            </a:r>
          </a:p>
          <a:p>
            <a:r>
              <a:rPr lang="it-IT" sz="20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 di lettura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CFA944B6-4787-9F2E-B347-B2CA73CD8D26}"/>
              </a:ext>
            </a:extLst>
          </p:cNvPr>
          <p:cNvSpPr txBox="1">
            <a:spLocks/>
          </p:cNvSpPr>
          <p:nvPr/>
        </p:nvSpPr>
        <p:spPr>
          <a:xfrm>
            <a:off x="83502" y="1249680"/>
            <a:ext cx="3838257" cy="4947920"/>
          </a:xfrm>
          <a:prstGeom prst="rect">
            <a:avLst/>
          </a:prstGeom>
          <a:solidFill>
            <a:srgbClr val="94BB73">
              <a:alpha val="55000"/>
            </a:srgbClr>
          </a:solidFill>
          <a:ln w="19050">
            <a:solidFill>
              <a:srgbClr val="D22C6B"/>
            </a:solidFill>
          </a:ln>
          <a:effectLst>
            <a:outerShdw blurRad="63500" sx="102000" sy="102000" algn="ctr" rotWithShape="0">
              <a:schemeClr val="accent6">
                <a:lumMod val="75000"/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5100" dirty="0">
                <a:solidFill>
                  <a:srgbClr val="D22C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 PORTO CON ME</a:t>
            </a:r>
          </a:p>
          <a:p>
            <a:pPr marL="0" indent="0">
              <a:buNone/>
            </a:pPr>
            <a:r>
              <a:rPr lang="it-IT" sz="29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studenti si sono impegnati:</a:t>
            </a:r>
          </a:p>
          <a:p>
            <a:pPr marL="0" indent="0">
              <a:buNone/>
            </a:pPr>
            <a:r>
              <a:rPr lang="it-IT" sz="29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nella preparazione del terreno da coltivare e nella messa a dimora degli ortaggi invernali.</a:t>
            </a:r>
          </a:p>
          <a:p>
            <a:pPr marL="0" indent="0">
              <a:buNone/>
            </a:pPr>
            <a:r>
              <a:rPr lang="it-IT" sz="29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Degli incontri calendarizzati, sono già stati svolti,</a:t>
            </a:r>
          </a:p>
          <a:p>
            <a:pPr marL="0" indent="0">
              <a:buNone/>
            </a:pPr>
            <a:r>
              <a:rPr lang="it-IT" sz="29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 mesi di novembre e dicembre</a:t>
            </a:r>
          </a:p>
          <a:p>
            <a:r>
              <a:rPr lang="it-IT" sz="29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incontri in orario curricolare (nei mesi di novembre e dicembre) </a:t>
            </a:r>
          </a:p>
          <a:p>
            <a:r>
              <a:rPr lang="it-IT" sz="29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incontri in orario extracurricolare ,                             1  dei quali con gli esperti di </a:t>
            </a:r>
            <a:r>
              <a:rPr lang="it-IT" sz="2900" i="1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Orti urbani Arvalia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76563977-AE9B-2DA7-2182-CDA7A6452977}"/>
              </a:ext>
            </a:extLst>
          </p:cNvPr>
          <p:cNvSpPr txBox="1">
            <a:spLocks/>
          </p:cNvSpPr>
          <p:nvPr/>
        </p:nvSpPr>
        <p:spPr>
          <a:xfrm>
            <a:off x="8066087" y="1249680"/>
            <a:ext cx="3671888" cy="4947920"/>
          </a:xfrm>
          <a:prstGeom prst="rect">
            <a:avLst/>
          </a:prstGeom>
          <a:solidFill>
            <a:srgbClr val="94BB73">
              <a:alpha val="55000"/>
            </a:srgbClr>
          </a:solidFill>
          <a:ln w="19050">
            <a:solidFill>
              <a:srgbClr val="D22C6B"/>
            </a:solidFill>
          </a:ln>
          <a:effectLst>
            <a:outerShdw blurRad="63500" sx="102000" sy="102000" algn="ctr" rotWithShape="0">
              <a:schemeClr val="accent6">
                <a:lumMod val="75000"/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6700" dirty="0">
                <a:solidFill>
                  <a:srgbClr val="8633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6700" dirty="0">
                <a:solidFill>
                  <a:srgbClr val="D22C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 LOVERS</a:t>
            </a:r>
          </a:p>
          <a:p>
            <a:r>
              <a:rPr lang="it-IT" sz="42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E’ un progetto di CITTADINANZA ATTIVA, in cui gli studenti, attraverso la cura del verde della loro scuola, hanno dato valore </a:t>
            </a:r>
            <a:r>
              <a:rPr lang="it-IT" sz="4200" b="0" i="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 salute dell'ambiente e di se stessi, ad uno stile di vita sostenibile, ad una vita fruttuosa in società pacifiche. </a:t>
            </a:r>
            <a:endParaRPr lang="it-IT" sz="4200" dirty="0">
              <a:solidFill>
                <a:srgbClr val="854A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it-IT" sz="42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progetto prevede </a:t>
            </a:r>
          </a:p>
          <a:p>
            <a:pPr algn="l" rtl="0"/>
            <a:r>
              <a:rPr lang="it-IT" sz="42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interventi, per anno scolastico, ognuno di 2 ore, distribuiti su 6 classi.</a:t>
            </a:r>
          </a:p>
          <a:p>
            <a:pPr algn="l" rtl="0"/>
            <a:r>
              <a:rPr lang="it-IT" sz="42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primo intervento effettuato è stato quello di novembre; </a:t>
            </a:r>
          </a:p>
          <a:p>
            <a:pPr algn="l" rtl="0"/>
            <a:r>
              <a:rPr lang="it-IT" sz="42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quello di dicembre non si è potuto concretizzare per il maltempo</a:t>
            </a:r>
          </a:p>
          <a:p>
            <a:pPr marL="0" indent="0">
              <a:buNone/>
            </a:pPr>
            <a:endParaRPr lang="it-IT" dirty="0">
              <a:solidFill>
                <a:srgbClr val="D22C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it-IT" dirty="0">
              <a:solidFill>
                <a:srgbClr val="D22C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4919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5">
            <a:extLst>
              <a:ext uri="{FF2B5EF4-FFF2-40B4-BE49-F238E27FC236}">
                <a16:creationId xmlns:a16="http://schemas.microsoft.com/office/drawing/2014/main" id="{22CFA20A-E748-C97A-D495-6181D38C62F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7ACE4E3-16D8-BCBA-E581-AC68A2CC2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D22C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COME POSSIAMO USARLO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D8D3C8-D329-BC58-FBC7-332E2AC86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3144837"/>
          </a:xfrm>
          <a:solidFill>
            <a:srgbClr val="94BB73">
              <a:alpha val="55000"/>
            </a:srgbClr>
          </a:solidFill>
          <a:ln w="19050">
            <a:solidFill>
              <a:srgbClr val="D22C6B"/>
            </a:solidFill>
          </a:ln>
          <a:effectLst>
            <a:outerShdw blurRad="63500" sx="102000" sy="102000" algn="ctr" rotWithShape="0">
              <a:schemeClr val="accent6">
                <a:lumMod val="7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 di </a:t>
            </a:r>
            <a:r>
              <a:rPr lang="it-IT" sz="2400" dirty="0" err="1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Debate</a:t>
            </a:r>
            <a:endParaRPr lang="it-IT" sz="2400" dirty="0">
              <a:solidFill>
                <a:srgbClr val="854A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Attività di Educazione civica</a:t>
            </a: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Discussioni ed approfondimenti legati al Giardino dei Giusti</a:t>
            </a: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Passeggiate in gruppi di auto-aiuto</a:t>
            </a: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Incontri con esperti esterni</a:t>
            </a:r>
          </a:p>
          <a:p>
            <a:r>
              <a:rPr lang="it-IT" sz="2400" dirty="0">
                <a:solidFill>
                  <a:srgbClr val="854A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Eventi organizzati dalla scuola</a:t>
            </a:r>
          </a:p>
        </p:txBody>
      </p:sp>
    </p:spTree>
    <p:extLst>
      <p:ext uri="{BB962C8B-B14F-4D97-AF65-F5344CB8AC3E}">
        <p14:creationId xmlns:p14="http://schemas.microsoft.com/office/powerpoint/2010/main" val="285648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6EEB84-72D0-A2E2-E989-073C6E60E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EB241A-96F2-92BB-8A6D-C93518CC4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Spunti per lezioni all’aperto</a:t>
            </a:r>
          </a:p>
          <a:p>
            <a:r>
              <a:rPr lang="it-IT" dirty="0"/>
              <a:t>Progetto di lettura tematiche</a:t>
            </a:r>
          </a:p>
          <a:p>
            <a:r>
              <a:rPr lang="it-IT" dirty="0"/>
              <a:t>Lezioni disciplinari classiche</a:t>
            </a:r>
          </a:p>
          <a:p>
            <a:r>
              <a:rPr lang="it-IT" dirty="0"/>
              <a:t>Lezioni impostate su didattica capovolta</a:t>
            </a:r>
          </a:p>
          <a:p>
            <a:endParaRPr lang="it-IT" dirty="0"/>
          </a:p>
          <a:p>
            <a:r>
              <a:rPr lang="it-IT" dirty="0"/>
              <a:t>Il sentiero è molto richiesto da parte dei ragazzi</a:t>
            </a:r>
          </a:p>
          <a:p>
            <a:r>
              <a:rPr lang="it-IT" dirty="0"/>
              <a:t>Invitiamo tutti a servirsi ancora meglio di questa importante opportunità</a:t>
            </a:r>
          </a:p>
          <a:p>
            <a:endParaRPr lang="it-IT" dirty="0"/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58E0CFBF-5D5A-C25C-C0BD-0E4EFB078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A4978AB6-8137-1446-3F26-59DA2E5C94F9}"/>
              </a:ext>
            </a:extLst>
          </p:cNvPr>
          <p:cNvSpPr txBox="1"/>
          <p:nvPr/>
        </p:nvSpPr>
        <p:spPr>
          <a:xfrm>
            <a:off x="3271520" y="681037"/>
            <a:ext cx="8920480" cy="830997"/>
          </a:xfrm>
          <a:prstGeom prst="rect">
            <a:avLst/>
          </a:prstGeom>
          <a:solidFill>
            <a:srgbClr val="94BB73">
              <a:alpha val="55000"/>
            </a:srgbClr>
          </a:solidFill>
          <a:ln w="19050">
            <a:solidFill>
              <a:srgbClr val="D22C6B"/>
            </a:solidFill>
          </a:ln>
          <a:effectLst>
            <a:outerShdw blurRad="63500" sx="102000" sy="102000" algn="ctr" rotWithShape="0">
              <a:schemeClr val="accent6">
                <a:lumMod val="75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sz="4800" b="1" dirty="0">
                <a:solidFill>
                  <a:srgbClr val="D22C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MIGLIORIAMO INSIEME A LUI</a:t>
            </a:r>
          </a:p>
        </p:txBody>
      </p:sp>
    </p:spTree>
    <p:extLst>
      <p:ext uri="{BB962C8B-B14F-4D97-AF65-F5344CB8AC3E}">
        <p14:creationId xmlns:p14="http://schemas.microsoft.com/office/powerpoint/2010/main" val="40948253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639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Tema di Office</vt:lpstr>
      <vt:lpstr>IL SENTIERO DEL FILOSOFO</vt:lpstr>
      <vt:lpstr>COME E’ FATTO</vt:lpstr>
      <vt:lpstr>COME DIVENTERA’</vt:lpstr>
      <vt:lpstr>LA COMMISSIONE SENTIERO</vt:lpstr>
      <vt:lpstr>LA CURA E LA MANUTENZIONE</vt:lpstr>
      <vt:lpstr>COME LO ABBIAMO USATO</vt:lpstr>
      <vt:lpstr>COME POSSIAMO USARLO</vt:lpstr>
      <vt:lpstr>LEZIONI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SENTIERO DEL FILOSOFO</dc:title>
  <dc:creator>Lucia</dc:creator>
  <cp:lastModifiedBy>Lucia</cp:lastModifiedBy>
  <cp:revision>4</cp:revision>
  <dcterms:created xsi:type="dcterms:W3CDTF">2023-01-20T17:38:11Z</dcterms:created>
  <dcterms:modified xsi:type="dcterms:W3CDTF">2023-01-21T08:03:13Z</dcterms:modified>
</cp:coreProperties>
</file>