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6" r:id="rId2"/>
    <p:sldId id="257" r:id="rId3"/>
    <p:sldId id="262" r:id="rId4"/>
    <p:sldId id="258" r:id="rId5"/>
    <p:sldId id="260" r:id="rId6"/>
    <p:sldId id="259" r:id="rId7"/>
    <p:sldId id="267" r:id="rId8"/>
    <p:sldId id="265" r:id="rId9"/>
  </p:sldIdLst>
  <p:sldSz cx="12192000" cy="6858000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854A86"/>
    <a:srgbClr val="86339D"/>
    <a:srgbClr val="94BB73"/>
    <a:srgbClr val="D22C6B"/>
    <a:srgbClr val="439E2A"/>
    <a:srgbClr val="E2E082"/>
    <a:srgbClr val="8CB579"/>
    <a:srgbClr val="B4D0A4"/>
    <a:srgbClr val="C0CDA7"/>
    <a:srgbClr val="C93B5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4995" autoAdjust="0"/>
    <p:restoredTop sz="94660"/>
  </p:normalViewPr>
  <p:slideViewPr>
    <p:cSldViewPr snapToGrid="0">
      <p:cViewPr varScale="1">
        <p:scale>
          <a:sx n="63" d="100"/>
          <a:sy n="63" d="100"/>
        </p:scale>
        <p:origin x="76" y="13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slide" Target="slides/slide8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097B887-744D-D6BC-D7D9-A6AE0AFBBA2C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ottotitolo 2">
            <a:extLst>
              <a:ext uri="{FF2B5EF4-FFF2-40B4-BE49-F238E27FC236}">
                <a16:creationId xmlns:a16="http://schemas.microsoft.com/office/drawing/2014/main" id="{7794DE7B-9C80-E33C-34F2-8D276F84337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it-IT"/>
              <a:t>Fare clic per modificare lo stile del sottotitolo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574DDCED-7E52-FE2A-3BDF-D9CD551B063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E84C552-4C77-8D06-DB3E-163A875FA54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142EB63E-C827-96EE-4C3D-8EF18587A16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84274478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2D48AC4-9285-0028-A38F-3E70114669B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BB38EC1B-B9AD-A697-181F-D076847F6070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35C1AAEE-3121-22B9-F1F4-BB5CD260EF3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132134AD-9B47-D0B8-B38C-012D96555B2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B5E83B3B-E7D1-EE52-45EE-127AB5C1D75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085320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verticale 1">
            <a:extLst>
              <a:ext uri="{FF2B5EF4-FFF2-40B4-BE49-F238E27FC236}">
                <a16:creationId xmlns:a16="http://schemas.microsoft.com/office/drawing/2014/main" id="{BDB1A0C5-FABB-938C-E0D7-156761F3ECF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verticale 2">
            <a:extLst>
              <a:ext uri="{FF2B5EF4-FFF2-40B4-BE49-F238E27FC236}">
                <a16:creationId xmlns:a16="http://schemas.microsoft.com/office/drawing/2014/main" id="{7A4F092D-3492-AEB8-BFE6-07E84C0467E7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894C65C6-FFA1-9B5C-DA66-EAF81E491D0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2F880E1E-B514-D035-1C18-C6755AC238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5C636A4A-0CEA-11A7-1800-4729B5F7167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89743995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E77E1175-482D-397C-1842-C02F7598E88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FD3B21FB-2CBF-BDE2-8CB8-38D7C75526D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D6666EFC-7447-BA2A-0DA2-775689E934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36C1FEC7-A739-EC2E-D785-1CB3DC9E867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4377A883-38F0-7E4D-773B-071EE289854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6677639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Intestazione sezio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54F19BB-FAC5-4104-C7C4-5D7F4E724EF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01F579DF-3F30-28AD-3AA3-D67421DB8C6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FDDDB9F-5983-C1C1-C31E-648CC8F0348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45182585-2F80-3FA2-6672-62CC6B8BCAD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CD0D0A88-3886-B46B-BD5A-393B2248891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58037838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8ABBC803-9ACD-6053-740D-93326D7FBC3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E5B7065-A55B-9F89-863E-EB3D33F84287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4D715057-194F-1A47-0CE7-A75CA50480A6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32F9B03-6263-898A-536C-F8C4E516657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9F10EA48-B69D-4FE7-3E1E-48D5F0F45BC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7DB73262-8B08-CB39-E0E3-3EB01F798DF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12053353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95E8CCE7-7E64-9B51-7C60-857FA7391F0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EDEC5D9B-8E77-4E6C-4A54-B116A779A9EB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4" name="Segnaposto contenuto 3">
            <a:extLst>
              <a:ext uri="{FF2B5EF4-FFF2-40B4-BE49-F238E27FC236}">
                <a16:creationId xmlns:a16="http://schemas.microsoft.com/office/drawing/2014/main" id="{05100F23-1F2D-A7A5-35B3-F45A671BBB1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5" name="Segnaposto testo 4">
            <a:extLst>
              <a:ext uri="{FF2B5EF4-FFF2-40B4-BE49-F238E27FC236}">
                <a16:creationId xmlns:a16="http://schemas.microsoft.com/office/drawing/2014/main" id="{2DB9A463-311B-4A9F-48FE-3D3AA4802B22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6" name="Segnaposto contenuto 5">
            <a:extLst>
              <a:ext uri="{FF2B5EF4-FFF2-40B4-BE49-F238E27FC236}">
                <a16:creationId xmlns:a16="http://schemas.microsoft.com/office/drawing/2014/main" id="{C52FFC03-6CC0-B961-1CEC-8CFAFBF3905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7" name="Segnaposto data 6">
            <a:extLst>
              <a:ext uri="{FF2B5EF4-FFF2-40B4-BE49-F238E27FC236}">
                <a16:creationId xmlns:a16="http://schemas.microsoft.com/office/drawing/2014/main" id="{E2BCC6E7-F134-4803-2710-013A80EB51A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8" name="Segnaposto piè di pagina 7">
            <a:extLst>
              <a:ext uri="{FF2B5EF4-FFF2-40B4-BE49-F238E27FC236}">
                <a16:creationId xmlns:a16="http://schemas.microsoft.com/office/drawing/2014/main" id="{3350F45D-32FE-8DBF-825F-E9D6CDC924E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egnaposto numero diapositiva 8">
            <a:extLst>
              <a:ext uri="{FF2B5EF4-FFF2-40B4-BE49-F238E27FC236}">
                <a16:creationId xmlns:a16="http://schemas.microsoft.com/office/drawing/2014/main" id="{0933DA74-4EC0-5207-BF37-8E22DFAD4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945385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BE9465D9-B091-BC81-B356-29FF98AD4B8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data 2">
            <a:extLst>
              <a:ext uri="{FF2B5EF4-FFF2-40B4-BE49-F238E27FC236}">
                <a16:creationId xmlns:a16="http://schemas.microsoft.com/office/drawing/2014/main" id="{07BECC99-8628-A0DC-0999-9107DE14067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4" name="Segnaposto piè di pagina 3">
            <a:extLst>
              <a:ext uri="{FF2B5EF4-FFF2-40B4-BE49-F238E27FC236}">
                <a16:creationId xmlns:a16="http://schemas.microsoft.com/office/drawing/2014/main" id="{FEDD4C18-9A1A-73D5-6113-F2FA05821E5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egnaposto numero diapositiva 4">
            <a:extLst>
              <a:ext uri="{FF2B5EF4-FFF2-40B4-BE49-F238E27FC236}">
                <a16:creationId xmlns:a16="http://schemas.microsoft.com/office/drawing/2014/main" id="{14E3D611-999D-17E6-73D7-5184471C10A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57378422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data 1">
            <a:extLst>
              <a:ext uri="{FF2B5EF4-FFF2-40B4-BE49-F238E27FC236}">
                <a16:creationId xmlns:a16="http://schemas.microsoft.com/office/drawing/2014/main" id="{8BB0EF0B-BAF8-8E9F-2AF3-982E4A75FC5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3" name="Segnaposto piè di pagina 2">
            <a:extLst>
              <a:ext uri="{FF2B5EF4-FFF2-40B4-BE49-F238E27FC236}">
                <a16:creationId xmlns:a16="http://schemas.microsoft.com/office/drawing/2014/main" id="{028ED794-8002-5AC7-6EDA-E32102F19D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>
            <a:extLst>
              <a:ext uri="{FF2B5EF4-FFF2-40B4-BE49-F238E27FC236}">
                <a16:creationId xmlns:a16="http://schemas.microsoft.com/office/drawing/2014/main" id="{E9369700-7E5F-8D97-82F7-494987523F3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9380502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4372A94B-B35B-3E33-17A3-3B43F9E1F70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948601CC-AE20-CA71-FC2E-619AAE8A1B5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6A42A00A-495A-FA4E-F2BF-E4E094272F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B20F5035-F211-7572-87D9-75BDBE3C6D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7B083624-921C-CD2F-7BB7-B0FF18531A8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B5E2063-841F-349E-ADE3-EC091F17584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11110665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717F1ED-BA6D-2F8C-2723-8F2A98E7C7F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immagine 2">
            <a:extLst>
              <a:ext uri="{FF2B5EF4-FFF2-40B4-BE49-F238E27FC236}">
                <a16:creationId xmlns:a16="http://schemas.microsoft.com/office/drawing/2014/main" id="{47AF5FFE-EC72-4CB6-20F4-00D06AFC1059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it-IT"/>
          </a:p>
        </p:txBody>
      </p:sp>
      <p:sp>
        <p:nvSpPr>
          <p:cNvPr id="4" name="Segnaposto testo 3">
            <a:extLst>
              <a:ext uri="{FF2B5EF4-FFF2-40B4-BE49-F238E27FC236}">
                <a16:creationId xmlns:a16="http://schemas.microsoft.com/office/drawing/2014/main" id="{C7C31F43-2BE9-0330-FBEB-7463E29CEAE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it-IT"/>
              <a:t>Fare clic per modificare gli stili del testo dello schema</a:t>
            </a:r>
          </a:p>
        </p:txBody>
      </p:sp>
      <p:sp>
        <p:nvSpPr>
          <p:cNvPr id="5" name="Segnaposto data 4">
            <a:extLst>
              <a:ext uri="{FF2B5EF4-FFF2-40B4-BE49-F238E27FC236}">
                <a16:creationId xmlns:a16="http://schemas.microsoft.com/office/drawing/2014/main" id="{FCCA2C0A-B4EB-74F5-E39A-AA5862710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6" name="Segnaposto piè di pagina 5">
            <a:extLst>
              <a:ext uri="{FF2B5EF4-FFF2-40B4-BE49-F238E27FC236}">
                <a16:creationId xmlns:a16="http://schemas.microsoft.com/office/drawing/2014/main" id="{D57915F8-B88B-4DA9-7A8F-05CF2369015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egnaposto numero diapositiva 6">
            <a:extLst>
              <a:ext uri="{FF2B5EF4-FFF2-40B4-BE49-F238E27FC236}">
                <a16:creationId xmlns:a16="http://schemas.microsoft.com/office/drawing/2014/main" id="{2632FAB9-82C9-4E2D-8045-510DE15D680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2234295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titolo 1">
            <a:extLst>
              <a:ext uri="{FF2B5EF4-FFF2-40B4-BE49-F238E27FC236}">
                <a16:creationId xmlns:a16="http://schemas.microsoft.com/office/drawing/2014/main" id="{F8665B3A-E50A-81C2-9541-7B96D1DB98C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it-IT"/>
              <a:t>Fare clic per modificare lo stile del titolo dello schema</a:t>
            </a:r>
          </a:p>
        </p:txBody>
      </p:sp>
      <p:sp>
        <p:nvSpPr>
          <p:cNvPr id="3" name="Segnaposto testo 2">
            <a:extLst>
              <a:ext uri="{FF2B5EF4-FFF2-40B4-BE49-F238E27FC236}">
                <a16:creationId xmlns:a16="http://schemas.microsoft.com/office/drawing/2014/main" id="{40E9C808-128D-D051-D264-25FD38F43DB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it-IT"/>
              <a:t>Fare clic per modificare gli stili del testo dello schema</a:t>
            </a:r>
          </a:p>
          <a:p>
            <a:pPr lvl="1"/>
            <a:r>
              <a:rPr lang="it-IT"/>
              <a:t>Secondo livello</a:t>
            </a:r>
          </a:p>
          <a:p>
            <a:pPr lvl="2"/>
            <a:r>
              <a:rPr lang="it-IT"/>
              <a:t>Terzo livello</a:t>
            </a:r>
          </a:p>
          <a:p>
            <a:pPr lvl="3"/>
            <a:r>
              <a:rPr lang="it-IT"/>
              <a:t>Quarto livello</a:t>
            </a:r>
          </a:p>
          <a:p>
            <a:pPr lvl="4"/>
            <a:r>
              <a:rPr lang="it-IT"/>
              <a:t>Quinto livello</a:t>
            </a:r>
          </a:p>
        </p:txBody>
      </p:sp>
      <p:sp>
        <p:nvSpPr>
          <p:cNvPr id="4" name="Segnaposto data 3">
            <a:extLst>
              <a:ext uri="{FF2B5EF4-FFF2-40B4-BE49-F238E27FC236}">
                <a16:creationId xmlns:a16="http://schemas.microsoft.com/office/drawing/2014/main" id="{9A24BC2F-FE25-A2D5-ECC1-94E29D874671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01895F6-8DBA-45E2-B37B-D27DE79FCAF2}" type="datetimeFigureOut">
              <a:rPr lang="it-IT" smtClean="0"/>
              <a:t>21/01/2023</a:t>
            </a:fld>
            <a:endParaRPr lang="it-IT"/>
          </a:p>
        </p:txBody>
      </p:sp>
      <p:sp>
        <p:nvSpPr>
          <p:cNvPr id="5" name="Segnaposto piè di pagina 4">
            <a:extLst>
              <a:ext uri="{FF2B5EF4-FFF2-40B4-BE49-F238E27FC236}">
                <a16:creationId xmlns:a16="http://schemas.microsoft.com/office/drawing/2014/main" id="{ABC7A5EE-CE2B-E1C6-DA2E-5AA40B9283B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egnaposto numero diapositiva 5">
            <a:extLst>
              <a:ext uri="{FF2B5EF4-FFF2-40B4-BE49-F238E27FC236}">
                <a16:creationId xmlns:a16="http://schemas.microsoft.com/office/drawing/2014/main" id="{8061273C-7DE3-7894-7B8C-7F6527ED5157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758930C-37EA-4B4E-A600-8656A09924AD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2642616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it-IT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rgbClr val="B4D0A4">
                <a:alpha val="80000"/>
              </a:srgbClr>
            </a:gs>
            <a:gs pos="74000">
              <a:schemeClr val="accent1">
                <a:lumMod val="45000"/>
                <a:lumOff val="55000"/>
                <a:alpha val="80000"/>
              </a:schemeClr>
            </a:gs>
            <a:gs pos="83000">
              <a:schemeClr val="accent5">
                <a:lumMod val="40000"/>
                <a:lumOff val="60000"/>
                <a:alpha val="80000"/>
              </a:schemeClr>
            </a:gs>
            <a:gs pos="100000">
              <a:srgbClr val="E2E082">
                <a:alpha val="80000"/>
              </a:srgbClr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3BA1072D-2AE9-CA85-5132-0F87AC3616BE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A4F15BC5-6349-FC0B-1AF4-C9832FB9E935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65924" y="629919"/>
            <a:ext cx="11060151" cy="2042161"/>
          </a:xfr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prstClr val="black">
                <a:alpha val="40000"/>
              </a:prstClr>
            </a:outerShdw>
          </a:effectLst>
        </p:spPr>
        <p:txBody>
          <a:bodyPr>
            <a:normAutofit/>
          </a:bodyPr>
          <a:lstStyle/>
          <a:p>
            <a:r>
              <a:rPr lang="it-IT" sz="6000" b="1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IL SENTIERO DEL FILOSOFO</a:t>
            </a:r>
          </a:p>
        </p:txBody>
      </p:sp>
    </p:spTree>
    <p:extLst>
      <p:ext uri="{BB962C8B-B14F-4D97-AF65-F5344CB8AC3E}">
        <p14:creationId xmlns:p14="http://schemas.microsoft.com/office/powerpoint/2010/main" val="382511684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94BB73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5">
            <a:extLst>
              <a:ext uri="{FF2B5EF4-FFF2-40B4-BE49-F238E27FC236}">
                <a16:creationId xmlns:a16="http://schemas.microsoft.com/office/drawing/2014/main" id="{FA63B602-64F0-2800-C1A1-A12E2524D2D2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728D1E39-8A2C-283F-B3EC-90F16103E6D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COME E’ FATTO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BF2EC91-CBB6-BB2A-DA67-3D88B5F31DA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524001"/>
            <a:ext cx="10515600" cy="3769360"/>
          </a:xfrm>
          <a:solidFill>
            <a:srgbClr val="8CB579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  <a:scene3d>
            <a:camera prst="orthographicFront"/>
            <a:lightRig rig="threePt" dir="t"/>
          </a:scene3d>
          <a:sp3d contourW="25400">
            <a:contourClr>
              <a:srgbClr val="D22C6B"/>
            </a:contourClr>
          </a:sp3d>
        </p:spPr>
        <p:txBody>
          <a:bodyPr>
            <a:normAutofit lnSpcReduction="10000"/>
          </a:bodyPr>
          <a:lstStyle/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SENTIERO è un progetto di DIDATTICA OUT-DOOR, proposto dal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DIPARTIMENTO di FILOSOFIA e SCIENZE UMANE </a:t>
            </a:r>
          </a:p>
          <a:p>
            <a:pPr marL="0" indent="0">
              <a:buNone/>
            </a:pPr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Si compone di: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SEDE SUCCURSALE:</a:t>
            </a:r>
          </a:p>
          <a:p>
            <a:pPr lvl="1"/>
            <a:r>
              <a:rPr lang="it-IT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 sentiero di circa 230 metri </a:t>
            </a:r>
          </a:p>
          <a:p>
            <a:pPr lvl="1"/>
            <a:r>
              <a:rPr lang="it-IT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due aule all’aperto, </a:t>
            </a:r>
            <a:r>
              <a:rPr lang="it-IT" i="1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HANNAH ARENDT  e ADA LOVELACE</a:t>
            </a:r>
          </a:p>
          <a:p>
            <a:pPr lvl="1"/>
            <a:r>
              <a:rPr lang="it-IT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un’aula adibita ad orto, </a:t>
            </a:r>
            <a:r>
              <a:rPr lang="it-IT" i="1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 PORTO CON ME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SEDE CENTRALE</a:t>
            </a:r>
          </a:p>
          <a:p>
            <a:pPr lvl="1"/>
            <a:r>
              <a:rPr lang="it-IT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un’aula all’aperto </a:t>
            </a:r>
            <a:r>
              <a:rPr lang="it-IT" i="1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JOHN KEATS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54820956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5">
            <a:extLst>
              <a:ext uri="{FF2B5EF4-FFF2-40B4-BE49-F238E27FC236}">
                <a16:creationId xmlns:a16="http://schemas.microsoft.com/office/drawing/2014/main" id="{982A3357-236E-1CAC-DF82-860C4DF7D399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475F676E-845B-9DBB-A80E-EDCA39560594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150696"/>
            <a:ext cx="10515600" cy="1325563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COME DIVENTERA’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C52570EA-D262-D2A3-B3BA-1B032989CE7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320801"/>
            <a:ext cx="10696460" cy="4870678"/>
          </a:xfr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Con i fondi ottenuti attraverso la partecipazione al progetto LABORATORI GREEN si intende: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realizzare l’aula BOB DYLAN presso la sede succursale, sul declivio che si trova in prossimità del cartello dell’aula, anche allo scopo di ospitare rappresentazioni teatrali o altre attività che richiedano il coinvolgimento di un maggior numero di studenti, rispetto a quelli di una sola classe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allestire la copertura delle tre aule esistenti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mettere a dimora nuove specie vegetali, sia in forma di cespugli, per la realizzazione di siepi più folte, sia come alberi ad alto fusto, già ben sviluppati, per creare nuove zone d’ombra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dar vita ad un GIARDINO DEI GIUSTI, come luogo di memoria, di incontro e dialogo, in cui organizzare lezioni o eventi, per mantenere vivi gli esempi dei Giusti</a:t>
            </a:r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25496275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5">
            <a:extLst>
              <a:ext uri="{FF2B5EF4-FFF2-40B4-BE49-F238E27FC236}">
                <a16:creationId xmlns:a16="http://schemas.microsoft.com/office/drawing/2014/main" id="{151E226D-174F-ED81-E344-434ABB17E27D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58124A0-985A-DE94-8F4F-7D259E73175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LA COMMISSIONE SENTIERO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20C2E67B-DFB9-8498-DB16-0EC4F54D38DF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929640" y="1690688"/>
            <a:ext cx="10515600" cy="4402455"/>
          </a:xfr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</p:spPr>
        <p:txBody>
          <a:bodyPr>
            <a:noAutofit/>
          </a:bodyPr>
          <a:lstStyle/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Durante i lavori di progettazione e traduzione in opera del progetto è stata creata una commissione, di cui fanno parte: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Referente: </a:t>
            </a:r>
          </a:p>
          <a:p>
            <a:pPr lvl="2"/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Micheli Anna Lucia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Altri componenti</a:t>
            </a:r>
          </a:p>
          <a:p>
            <a:pPr lvl="2"/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Helene Angiolini</a:t>
            </a:r>
          </a:p>
          <a:p>
            <a:pPr lvl="2"/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Anna Teresa Di Cecca</a:t>
            </a:r>
          </a:p>
          <a:p>
            <a:pPr lvl="2"/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Anna Minghetti</a:t>
            </a:r>
          </a:p>
          <a:p>
            <a:pPr lvl="2"/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Antonella Oliviero</a:t>
            </a:r>
          </a:p>
          <a:p>
            <a:pPr lvl="2"/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Maria Rosa Oriolo</a:t>
            </a:r>
          </a:p>
          <a:p>
            <a:pPr lvl="2"/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Cristina Serafin</a:t>
            </a:r>
          </a:p>
        </p:txBody>
      </p:sp>
    </p:spTree>
    <p:extLst>
      <p:ext uri="{BB962C8B-B14F-4D97-AF65-F5344CB8AC3E}">
        <p14:creationId xmlns:p14="http://schemas.microsoft.com/office/powerpoint/2010/main" val="331728746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5">
            <a:extLst>
              <a:ext uri="{FF2B5EF4-FFF2-40B4-BE49-F238E27FC236}">
                <a16:creationId xmlns:a16="http://schemas.microsoft.com/office/drawing/2014/main" id="{DB64DD6B-319C-96A9-0348-72C84D01E0BE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32CC0B36-E8E3-8C78-628D-2E825594A8E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955675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LA CURA E LA MANUTENZIONE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DAAE5BEE-4463-983C-DDE1-EAC610EEB7C0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97805" y="1443210"/>
            <a:ext cx="10659737" cy="4865956"/>
          </a:xfr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</p:spPr>
        <p:txBody>
          <a:bodyPr>
            <a:normAutofit lnSpcReduction="10000"/>
          </a:bodyPr>
          <a:lstStyle/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Affinché il SENTIERO possa essere agevolmente utilizzato e affinché sia un luogo bello e curato in cui possano crescere studenti e professori: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sono state messe a dimora numerose piante, appartenenti alle specie della macchia mediterranea, donate da:</a:t>
            </a:r>
          </a:p>
          <a:p>
            <a:pPr lvl="1"/>
            <a:r>
              <a:rPr lang="it-IT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Carabinieri-forestali del Parco Naturale del Circeo</a:t>
            </a:r>
          </a:p>
          <a:p>
            <a:pPr lvl="1"/>
            <a:r>
              <a:rPr lang="it-IT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 Carabinieri-forestali del Canale della lingua, che hanno fornito le piante del progetto UN ALBERO PER IL FUTURO, avente lo scopo di creare un bosco diffuso ed aumentare la biodiversità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stato progettato e realizzato un impianto di irrigazione canalizzato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è stata scelta un’azienda vivaistica che interviene periodicamente per effettuare il taglio dell’erba e la distribuzione del diserbante lungo le aree trattate a brecciolino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 componenti della COMMISSIONE SENTIERO effettuano monitoraggi quotidiani e intervengono personalmente, oppure richiedono interventi aggiuntivi esterni</a:t>
            </a:r>
          </a:p>
          <a:p>
            <a:endParaRPr lang="it-IT" sz="2000" dirty="0"/>
          </a:p>
          <a:p>
            <a:endParaRPr lang="it-IT" dirty="0"/>
          </a:p>
          <a:p>
            <a:endParaRPr lang="it-IT" dirty="0"/>
          </a:p>
          <a:p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199540525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Segnaposto contenuto 5">
            <a:extLst>
              <a:ext uri="{FF2B5EF4-FFF2-40B4-BE49-F238E27FC236}">
                <a16:creationId xmlns:a16="http://schemas.microsoft.com/office/drawing/2014/main" id="{12F5CE5C-7ADD-1DC8-19A0-12D9411F5177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95263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B8835C17-A0C9-F0BC-9E26-4EA69CE6C6F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6"/>
            <a:ext cx="10515600" cy="749300"/>
          </a:xfrm>
        </p:spPr>
        <p:txBody>
          <a:bodyPr/>
          <a:lstStyle/>
          <a:p>
            <a:pPr algn="ctr"/>
            <a:r>
              <a:rPr lang="it-IT" b="1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COME LO ABBIAMO USATO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3503EE96-3ED3-B6FE-8D6E-17D2E0A0B5B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4331970" y="1498600"/>
            <a:ext cx="3248025" cy="4394200"/>
          </a:xfr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pPr marL="0" indent="0" algn="ctr">
              <a:buNone/>
            </a:pPr>
            <a:r>
              <a:rPr lang="it-IT" sz="3200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ATTIVITA’ DISCIPLINARI</a:t>
            </a:r>
          </a:p>
          <a:p>
            <a:endParaRPr lang="it-IT" sz="2000" dirty="0">
              <a:solidFill>
                <a:srgbClr val="86339D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0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Lezioni disciplinari classiche</a:t>
            </a:r>
          </a:p>
          <a:p>
            <a:r>
              <a:rPr lang="it-IT" sz="20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Lezioni svolte secondo la modalità della classe capovolta</a:t>
            </a:r>
          </a:p>
          <a:p>
            <a:r>
              <a:rPr lang="it-IT" sz="20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Laboratori di lettura</a:t>
            </a:r>
          </a:p>
        </p:txBody>
      </p:sp>
      <p:sp>
        <p:nvSpPr>
          <p:cNvPr id="4" name="Segnaposto contenuto 2">
            <a:extLst>
              <a:ext uri="{FF2B5EF4-FFF2-40B4-BE49-F238E27FC236}">
                <a16:creationId xmlns:a16="http://schemas.microsoft.com/office/drawing/2014/main" id="{CFA944B6-4787-9F2E-B347-B2CA73CD8D26}"/>
              </a:ext>
            </a:extLst>
          </p:cNvPr>
          <p:cNvSpPr txBox="1">
            <a:spLocks/>
          </p:cNvSpPr>
          <p:nvPr/>
        </p:nvSpPr>
        <p:spPr>
          <a:xfrm>
            <a:off x="83502" y="1249680"/>
            <a:ext cx="3838257" cy="4947920"/>
          </a:xfrm>
          <a:prstGeom prst="rect">
            <a:avLst/>
          </a:prstGeo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 fontScale="700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5100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TI PORTO CON ME</a:t>
            </a:r>
          </a:p>
          <a:p>
            <a:pPr marL="0" indent="0">
              <a:buNone/>
            </a:pPr>
            <a:r>
              <a:rPr lang="it-IT" sz="29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Gli studenti si sono impegnati:</a:t>
            </a:r>
          </a:p>
          <a:p>
            <a:pPr marL="0" indent="0">
              <a:buNone/>
            </a:pPr>
            <a:r>
              <a:rPr lang="it-IT" sz="29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nella preparazione del terreno da coltivare e nella messa a dimora degli ortaggi invernali.</a:t>
            </a:r>
          </a:p>
          <a:p>
            <a:pPr marL="0" indent="0">
              <a:buNone/>
            </a:pPr>
            <a:r>
              <a:rPr lang="it-IT" sz="29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Degli incontri calendarizzati, sono già stati svolti,</a:t>
            </a:r>
          </a:p>
          <a:p>
            <a:pPr marL="0" indent="0">
              <a:buNone/>
            </a:pPr>
            <a:r>
              <a:rPr lang="it-IT" sz="29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nei mesi di novembre e dicembre</a:t>
            </a:r>
          </a:p>
          <a:p>
            <a:r>
              <a:rPr lang="it-IT" sz="29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incontri in orario curricolare (nei mesi di novembre e dicembre) </a:t>
            </a:r>
          </a:p>
          <a:p>
            <a:r>
              <a:rPr lang="it-IT" sz="29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2 incontri in orario extracurricolare ,                             1  dei quali con gli esperti di </a:t>
            </a:r>
            <a:r>
              <a:rPr lang="it-IT" sz="2900" i="1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Orti urbani Arvalia</a:t>
            </a:r>
          </a:p>
        </p:txBody>
      </p:sp>
      <p:sp>
        <p:nvSpPr>
          <p:cNvPr id="6" name="Segnaposto contenuto 2">
            <a:extLst>
              <a:ext uri="{FF2B5EF4-FFF2-40B4-BE49-F238E27FC236}">
                <a16:creationId xmlns:a16="http://schemas.microsoft.com/office/drawing/2014/main" id="{76563977-AE9B-2DA7-2182-CDA7A6452977}"/>
              </a:ext>
            </a:extLst>
          </p:cNvPr>
          <p:cNvSpPr txBox="1">
            <a:spLocks/>
          </p:cNvSpPr>
          <p:nvPr/>
        </p:nvSpPr>
        <p:spPr>
          <a:xfrm>
            <a:off x="8066087" y="1249680"/>
            <a:ext cx="3671888" cy="4947920"/>
          </a:xfrm>
          <a:prstGeom prst="rect">
            <a:avLst/>
          </a:prstGeo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</p:spPr>
        <p:txBody>
          <a:bodyPr vert="horz" lIns="91440" tIns="45720" rIns="91440" bIns="45720" rtlCol="0">
            <a:normAutofit fontScale="47500" lnSpcReduction="20000"/>
          </a:bodyPr>
          <a:lstStyle>
            <a:lvl1pPr marL="228600" indent="-228600" algn="l" defTabSz="914400" rtl="0" eaLnBrk="1" latinLnBrk="0" hangingPunct="1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defRPr sz="2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685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4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20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indent="0" algn="ctr">
              <a:buNone/>
            </a:pPr>
            <a:r>
              <a:rPr lang="it-IT" sz="6700" dirty="0">
                <a:solidFill>
                  <a:srgbClr val="86339D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it-IT" sz="6700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GREEN LOVERS</a:t>
            </a:r>
          </a:p>
          <a:p>
            <a:r>
              <a:rPr lang="it-IT" sz="42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E’ un progetto di CITTADINANZA ATTIVA, in cui gli studenti, attraverso la cura del verde della loro scuola, hanno dato valore </a:t>
            </a:r>
            <a:r>
              <a:rPr lang="it-IT" sz="4200" b="0" i="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alla salute dell'ambiente e di se stessi, ad uno stile di vita sostenibile, ad una vita fruttuosa in società pacifiche. </a:t>
            </a:r>
            <a:endParaRPr lang="it-IT" sz="4200" dirty="0">
              <a:solidFill>
                <a:srgbClr val="854A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algn="l" rtl="0"/>
            <a:r>
              <a:rPr lang="it-IT" sz="42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progetto prevede </a:t>
            </a:r>
          </a:p>
          <a:p>
            <a:pPr algn="l" rtl="0"/>
            <a:r>
              <a:rPr lang="it-IT" sz="42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9 interventi, per anno scolastico, ognuno di 2 ore, distribuiti su 6 classi.</a:t>
            </a:r>
          </a:p>
          <a:p>
            <a:pPr algn="l" rtl="0"/>
            <a:r>
              <a:rPr lang="it-IT" sz="42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Il primo intervento effettuato è stato quello di novembre; </a:t>
            </a:r>
          </a:p>
          <a:p>
            <a:pPr algn="l" rtl="0"/>
            <a:r>
              <a:rPr lang="it-IT" sz="42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quello di dicembre non si è potuto concretizzare per il maltempo</a:t>
            </a:r>
          </a:p>
          <a:p>
            <a:pPr marL="0" indent="0">
              <a:buNone/>
            </a:pPr>
            <a:endParaRPr lang="it-IT" dirty="0">
              <a:solidFill>
                <a:srgbClr val="D22C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pPr marL="0" indent="0">
              <a:buNone/>
            </a:pPr>
            <a:endParaRPr lang="it-IT" dirty="0">
              <a:solidFill>
                <a:srgbClr val="D22C6B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37149191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Segnaposto contenuto 5">
            <a:extLst>
              <a:ext uri="{FF2B5EF4-FFF2-40B4-BE49-F238E27FC236}">
                <a16:creationId xmlns:a16="http://schemas.microsoft.com/office/drawing/2014/main" id="{22CFA20A-E748-C97A-D495-6181D38C62FF}"/>
              </a:ext>
            </a:extLst>
          </p:cNvPr>
          <p:cNvPicPr>
            <a:picLocks noChangeAspect="1"/>
          </p:cNvPicPr>
          <p:nvPr/>
        </p:nvPicPr>
        <p:blipFill>
          <a:blip r:embed="rId2">
            <a:alphaModFix amt="79000"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olo 1">
            <a:extLst>
              <a:ext uri="{FF2B5EF4-FFF2-40B4-BE49-F238E27FC236}">
                <a16:creationId xmlns:a16="http://schemas.microsoft.com/office/drawing/2014/main" id="{E7ACE4E3-16D8-BCBA-E581-AC68A2CC206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it-IT" b="1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COME POSSIAMO USARLO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10D8D3C8-D329-BC58-FBC7-332E2AC863B7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2055813"/>
            <a:ext cx="10515600" cy="3144837"/>
          </a:xfr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</p:spPr>
        <p:txBody>
          <a:bodyPr>
            <a:normAutofit/>
          </a:bodyPr>
          <a:lstStyle/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Prove di </a:t>
            </a:r>
            <a:r>
              <a:rPr lang="it-IT" sz="2400" dirty="0" err="1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Debate</a:t>
            </a:r>
            <a:endParaRPr lang="it-IT" sz="2400" dirty="0">
              <a:solidFill>
                <a:srgbClr val="854A8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Attività di Educazione civica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Discussioni ed approfondimenti legati al Giardino dei Giusti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Passeggiate in gruppi di auto-aiuto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Incontri con esperti esterni</a:t>
            </a:r>
          </a:p>
          <a:p>
            <a:r>
              <a:rPr lang="it-IT" sz="2400" dirty="0">
                <a:solidFill>
                  <a:srgbClr val="854A8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Eventi organizzati dalla scuola</a:t>
            </a:r>
          </a:p>
        </p:txBody>
      </p:sp>
    </p:spTree>
    <p:extLst>
      <p:ext uri="{BB962C8B-B14F-4D97-AF65-F5344CB8AC3E}">
        <p14:creationId xmlns:p14="http://schemas.microsoft.com/office/powerpoint/2010/main" val="285648838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>
            <a:extLst>
              <a:ext uri="{FF2B5EF4-FFF2-40B4-BE49-F238E27FC236}">
                <a16:creationId xmlns:a16="http://schemas.microsoft.com/office/drawing/2014/main" id="{FA6EEB84-72D0-A2E2-E989-073C6E60E47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dirty="0"/>
              <a:t>LEZIONI</a:t>
            </a:r>
          </a:p>
        </p:txBody>
      </p:sp>
      <p:sp>
        <p:nvSpPr>
          <p:cNvPr id="3" name="Segnaposto contenuto 2">
            <a:extLst>
              <a:ext uri="{FF2B5EF4-FFF2-40B4-BE49-F238E27FC236}">
                <a16:creationId xmlns:a16="http://schemas.microsoft.com/office/drawing/2014/main" id="{B3EB241A-96F2-92BB-8A6D-C93518CC46E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it-IT" dirty="0"/>
              <a:t>Spunti per lezioni all’aperto</a:t>
            </a:r>
          </a:p>
          <a:p>
            <a:r>
              <a:rPr lang="it-IT" dirty="0"/>
              <a:t>Progetto di lettura tematiche</a:t>
            </a:r>
          </a:p>
          <a:p>
            <a:r>
              <a:rPr lang="it-IT" dirty="0"/>
              <a:t>Lezioni disciplinari classiche</a:t>
            </a:r>
          </a:p>
          <a:p>
            <a:r>
              <a:rPr lang="it-IT" dirty="0"/>
              <a:t>Lezioni impostate su didattica capovolta</a:t>
            </a:r>
          </a:p>
          <a:p>
            <a:endParaRPr lang="it-IT" dirty="0"/>
          </a:p>
          <a:p>
            <a:r>
              <a:rPr lang="it-IT" dirty="0"/>
              <a:t>Il sentiero è molto richiesto da parte dei ragazzi</a:t>
            </a:r>
          </a:p>
          <a:p>
            <a:r>
              <a:rPr lang="it-IT" dirty="0"/>
              <a:t>Invitiamo tutti a servirsi ancora meglio di questa importante opportunità</a:t>
            </a:r>
          </a:p>
          <a:p>
            <a:endParaRPr lang="it-IT" dirty="0"/>
          </a:p>
        </p:txBody>
      </p:sp>
      <p:pic>
        <p:nvPicPr>
          <p:cNvPr id="9" name="Segnaposto contenuto 8">
            <a:extLst>
              <a:ext uri="{FF2B5EF4-FFF2-40B4-BE49-F238E27FC236}">
                <a16:creationId xmlns:a16="http://schemas.microsoft.com/office/drawing/2014/main" id="{58E0CFBF-5D5A-C25C-C0BD-0E4EFB0789EE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4" name="CasellaDiTesto 3">
            <a:extLst>
              <a:ext uri="{FF2B5EF4-FFF2-40B4-BE49-F238E27FC236}">
                <a16:creationId xmlns:a16="http://schemas.microsoft.com/office/drawing/2014/main" id="{A4978AB6-8137-1446-3F26-59DA2E5C94F9}"/>
              </a:ext>
            </a:extLst>
          </p:cNvPr>
          <p:cNvSpPr txBox="1"/>
          <p:nvPr/>
        </p:nvSpPr>
        <p:spPr>
          <a:xfrm>
            <a:off x="3271520" y="681037"/>
            <a:ext cx="8920480" cy="830997"/>
          </a:xfrm>
          <a:prstGeom prst="rect">
            <a:avLst/>
          </a:prstGeom>
          <a:solidFill>
            <a:srgbClr val="94BB73">
              <a:alpha val="55000"/>
            </a:srgbClr>
          </a:solidFill>
          <a:ln w="19050">
            <a:solidFill>
              <a:srgbClr val="D22C6B"/>
            </a:solidFill>
          </a:ln>
          <a:effectLst>
            <a:outerShdw blurRad="63500" sx="102000" sy="102000" algn="ctr" rotWithShape="0">
              <a:schemeClr val="accent6">
                <a:lumMod val="75000"/>
                <a:alpha val="40000"/>
              </a:schemeClr>
            </a:outerShdw>
          </a:effectLst>
        </p:spPr>
        <p:txBody>
          <a:bodyPr wrap="square" rtlCol="0">
            <a:spAutoFit/>
          </a:bodyPr>
          <a:lstStyle/>
          <a:p>
            <a:r>
              <a:rPr lang="it-IT" sz="4800" b="1" dirty="0">
                <a:solidFill>
                  <a:srgbClr val="D22C6B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Bradley Hand ITC" panose="03070402050302030203" pitchFamily="66" charset="0"/>
              </a:rPr>
              <a:t>MIGLIORIAMO INSIEME A LUI</a:t>
            </a:r>
          </a:p>
        </p:txBody>
      </p:sp>
    </p:spTree>
    <p:extLst>
      <p:ext uri="{BB962C8B-B14F-4D97-AF65-F5344CB8AC3E}">
        <p14:creationId xmlns:p14="http://schemas.microsoft.com/office/powerpoint/2010/main" val="409482533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 2013 - 2022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374</TotalTime>
  <Words>639</Words>
  <Application>Microsoft Office PowerPoint</Application>
  <PresentationFormat>Widescreen</PresentationFormat>
  <Paragraphs>73</Paragraphs>
  <Slides>8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4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13" baseType="lpstr">
      <vt:lpstr>Arial</vt:lpstr>
      <vt:lpstr>Bradley Hand ITC</vt:lpstr>
      <vt:lpstr>Calibri</vt:lpstr>
      <vt:lpstr>Calibri Light</vt:lpstr>
      <vt:lpstr>Tema di Office</vt:lpstr>
      <vt:lpstr>IL SENTIERO DEL FILOSOFO</vt:lpstr>
      <vt:lpstr>COME E’ FATTO</vt:lpstr>
      <vt:lpstr>COME DIVENTERA’</vt:lpstr>
      <vt:lpstr>LA COMMISSIONE SENTIERO</vt:lpstr>
      <vt:lpstr>LA CURA E LA MANUTENZIONE</vt:lpstr>
      <vt:lpstr>COME LO ABBIAMO USATO</vt:lpstr>
      <vt:lpstr>COME POSSIAMO USARLO</vt:lpstr>
      <vt:lpstr>LEZIONI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IL SENTIERO DEL FILOSOFO</dc:title>
  <dc:creator>Lucia</dc:creator>
  <cp:lastModifiedBy>Lucia</cp:lastModifiedBy>
  <cp:revision>4</cp:revision>
  <dcterms:created xsi:type="dcterms:W3CDTF">2023-01-20T17:38:11Z</dcterms:created>
  <dcterms:modified xsi:type="dcterms:W3CDTF">2023-01-21T08:03:13Z</dcterms:modified>
</cp:coreProperties>
</file>