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9" r:id="rId1"/>
  </p:sldMasterIdLst>
  <p:sldIdLst>
    <p:sldId id="256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2" autoAdjust="0"/>
    <p:restoredTop sz="96283" autoAdjust="0"/>
  </p:normalViewPr>
  <p:slideViewPr>
    <p:cSldViewPr snapToGrid="0" snapToObjects="1">
      <p:cViewPr varScale="1">
        <p:scale>
          <a:sx n="68" d="100"/>
          <a:sy n="68" d="100"/>
        </p:scale>
        <p:origin x="594" y="102"/>
      </p:cViewPr>
      <p:guideLst>
        <p:guide orient="horz" pos="845"/>
        <p:guide pos="3840"/>
        <p:guide orient="horz" pos="4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A46C36-8228-B34E-BA89-B21811B5B905}" type="doc">
      <dgm:prSet loTypeId="urn:microsoft.com/office/officeart/2005/8/layout/cycle1" loCatId="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it-IT"/>
        </a:p>
      </dgm:t>
    </dgm:pt>
    <dgm:pt modelId="{1EC0F972-E163-CC41-955D-75492D68CFF2}" type="pres">
      <dgm:prSet presAssocID="{CAA46C36-8228-B34E-BA89-B21811B5B905}" presName="cycle" presStyleCnt="0">
        <dgm:presLayoutVars>
          <dgm:dir/>
          <dgm:resizeHandles val="exact"/>
        </dgm:presLayoutVars>
      </dgm:prSet>
      <dgm:spPr/>
    </dgm:pt>
  </dgm:ptLst>
  <dgm:cxnLst>
    <dgm:cxn modelId="{427A670B-E3D6-9247-BB65-E2237E86426A}" type="presOf" srcId="{CAA46C36-8228-B34E-BA89-B21811B5B905}" destId="{1EC0F972-E163-CC41-955D-75492D68CFF2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A46C36-8228-B34E-BA89-B21811B5B905}" type="doc">
      <dgm:prSet loTypeId="urn:microsoft.com/office/officeart/2005/8/layout/cycle1" loCatId="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it-IT"/>
        </a:p>
      </dgm:t>
    </dgm:pt>
    <dgm:pt modelId="{1EC0F972-E163-CC41-955D-75492D68CFF2}" type="pres">
      <dgm:prSet presAssocID="{CAA46C36-8228-B34E-BA89-B21811B5B905}" presName="cycle" presStyleCnt="0">
        <dgm:presLayoutVars>
          <dgm:dir/>
          <dgm:resizeHandles val="exact"/>
        </dgm:presLayoutVars>
      </dgm:prSet>
      <dgm:spPr/>
    </dgm:pt>
  </dgm:ptLst>
  <dgm:cxnLst>
    <dgm:cxn modelId="{427A670B-E3D6-9247-BB65-E2237E86426A}" type="presOf" srcId="{CAA46C36-8228-B34E-BA89-B21811B5B905}" destId="{1EC0F972-E163-CC41-955D-75492D68CFF2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A46C36-8228-B34E-BA89-B21811B5B905}" type="doc">
      <dgm:prSet loTypeId="urn:microsoft.com/office/officeart/2005/8/layout/cycle1" loCatId="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it-IT"/>
        </a:p>
      </dgm:t>
    </dgm:pt>
    <dgm:pt modelId="{1EC0F972-E163-CC41-955D-75492D68CFF2}" type="pres">
      <dgm:prSet presAssocID="{CAA46C36-8228-B34E-BA89-B21811B5B905}" presName="cycle" presStyleCnt="0">
        <dgm:presLayoutVars>
          <dgm:dir/>
          <dgm:resizeHandles val="exact"/>
        </dgm:presLayoutVars>
      </dgm:prSet>
      <dgm:spPr/>
    </dgm:pt>
  </dgm:ptLst>
  <dgm:cxnLst>
    <dgm:cxn modelId="{427A670B-E3D6-9247-BB65-E2237E86426A}" type="presOf" srcId="{CAA46C36-8228-B34E-BA89-B21811B5B905}" destId="{1EC0F972-E163-CC41-955D-75492D68CFF2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A46C36-8228-B34E-BA89-B21811B5B905}" type="doc">
      <dgm:prSet loTypeId="urn:microsoft.com/office/officeart/2005/8/layout/cycle1" loCatId="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it-IT"/>
        </a:p>
      </dgm:t>
    </dgm:pt>
    <dgm:pt modelId="{1EC0F972-E163-CC41-955D-75492D68CFF2}" type="pres">
      <dgm:prSet presAssocID="{CAA46C36-8228-B34E-BA89-B21811B5B905}" presName="cycle" presStyleCnt="0">
        <dgm:presLayoutVars>
          <dgm:dir/>
          <dgm:resizeHandles val="exact"/>
        </dgm:presLayoutVars>
      </dgm:prSet>
      <dgm:spPr/>
    </dgm:pt>
  </dgm:ptLst>
  <dgm:cxnLst>
    <dgm:cxn modelId="{427A670B-E3D6-9247-BB65-E2237E86426A}" type="presOf" srcId="{CAA46C36-8228-B34E-BA89-B21811B5B905}" destId="{1EC0F972-E163-CC41-955D-75492D68CFF2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915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2729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0470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7423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17633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8029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58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9916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75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79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7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0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97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07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9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3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1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316F6-E5BA-E949-83CA-3B65019EC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297609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RELAZIONE INTERMEDIA</a:t>
            </a:r>
            <a:b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FUNZIONE STRUMENTALE AREA 3 INCLUSIONE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C842315-7BB4-C14A-AB4A-45A0A25CA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2" y="5141172"/>
            <a:ext cx="8915399" cy="1126283"/>
          </a:xfrm>
        </p:spPr>
        <p:txBody>
          <a:bodyPr>
            <a:norm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PROF.SSA CINZIA FARINA</a:t>
            </a:r>
          </a:p>
          <a:p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a.s.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2022/2023</a:t>
            </a:r>
          </a:p>
        </p:txBody>
      </p:sp>
    </p:spTree>
    <p:extLst>
      <p:ext uri="{BB962C8B-B14F-4D97-AF65-F5344CB8AC3E}">
        <p14:creationId xmlns:p14="http://schemas.microsoft.com/office/powerpoint/2010/main" val="361370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E4EBB0-11CE-2743-BE75-2796A8BA5A6C}"/>
              </a:ext>
            </a:extLst>
          </p:cNvPr>
          <p:cNvSpPr txBox="1"/>
          <p:nvPr/>
        </p:nvSpPr>
        <p:spPr>
          <a:xfrm>
            <a:off x="0" y="1"/>
            <a:ext cx="12192000" cy="7216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it-IT" sz="40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SETTEMBRE – ATTIVITÀ SVOLTE</a:t>
            </a:r>
            <a:endParaRPr lang="it-IT" sz="4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30CFB549-0616-CE42-9AE8-AC2E8F342E2A}"/>
              </a:ext>
            </a:extLst>
          </p:cNvPr>
          <p:cNvCxnSpPr/>
          <p:nvPr/>
        </p:nvCxnSpPr>
        <p:spPr>
          <a:xfrm>
            <a:off x="0" y="745066"/>
            <a:ext cx="12192000" cy="0"/>
          </a:xfrm>
          <a:prstGeom prst="line">
            <a:avLst/>
          </a:prstGeom>
          <a:ln w="28575">
            <a:solidFill>
              <a:srgbClr val="002060">
                <a:alpha val="50000"/>
              </a:srgb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ma 11">
            <a:extLst>
              <a:ext uri="{FF2B5EF4-FFF2-40B4-BE49-F238E27FC236}">
                <a16:creationId xmlns:a16="http://schemas.microsoft.com/office/drawing/2014/main" id="{F383ECB5-DBA0-CD45-8F49-600ECF85D4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7789386"/>
              </p:ext>
            </p:extLst>
          </p:nvPr>
        </p:nvGraphicFramePr>
        <p:xfrm>
          <a:off x="6096000" y="3744686"/>
          <a:ext cx="4216400" cy="198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185E10A-F2E2-6D4C-8168-8620DA7E988D}"/>
              </a:ext>
            </a:extLst>
          </p:cNvPr>
          <p:cNvSpPr txBox="1"/>
          <p:nvPr/>
        </p:nvSpPr>
        <p:spPr>
          <a:xfrm>
            <a:off x="3730752" y="1341697"/>
            <a:ext cx="8202507" cy="526297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Acquisizione, gestione documentazione dei nuovi alunni H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Contatti con le famiglie dei nuovi iscritti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Verifica documentazione alunni BES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Collaborazione per la formazione delle classi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Collaborazione alla predisposizione del bando per il progetto autonomamente (assistenti) 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Contatti con le cooperative per individuare le figure più idonee in relazione alla disabilità dei ragazzi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Accoglienza dei nuovi insegnanti di sostegno 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Proposta attribuzione cattedre agli insegnanti di sostegno 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Distribuzione alle classi delle ore di assistenza specialistica assegnate alla scuola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Predisposizione dell’orario dei docenti di sostegno e degli assistenti specialistici.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3538E06C-FDA5-91AB-8C78-1A1AA398B34B}"/>
              </a:ext>
            </a:extLst>
          </p:cNvPr>
          <p:cNvSpPr/>
          <p:nvPr/>
        </p:nvSpPr>
        <p:spPr>
          <a:xfrm>
            <a:off x="2857329" y="2841501"/>
            <a:ext cx="638455" cy="225608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it-IT" sz="2800" b="1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6132BDD-8DC9-F34A-834B-FAA6356CC9F5}"/>
              </a:ext>
            </a:extLst>
          </p:cNvPr>
          <p:cNvSpPr/>
          <p:nvPr/>
        </p:nvSpPr>
        <p:spPr>
          <a:xfrm>
            <a:off x="1118549" y="1341437"/>
            <a:ext cx="1522101" cy="52562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it-IT" sz="2800" b="1" dirty="0"/>
              <a:t>SETTEMBRE</a:t>
            </a:r>
          </a:p>
        </p:txBody>
      </p:sp>
    </p:spTree>
    <p:extLst>
      <p:ext uri="{BB962C8B-B14F-4D97-AF65-F5344CB8AC3E}">
        <p14:creationId xmlns:p14="http://schemas.microsoft.com/office/powerpoint/2010/main" val="171452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30CFB549-0616-CE42-9AE8-AC2E8F342E2A}"/>
              </a:ext>
            </a:extLst>
          </p:cNvPr>
          <p:cNvCxnSpPr/>
          <p:nvPr/>
        </p:nvCxnSpPr>
        <p:spPr>
          <a:xfrm>
            <a:off x="0" y="745066"/>
            <a:ext cx="12192000" cy="0"/>
          </a:xfrm>
          <a:prstGeom prst="line">
            <a:avLst/>
          </a:prstGeom>
          <a:ln w="28575">
            <a:solidFill>
              <a:srgbClr val="002060">
                <a:alpha val="50000"/>
              </a:srgb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ma 11">
            <a:extLst>
              <a:ext uri="{FF2B5EF4-FFF2-40B4-BE49-F238E27FC236}">
                <a16:creationId xmlns:a16="http://schemas.microsoft.com/office/drawing/2014/main" id="{F383ECB5-DBA0-CD45-8F49-600ECF85D458}"/>
              </a:ext>
            </a:extLst>
          </p:cNvPr>
          <p:cNvGraphicFramePr/>
          <p:nvPr/>
        </p:nvGraphicFramePr>
        <p:xfrm>
          <a:off x="6096000" y="3744686"/>
          <a:ext cx="4216400" cy="198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185E10A-F2E2-6D4C-8168-8620DA7E988D}"/>
              </a:ext>
            </a:extLst>
          </p:cNvPr>
          <p:cNvSpPr txBox="1"/>
          <p:nvPr/>
        </p:nvSpPr>
        <p:spPr>
          <a:xfrm>
            <a:off x="3712464" y="1341438"/>
            <a:ext cx="8202507" cy="52562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Contatti e collaborazione con le ASL e con gli operatori socio-sanitari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Contatti con i genitori degli alunni BES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Predisposizione, calendarizzazione e partecipazione a tutti i GLO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Verifica documentazione alunni DSA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Comunicazione ai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degli alunni DSA per la compilazione dei PDP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Raccolta delle segnalazioni da parte dei coordinatori di classi riguardanti gli allievi con i Bisogni Educativi Speciali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BA90C9EF-C0D8-D32F-D566-FEEE218B4C6E}"/>
              </a:ext>
            </a:extLst>
          </p:cNvPr>
          <p:cNvSpPr/>
          <p:nvPr/>
        </p:nvSpPr>
        <p:spPr>
          <a:xfrm>
            <a:off x="2857329" y="2841501"/>
            <a:ext cx="638455" cy="225608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it-IT" sz="2800" b="1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6FA6852-A2A2-801B-363F-E4777E1DE6F5}"/>
              </a:ext>
            </a:extLst>
          </p:cNvPr>
          <p:cNvSpPr/>
          <p:nvPr/>
        </p:nvSpPr>
        <p:spPr>
          <a:xfrm>
            <a:off x="1118549" y="1341437"/>
            <a:ext cx="1522101" cy="52562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it-IT" sz="2800" b="1" dirty="0"/>
              <a:t>OTTOBRE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EDE05DC-2257-ACE9-1193-4A157BD8AD2A}"/>
              </a:ext>
            </a:extLst>
          </p:cNvPr>
          <p:cNvSpPr txBox="1"/>
          <p:nvPr/>
        </p:nvSpPr>
        <p:spPr>
          <a:xfrm>
            <a:off x="0" y="1"/>
            <a:ext cx="12192000" cy="7216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it-IT" sz="40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OTTOBRE – ATTIVITÀ SVOLTE</a:t>
            </a:r>
            <a:endParaRPr lang="it-IT" sz="4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81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30CFB549-0616-CE42-9AE8-AC2E8F342E2A}"/>
              </a:ext>
            </a:extLst>
          </p:cNvPr>
          <p:cNvCxnSpPr/>
          <p:nvPr/>
        </p:nvCxnSpPr>
        <p:spPr>
          <a:xfrm>
            <a:off x="0" y="745066"/>
            <a:ext cx="12192000" cy="0"/>
          </a:xfrm>
          <a:prstGeom prst="line">
            <a:avLst/>
          </a:prstGeom>
          <a:ln w="28575">
            <a:solidFill>
              <a:srgbClr val="002060">
                <a:alpha val="50000"/>
              </a:srgb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ma 11">
            <a:extLst>
              <a:ext uri="{FF2B5EF4-FFF2-40B4-BE49-F238E27FC236}">
                <a16:creationId xmlns:a16="http://schemas.microsoft.com/office/drawing/2014/main" id="{F383ECB5-DBA0-CD45-8F49-600ECF85D458}"/>
              </a:ext>
            </a:extLst>
          </p:cNvPr>
          <p:cNvGraphicFramePr/>
          <p:nvPr/>
        </p:nvGraphicFramePr>
        <p:xfrm>
          <a:off x="6096000" y="3744686"/>
          <a:ext cx="4216400" cy="198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185E10A-F2E2-6D4C-8168-8620DA7E988D}"/>
              </a:ext>
            </a:extLst>
          </p:cNvPr>
          <p:cNvSpPr txBox="1"/>
          <p:nvPr/>
        </p:nvSpPr>
        <p:spPr>
          <a:xfrm>
            <a:off x="3675888" y="1341437"/>
            <a:ext cx="8202507" cy="52562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Predisposizione modelli PEI, PDP, PFP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Verifica delle certificazioni degli alunni studenti-atleti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Inserimento in piattaforma INDIRE degli studenti-atleti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Supporto per la compilazione dei modelli PEI, PDP per DSA/BES, PFP.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Consulenza sugli interventi didattici individualizzati e personalizzati 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BF71452F-C880-6376-BB8C-9CCA9722A49B}"/>
              </a:ext>
            </a:extLst>
          </p:cNvPr>
          <p:cNvSpPr/>
          <p:nvPr/>
        </p:nvSpPr>
        <p:spPr>
          <a:xfrm>
            <a:off x="2857329" y="2841501"/>
            <a:ext cx="638455" cy="225608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it-IT" sz="2800" b="1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0A16B83-6308-4D5A-EE06-20DA3265D015}"/>
              </a:ext>
            </a:extLst>
          </p:cNvPr>
          <p:cNvSpPr/>
          <p:nvPr/>
        </p:nvSpPr>
        <p:spPr>
          <a:xfrm>
            <a:off x="1118549" y="1341437"/>
            <a:ext cx="1522101" cy="52562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it-IT" sz="2800" b="1" dirty="0"/>
              <a:t>NOVEMBRE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643D12-C89D-95CB-AE8D-0F5D30D6BD87}"/>
              </a:ext>
            </a:extLst>
          </p:cNvPr>
          <p:cNvSpPr txBox="1"/>
          <p:nvPr/>
        </p:nvSpPr>
        <p:spPr>
          <a:xfrm>
            <a:off x="0" y="1"/>
            <a:ext cx="12192000" cy="7216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it-IT" sz="40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NOVEMBRE – ATTIVITÀ SVOLTE</a:t>
            </a:r>
            <a:endParaRPr lang="it-IT" sz="4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38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30CFB549-0616-CE42-9AE8-AC2E8F342E2A}"/>
              </a:ext>
            </a:extLst>
          </p:cNvPr>
          <p:cNvCxnSpPr/>
          <p:nvPr/>
        </p:nvCxnSpPr>
        <p:spPr>
          <a:xfrm>
            <a:off x="0" y="745066"/>
            <a:ext cx="12192000" cy="0"/>
          </a:xfrm>
          <a:prstGeom prst="line">
            <a:avLst/>
          </a:prstGeom>
          <a:ln w="28575">
            <a:solidFill>
              <a:srgbClr val="002060">
                <a:alpha val="50000"/>
              </a:srgb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ma 11">
            <a:extLst>
              <a:ext uri="{FF2B5EF4-FFF2-40B4-BE49-F238E27FC236}">
                <a16:creationId xmlns:a16="http://schemas.microsoft.com/office/drawing/2014/main" id="{F383ECB5-DBA0-CD45-8F49-600ECF85D458}"/>
              </a:ext>
            </a:extLst>
          </p:cNvPr>
          <p:cNvGraphicFramePr/>
          <p:nvPr/>
        </p:nvGraphicFramePr>
        <p:xfrm>
          <a:off x="6096000" y="3744686"/>
          <a:ext cx="4216400" cy="198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185E10A-F2E2-6D4C-8168-8620DA7E988D}"/>
              </a:ext>
            </a:extLst>
          </p:cNvPr>
          <p:cNvSpPr txBox="1"/>
          <p:nvPr/>
        </p:nvSpPr>
        <p:spPr>
          <a:xfrm>
            <a:off x="3675888" y="1341437"/>
            <a:ext cx="8202507" cy="52562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Coordinamento e monitoraggio in itinere gruppo insegnanti di sostegno  e degli assistenti all’autonomia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Consulenza sugli interventi didattici individualizzati e personalizzati nel corso dell’anno 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Contatti ed interventi costanti con le famiglie e con gli operatori socio-sanitari e con le ASL nelle situazioni particolarmente problematiche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Rimodulazione cattedre di sostegno e riorganizzazione orario</a:t>
            </a:r>
          </a:p>
          <a:p>
            <a:pPr marL="447675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Convocazione del GLI d’Istituto 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516D8D23-3F96-81C2-98A6-309F04C6F18B}"/>
              </a:ext>
            </a:extLst>
          </p:cNvPr>
          <p:cNvSpPr/>
          <p:nvPr/>
        </p:nvSpPr>
        <p:spPr>
          <a:xfrm>
            <a:off x="2857329" y="2841501"/>
            <a:ext cx="638455" cy="225608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it-IT" sz="2800" b="1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2230D28-10F5-A4EE-F7B5-5C04D971783F}"/>
              </a:ext>
            </a:extLst>
          </p:cNvPr>
          <p:cNvSpPr/>
          <p:nvPr/>
        </p:nvSpPr>
        <p:spPr>
          <a:xfrm>
            <a:off x="1118549" y="1341437"/>
            <a:ext cx="1522101" cy="52562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it-IT" sz="2800" b="1" dirty="0"/>
              <a:t>DICEMBRE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13CFB2-378A-6096-6FBC-0809B3AB3D54}"/>
              </a:ext>
            </a:extLst>
          </p:cNvPr>
          <p:cNvSpPr txBox="1"/>
          <p:nvPr/>
        </p:nvSpPr>
        <p:spPr>
          <a:xfrm>
            <a:off x="0" y="1"/>
            <a:ext cx="12192000" cy="7216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it-IT" sz="40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DICEMBRE – ATTIVITÀ SVOLTE</a:t>
            </a:r>
            <a:endParaRPr lang="it-IT" sz="4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40723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</TotalTime>
  <Words>281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Filo</vt:lpstr>
      <vt:lpstr>RELAZIONE INTERMEDIA FUNZIONE STRUMENTALE AREA 3 INCLUSIONE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INTERMEDIA FUNZIONE STRUMENTALE AREA 3 INCLUSIONE</dc:title>
  <dc:creator>Microsoft Office User</dc:creator>
  <cp:lastModifiedBy>Bollici Francesco (Open Fiber)</cp:lastModifiedBy>
  <cp:revision>30</cp:revision>
  <cp:lastPrinted>2021-01-13T11:35:38Z</cp:lastPrinted>
  <dcterms:created xsi:type="dcterms:W3CDTF">2021-01-13T07:54:23Z</dcterms:created>
  <dcterms:modified xsi:type="dcterms:W3CDTF">2023-01-20T10:49:37Z</dcterms:modified>
</cp:coreProperties>
</file>