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5" r:id="rId6"/>
    <p:sldId id="287" r:id="rId7"/>
    <p:sldId id="257" r:id="rId8"/>
    <p:sldId id="289" r:id="rId9"/>
    <p:sldId id="281" r:id="rId10"/>
    <p:sldId id="282" r:id="rId11"/>
    <p:sldId id="288" r:id="rId12"/>
    <p:sldId id="259" r:id="rId13"/>
    <p:sldId id="286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8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0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[ESITI 5 LICEO E TECNICO - PER COLLEGIO DOCENTI.xls]Esiti!Tabella pivot21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Esiti</a:t>
            </a:r>
            <a:r>
              <a:rPr lang="it-IT" b="1" baseline="0"/>
              <a:t> scolastici per indirizzo - Classi 5° - a.s 2021-2022</a:t>
            </a:r>
            <a:endParaRPr lang="it-IT" b="1"/>
          </a:p>
        </c:rich>
      </c:tx>
      <c:layout>
        <c:manualLayout>
          <c:xMode val="edge"/>
          <c:yMode val="edge"/>
          <c:x val="0.21752145846634036"/>
          <c:y val="9.82038139765308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9.9541076115485558E-2"/>
              <c:y val="-3.65431406341535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/>
        </c:spPr>
        <c:dLbl>
          <c:idx val="0"/>
          <c:layout>
            <c:manualLayout>
              <c:x val="3.7352493438320207E-2"/>
              <c:y val="-3.95061042883882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dLbl>
          <c:idx val="0"/>
          <c:layout>
            <c:manualLayout>
              <c:x val="8.4720121028744252E-2"/>
              <c:y val="-9.876545770142450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6666666666666056E-3"/>
              <c:y val="-5.03703821219905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5000000000000003E-2"/>
              <c:y val="-6.814816404739902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9135586849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9135586849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9.9541076115485558E-2"/>
              <c:y val="-3.65431406341535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5000000000000003E-2"/>
              <c:y val="-6.814816404739902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6666666666666056E-3"/>
              <c:y val="-5.03703821219905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3"/>
          </a:solidFill>
          <a:ln>
            <a:noFill/>
          </a:ln>
          <a:effectLst/>
        </c:spPr>
        <c:dLbl>
          <c:idx val="0"/>
          <c:layout>
            <c:manualLayout>
              <c:x val="8.4720121028744252E-2"/>
              <c:y val="-9.876545770142450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4"/>
          </a:solidFill>
          <a:ln>
            <a:noFill/>
          </a:ln>
          <a:effectLst/>
        </c:spPr>
        <c:dLbl>
          <c:idx val="0"/>
          <c:layout>
            <c:manualLayout>
              <c:x val="3.7352493438320207E-2"/>
              <c:y val="-3.95061042883882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407409135586849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9.9541076115485558E-2"/>
              <c:y val="-3.65431406341535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5000000000000003E-2"/>
              <c:y val="-6.814816404739902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1.6666666666666056E-3"/>
              <c:y val="-5.03703821219905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3"/>
          </a:solidFill>
          <a:ln>
            <a:noFill/>
          </a:ln>
          <a:effectLst/>
        </c:spPr>
        <c:dLbl>
          <c:idx val="0"/>
          <c:layout>
            <c:manualLayout>
              <c:x val="8.4720121028744252E-2"/>
              <c:y val="-9.876545770142450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4"/>
          </a:solidFill>
          <a:ln>
            <a:noFill/>
          </a:ln>
          <a:effectLst/>
        </c:spPr>
        <c:dLbl>
          <c:idx val="0"/>
          <c:layout>
            <c:manualLayout>
              <c:x val="3.7352493438320207E-2"/>
              <c:y val="-3.95061042883882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Esiti!$B$3:$B$4</c:f>
              <c:strCache>
                <c:ptCount val="1"/>
                <c:pt idx="0">
                  <c:v>LICEO LINGUISTICO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07409135586849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E-4E31-BBD4-9454D6E103D2}"/>
                </c:ext>
              </c:extLst>
            </c:dLbl>
            <c:dLbl>
              <c:idx val="1"/>
              <c:layout>
                <c:manualLayout>
                  <c:x val="-9.9541076115485558E-2"/>
                  <c:y val="-3.654314063415355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E-4E31-BBD4-9454D6E10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Esiti!$A$5:$A$7</c:f>
              <c:strCache>
                <c:ptCount val="2"/>
                <c:pt idx="0">
                  <c:v>NON AMMESSO AGLI ESAMI DI STATO</c:v>
                </c:pt>
                <c:pt idx="1">
                  <c:v>AMMESSO/A AGLI ESAMI DI STATO</c:v>
                </c:pt>
              </c:strCache>
            </c:strRef>
          </c:cat>
          <c:val>
            <c:numRef>
              <c:f>Esiti!$B$5:$B$7</c:f>
              <c:numCache>
                <c:formatCode>General</c:formatCode>
                <c:ptCount val="2"/>
                <c:pt idx="0">
                  <c:v>6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E-4E31-BBD4-9454D6E103D2}"/>
            </c:ext>
          </c:extLst>
        </c:ser>
        <c:ser>
          <c:idx val="1"/>
          <c:order val="1"/>
          <c:tx>
            <c:strRef>
              <c:f>Esiti!$C$3:$C$4</c:f>
              <c:strCache>
                <c:ptCount val="1"/>
                <c:pt idx="0">
                  <c:v>LICEO SCIENTIFICO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000000000000003E-2"/>
                  <c:y val="-6.81481640473990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E-4E31-BBD4-9454D6E103D2}"/>
                </c:ext>
              </c:extLst>
            </c:dLbl>
            <c:dLbl>
              <c:idx val="1"/>
              <c:layout>
                <c:manualLayout>
                  <c:x val="1.6666666666666056E-3"/>
                  <c:y val="-5.03703821219905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2E-4E31-BBD4-9454D6E10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Esiti!$A$5:$A$7</c:f>
              <c:strCache>
                <c:ptCount val="2"/>
                <c:pt idx="0">
                  <c:v>NON AMMESSO AGLI ESAMI DI STATO</c:v>
                </c:pt>
                <c:pt idx="1">
                  <c:v>AMMESSO/A AGLI ESAMI DI STATO</c:v>
                </c:pt>
              </c:strCache>
            </c:strRef>
          </c:cat>
          <c:val>
            <c:numRef>
              <c:f>Esiti!$C$5:$C$7</c:f>
              <c:numCache>
                <c:formatCode>General</c:formatCode>
                <c:ptCount val="2"/>
                <c:pt idx="0">
                  <c:v>1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2E-4E31-BBD4-9454D6E103D2}"/>
            </c:ext>
          </c:extLst>
        </c:ser>
        <c:ser>
          <c:idx val="2"/>
          <c:order val="2"/>
          <c:tx>
            <c:strRef>
              <c:f>Esiti!$D$3:$D$4</c:f>
              <c:strCache>
                <c:ptCount val="1"/>
                <c:pt idx="0">
                  <c:v>LICEO SCIENZE UMANE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4720121028744252E-2"/>
                  <c:y val="-9.876545770142450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2E-4E31-BBD4-9454D6E10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Esiti!$A$5:$A$7</c:f>
              <c:strCache>
                <c:ptCount val="2"/>
                <c:pt idx="0">
                  <c:v>NON AMMESSO AGLI ESAMI DI STATO</c:v>
                </c:pt>
                <c:pt idx="1">
                  <c:v>AMMESSO/A AGLI ESAMI DI STATO</c:v>
                </c:pt>
              </c:strCache>
            </c:strRef>
          </c:cat>
          <c:val>
            <c:numRef>
              <c:f>Esiti!$D$5:$D$7</c:f>
              <c:numCache>
                <c:formatCode>General</c:formatCode>
                <c:ptCount val="2"/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2E-4E31-BBD4-9454D6E103D2}"/>
            </c:ext>
          </c:extLst>
        </c:ser>
        <c:ser>
          <c:idx val="3"/>
          <c:order val="3"/>
          <c:tx>
            <c:strRef>
              <c:f>Esiti!$E$3:$E$4</c:f>
              <c:strCache>
                <c:ptCount val="1"/>
                <c:pt idx="0">
                  <c:v>TECNICO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7352493438320207E-2"/>
                  <c:y val="-3.950610428838828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2E-4E31-BBD4-9454D6E10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Esiti!$A$5:$A$7</c:f>
              <c:strCache>
                <c:ptCount val="2"/>
                <c:pt idx="0">
                  <c:v>NON AMMESSO AGLI ESAMI DI STATO</c:v>
                </c:pt>
                <c:pt idx="1">
                  <c:v>AMMESSO/A AGLI ESAMI DI STATO</c:v>
                </c:pt>
              </c:strCache>
            </c:strRef>
          </c:cat>
          <c:val>
            <c:numRef>
              <c:f>Esiti!$E$5:$E$7</c:f>
              <c:numCache>
                <c:formatCode>General</c:formatCode>
                <c:ptCount val="2"/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2E-4E31-BBD4-9454D6E10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334080"/>
        <c:axId val="753330336"/>
      </c:barChart>
      <c:catAx>
        <c:axId val="75333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3330336"/>
        <c:crosses val="autoZero"/>
        <c:auto val="1"/>
        <c:lblAlgn val="ctr"/>
        <c:lblOffset val="100"/>
        <c:noMultiLvlLbl val="0"/>
      </c:catAx>
      <c:valAx>
        <c:axId val="75333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33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14843"/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Foglio6!$A$4</c:f>
              <c:strCache>
                <c:ptCount val="1"/>
                <c:pt idx="0">
                  <c:v>TOTALE COMPLESSIVO 5° CLASSE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(Foglio6!$B$1,Foglio6!$D$1,Foglio6!$F$1,Foglio6!$H$1)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(Foglio6!$B$4,Foglio6!$D$4,Foglio6!$F$4,Foglio6!$H$4)</c:f>
              <c:numCache>
                <c:formatCode>General</c:formatCode>
                <c:ptCount val="4"/>
                <c:pt idx="0">
                  <c:v>130</c:v>
                </c:pt>
                <c:pt idx="1">
                  <c:v>129</c:v>
                </c:pt>
                <c:pt idx="2">
                  <c:v>99</c:v>
                </c:pt>
                <c:pt idx="3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7-45A9-A525-944A74E88336}"/>
            </c:ext>
          </c:extLst>
        </c:ser>
        <c:ser>
          <c:idx val="1"/>
          <c:order val="1"/>
          <c:tx>
            <c:strRef>
              <c:f>Foglio6!$A$5</c:f>
              <c:strCache>
                <c:ptCount val="1"/>
                <c:pt idx="0">
                  <c:v>•LICEO SCIENTIFICO OSA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(Foglio6!$B$1,Foglio6!$D$1,Foglio6!$F$1,Foglio6!$H$1)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(Foglio6!$B$5,Foglio6!$D$5,Foglio6!$F$5,Foglio6!$H$5)</c:f>
              <c:numCache>
                <c:formatCode>General</c:formatCode>
                <c:ptCount val="4"/>
                <c:pt idx="0">
                  <c:v>72</c:v>
                </c:pt>
                <c:pt idx="1">
                  <c:v>39</c:v>
                </c:pt>
                <c:pt idx="2">
                  <c:v>39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7-45A9-A525-944A74E88336}"/>
            </c:ext>
          </c:extLst>
        </c:ser>
        <c:ser>
          <c:idx val="2"/>
          <c:order val="2"/>
          <c:tx>
            <c:strRef>
              <c:f>Foglio6!$A$6</c:f>
              <c:strCache>
                <c:ptCount val="1"/>
                <c:pt idx="0">
                  <c:v>•LICEO LINGUISTICO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(Foglio6!$B$1,Foglio6!$D$1,Foglio6!$F$1,Foglio6!$H$1)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(Foglio6!$B$6,Foglio6!$D$6,Foglio6!$F$6,Foglio6!$H$6)</c:f>
              <c:numCache>
                <c:formatCode>General</c:formatCode>
                <c:ptCount val="4"/>
                <c:pt idx="0">
                  <c:v>48</c:v>
                </c:pt>
                <c:pt idx="1">
                  <c:v>60</c:v>
                </c:pt>
                <c:pt idx="2">
                  <c:v>45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7-45A9-A525-944A74E88336}"/>
            </c:ext>
          </c:extLst>
        </c:ser>
        <c:ser>
          <c:idx val="3"/>
          <c:order val="3"/>
          <c:tx>
            <c:strRef>
              <c:f>Foglio6!$A$7</c:f>
              <c:strCache>
                <c:ptCount val="1"/>
                <c:pt idx="0">
                  <c:v>•LICEO SCIENZE UMANE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(Foglio6!$B$1,Foglio6!$D$1,Foglio6!$F$1,Foglio6!$H$1)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(Foglio6!$B$7,Foglio6!$D$7,Foglio6!$F$7,Foglio6!$H$7)</c:f>
              <c:numCache>
                <c:formatCode>General</c:formatCode>
                <c:ptCount val="4"/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87-45A9-A525-944A74E88336}"/>
            </c:ext>
          </c:extLst>
        </c:ser>
        <c:ser>
          <c:idx val="4"/>
          <c:order val="4"/>
          <c:tx>
            <c:strRef>
              <c:f>Foglio6!$A$8</c:f>
              <c:strCache>
                <c:ptCount val="1"/>
                <c:pt idx="0">
                  <c:v>•TECNICO IND. MARKETING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(Foglio6!$B$1,Foglio6!$D$1,Foglio6!$F$1,Foglio6!$H$1)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(Foglio6!$B$8,Foglio6!$D$8,Foglio6!$F$8,Foglio6!$H$8)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15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87-45A9-A525-944A74E88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694512"/>
        <c:axId val="859696176"/>
      </c:barChart>
      <c:catAx>
        <c:axId val="85969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9696176"/>
        <c:crosses val="autoZero"/>
        <c:auto val="1"/>
        <c:lblAlgn val="ctr"/>
        <c:lblOffset val="100"/>
        <c:noMultiLvlLbl val="0"/>
      </c:catAx>
      <c:valAx>
        <c:axId val="8596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969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514843">
          <a:lumMod val="40000"/>
          <a:lumOff val="60000"/>
        </a:srgbClr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[ESITI 5 LICEO E TECNICO - PER COLLEGIO DOCENTI.xls]Foglio3!Tabella pivot1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DISTRIBUZIONE</a:t>
            </a:r>
            <a:r>
              <a:rPr lang="it-IT" baseline="0"/>
              <a:t> VOTAZIONE LICEO SCIENZE UMANE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Foglio3!$C$3:$C$4</c:f>
              <c:strCache>
                <c:ptCount val="1"/>
                <c:pt idx="0">
                  <c:v>5AU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Foglio3!$A$5:$B$29</c:f>
              <c:multiLvlStrCache>
                <c:ptCount val="23"/>
                <c:lvl>
                  <c:pt idx="0">
                    <c:v>60</c:v>
                  </c:pt>
                  <c:pt idx="1">
                    <c:v>64</c:v>
                  </c:pt>
                  <c:pt idx="2">
                    <c:v>65</c:v>
                  </c:pt>
                  <c:pt idx="3">
                    <c:v>67</c:v>
                  </c:pt>
                  <c:pt idx="4">
                    <c:v>72</c:v>
                  </c:pt>
                  <c:pt idx="5">
                    <c:v>73</c:v>
                  </c:pt>
                  <c:pt idx="6">
                    <c:v>76</c:v>
                  </c:pt>
                  <c:pt idx="7">
                    <c:v>77</c:v>
                  </c:pt>
                  <c:pt idx="8">
                    <c:v>78</c:v>
                  </c:pt>
                  <c:pt idx="9">
                    <c:v>80</c:v>
                  </c:pt>
                  <c:pt idx="10">
                    <c:v>82</c:v>
                  </c:pt>
                  <c:pt idx="11">
                    <c:v>83</c:v>
                  </c:pt>
                  <c:pt idx="12">
                    <c:v>84</c:v>
                  </c:pt>
                  <c:pt idx="13">
                    <c:v>87</c:v>
                  </c:pt>
                  <c:pt idx="14">
                    <c:v>88</c:v>
                  </c:pt>
                  <c:pt idx="15">
                    <c:v>90</c:v>
                  </c:pt>
                  <c:pt idx="16">
                    <c:v>92</c:v>
                  </c:pt>
                  <c:pt idx="17">
                    <c:v>93</c:v>
                  </c:pt>
                  <c:pt idx="18">
                    <c:v>94</c:v>
                  </c:pt>
                  <c:pt idx="19">
                    <c:v>95</c:v>
                  </c:pt>
                  <c:pt idx="20">
                    <c:v>97</c:v>
                  </c:pt>
                  <c:pt idx="21">
                    <c:v>100</c:v>
                  </c:pt>
                  <c:pt idx="22">
                    <c:v>H</c:v>
                  </c:pt>
                </c:lvl>
                <c:lvl>
                  <c:pt idx="0">
                    <c:v>LICEO SCIENZE UMANE</c:v>
                  </c:pt>
                </c:lvl>
              </c:multiLvlStrCache>
            </c:multiLvlStrRef>
          </c:cat>
          <c:val>
            <c:numRef>
              <c:f>Foglio3!$C$5:$C$29</c:f>
              <c:numCache>
                <c:formatCode>General</c:formatCode>
                <c:ptCount val="23"/>
                <c:pt idx="1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B-4DA4-A9D4-154A1ED73488}"/>
            </c:ext>
          </c:extLst>
        </c:ser>
        <c:ser>
          <c:idx val="1"/>
          <c:order val="1"/>
          <c:tx>
            <c:strRef>
              <c:f>Foglio3!$D$3:$D$4</c:f>
              <c:strCache>
                <c:ptCount val="1"/>
                <c:pt idx="0">
                  <c:v>5BU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Foglio3!$A$5:$B$29</c:f>
              <c:multiLvlStrCache>
                <c:ptCount val="23"/>
                <c:lvl>
                  <c:pt idx="0">
                    <c:v>60</c:v>
                  </c:pt>
                  <c:pt idx="1">
                    <c:v>64</c:v>
                  </c:pt>
                  <c:pt idx="2">
                    <c:v>65</c:v>
                  </c:pt>
                  <c:pt idx="3">
                    <c:v>67</c:v>
                  </c:pt>
                  <c:pt idx="4">
                    <c:v>72</c:v>
                  </c:pt>
                  <c:pt idx="5">
                    <c:v>73</c:v>
                  </c:pt>
                  <c:pt idx="6">
                    <c:v>76</c:v>
                  </c:pt>
                  <c:pt idx="7">
                    <c:v>77</c:v>
                  </c:pt>
                  <c:pt idx="8">
                    <c:v>78</c:v>
                  </c:pt>
                  <c:pt idx="9">
                    <c:v>80</c:v>
                  </c:pt>
                  <c:pt idx="10">
                    <c:v>82</c:v>
                  </c:pt>
                  <c:pt idx="11">
                    <c:v>83</c:v>
                  </c:pt>
                  <c:pt idx="12">
                    <c:v>84</c:v>
                  </c:pt>
                  <c:pt idx="13">
                    <c:v>87</c:v>
                  </c:pt>
                  <c:pt idx="14">
                    <c:v>88</c:v>
                  </c:pt>
                  <c:pt idx="15">
                    <c:v>90</c:v>
                  </c:pt>
                  <c:pt idx="16">
                    <c:v>92</c:v>
                  </c:pt>
                  <c:pt idx="17">
                    <c:v>93</c:v>
                  </c:pt>
                  <c:pt idx="18">
                    <c:v>94</c:v>
                  </c:pt>
                  <c:pt idx="19">
                    <c:v>95</c:v>
                  </c:pt>
                  <c:pt idx="20">
                    <c:v>97</c:v>
                  </c:pt>
                  <c:pt idx="21">
                    <c:v>100</c:v>
                  </c:pt>
                  <c:pt idx="22">
                    <c:v>H</c:v>
                  </c:pt>
                </c:lvl>
                <c:lvl>
                  <c:pt idx="0">
                    <c:v>LICEO SCIENZE UMANE</c:v>
                  </c:pt>
                </c:lvl>
              </c:multiLvlStrCache>
            </c:multiLvlStrRef>
          </c:cat>
          <c:val>
            <c:numRef>
              <c:f>Foglio3!$D$5:$D$29</c:f>
              <c:numCache>
                <c:formatCode>General</c:formatCode>
                <c:ptCount val="23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1">
                  <c:v>2</c:v>
                </c:pt>
                <c:pt idx="12">
                  <c:v>1</c:v>
                </c:pt>
                <c:pt idx="15">
                  <c:v>1</c:v>
                </c:pt>
                <c:pt idx="16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B-4DA4-A9D4-154A1ED73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055248"/>
        <c:axId val="217043600"/>
      </c:barChart>
      <c:catAx>
        <c:axId val="21705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043600"/>
        <c:crosses val="autoZero"/>
        <c:auto val="1"/>
        <c:lblAlgn val="ctr"/>
        <c:lblOffset val="100"/>
        <c:noMultiLvlLbl val="0"/>
      </c:catAx>
      <c:valAx>
        <c:axId val="21704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05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14843"/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[ESITI 5 LICEO E TECNICO - PER COLLEGIO DOCENTI.xls]Foglio7!Tabella pivot4</c:name>
    <c:fmtId val="2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Foglio7!$C$3:$C$4</c:f>
              <c:strCache>
                <c:ptCount val="1"/>
                <c:pt idx="0">
                  <c:v>5AT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Foglio7!$A$5:$B$24</c:f>
              <c:multiLvlStrCache>
                <c:ptCount val="18"/>
                <c:lvl>
                  <c:pt idx="0">
                    <c:v>60</c:v>
                  </c:pt>
                  <c:pt idx="1">
                    <c:v>61</c:v>
                  </c:pt>
                  <c:pt idx="2">
                    <c:v>62</c:v>
                  </c:pt>
                  <c:pt idx="3">
                    <c:v>63</c:v>
                  </c:pt>
                  <c:pt idx="4">
                    <c:v>70</c:v>
                  </c:pt>
                  <c:pt idx="5">
                    <c:v>75</c:v>
                  </c:pt>
                  <c:pt idx="6">
                    <c:v>76</c:v>
                  </c:pt>
                  <c:pt idx="7">
                    <c:v>78</c:v>
                  </c:pt>
                  <c:pt idx="8">
                    <c:v>80</c:v>
                  </c:pt>
                  <c:pt idx="9">
                    <c:v>82</c:v>
                  </c:pt>
                  <c:pt idx="10">
                    <c:v>86</c:v>
                  </c:pt>
                  <c:pt idx="11">
                    <c:v>87</c:v>
                  </c:pt>
                  <c:pt idx="12">
                    <c:v>90</c:v>
                  </c:pt>
                  <c:pt idx="13">
                    <c:v>92</c:v>
                  </c:pt>
                  <c:pt idx="14">
                    <c:v>93</c:v>
                  </c:pt>
                  <c:pt idx="15">
                    <c:v>95</c:v>
                  </c:pt>
                  <c:pt idx="16">
                    <c:v>96</c:v>
                  </c:pt>
                  <c:pt idx="17">
                    <c:v>100</c:v>
                  </c:pt>
                </c:lvl>
                <c:lvl>
                  <c:pt idx="0">
                    <c:v>TECNICO</c:v>
                  </c:pt>
                </c:lvl>
              </c:multiLvlStrCache>
            </c:multiLvlStrRef>
          </c:cat>
          <c:val>
            <c:numRef>
              <c:f>Foglio7!$C$5:$C$24</c:f>
              <c:numCache>
                <c:formatCode>General</c:formatCode>
                <c:ptCount val="18"/>
                <c:pt idx="1">
                  <c:v>2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  <c:pt idx="7">
                  <c:v>1</c:v>
                </c:pt>
                <c:pt idx="10">
                  <c:v>1</c:v>
                </c:pt>
                <c:pt idx="12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7-435C-8F63-876F5F47F76A}"/>
            </c:ext>
          </c:extLst>
        </c:ser>
        <c:ser>
          <c:idx val="1"/>
          <c:order val="1"/>
          <c:tx>
            <c:strRef>
              <c:f>Foglio7!$D$3:$D$4</c:f>
              <c:strCache>
                <c:ptCount val="1"/>
                <c:pt idx="0">
                  <c:v>5BT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Foglio7!$A$5:$B$24</c:f>
              <c:multiLvlStrCache>
                <c:ptCount val="18"/>
                <c:lvl>
                  <c:pt idx="0">
                    <c:v>60</c:v>
                  </c:pt>
                  <c:pt idx="1">
                    <c:v>61</c:v>
                  </c:pt>
                  <c:pt idx="2">
                    <c:v>62</c:v>
                  </c:pt>
                  <c:pt idx="3">
                    <c:v>63</c:v>
                  </c:pt>
                  <c:pt idx="4">
                    <c:v>70</c:v>
                  </c:pt>
                  <c:pt idx="5">
                    <c:v>75</c:v>
                  </c:pt>
                  <c:pt idx="6">
                    <c:v>76</c:v>
                  </c:pt>
                  <c:pt idx="7">
                    <c:v>78</c:v>
                  </c:pt>
                  <c:pt idx="8">
                    <c:v>80</c:v>
                  </c:pt>
                  <c:pt idx="9">
                    <c:v>82</c:v>
                  </c:pt>
                  <c:pt idx="10">
                    <c:v>86</c:v>
                  </c:pt>
                  <c:pt idx="11">
                    <c:v>87</c:v>
                  </c:pt>
                  <c:pt idx="12">
                    <c:v>90</c:v>
                  </c:pt>
                  <c:pt idx="13">
                    <c:v>92</c:v>
                  </c:pt>
                  <c:pt idx="14">
                    <c:v>93</c:v>
                  </c:pt>
                  <c:pt idx="15">
                    <c:v>95</c:v>
                  </c:pt>
                  <c:pt idx="16">
                    <c:v>96</c:v>
                  </c:pt>
                  <c:pt idx="17">
                    <c:v>100</c:v>
                  </c:pt>
                </c:lvl>
                <c:lvl>
                  <c:pt idx="0">
                    <c:v>TECNICO</c:v>
                  </c:pt>
                </c:lvl>
              </c:multiLvlStrCache>
            </c:multiLvlStrRef>
          </c:cat>
          <c:val>
            <c:numRef>
              <c:f>Foglio7!$D$5:$D$24</c:f>
              <c:numCache>
                <c:formatCode>General</c:formatCode>
                <c:ptCount val="18"/>
                <c:pt idx="0">
                  <c:v>3</c:v>
                </c:pt>
                <c:pt idx="2">
                  <c:v>1</c:v>
                </c:pt>
                <c:pt idx="4">
                  <c:v>2</c:v>
                </c:pt>
                <c:pt idx="5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6">
                  <c:v>2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7-435C-8F63-876F5F4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778912"/>
        <c:axId val="754779328"/>
      </c:barChart>
      <c:catAx>
        <c:axId val="7547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4779328"/>
        <c:crosses val="autoZero"/>
        <c:auto val="1"/>
        <c:lblAlgn val="ctr"/>
        <c:lblOffset val="100"/>
        <c:noMultiLvlLbl val="0"/>
      </c:catAx>
      <c:valAx>
        <c:axId val="75477932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47789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14843">
          <a:lumMod val="40000"/>
          <a:lumOff val="60000"/>
        </a:srgbClr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A1D08E-8A9F-4B54-A5DC-B52D110753BE}" type="datetime1">
              <a:rPr lang="it-IT" smtClean="0"/>
              <a:pPr rtl="0"/>
              <a:t>30/08/2022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it-IT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E1426A-FEA2-4562-8B81-624F47BF2E70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i="1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Immagini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40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1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70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53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09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11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432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it-IT" smtClean="0"/>
              <a:pPr rtl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50C45CDB-6C2A-4EE6-AF73-50F10B1B7D60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B09E51-3298-4921-8319-E05339397DBE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7DEE3-700E-41C2-8557-1781CF1662D3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D02B9-5C34-4C61-9FF3-3A469BA9B263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32F330-F5CF-4D5B-B1CC-DFF4D0682D66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Segnaposto immagine 10" descr="Segnaposto vuoto per aggiungere un'immagine. Fare clic sul segnaposto e selezionare l'immagine che si vuole aggiungere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i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FF801-5FDB-4E7B-9BD2-22DE7A8587BD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05642C-C871-4B6F-9595-8E0D216D4E84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58827-F7EF-4105-BD22-C999A2F01CA1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B4255-EDA6-49EF-8B98-DFE27CD60E1D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2A41-867B-4FEE-9863-03C59D7F55BB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10765-10AC-4B84-B3E2-E723525A30E0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  <a:p>
            <a:pPr lvl="5" rtl="0"/>
            <a:r>
              <a:rPr lang="it-IT" noProof="0"/>
              <a:t>Sesto livello</a:t>
            </a:r>
          </a:p>
          <a:p>
            <a:pPr lvl="6" rtl="0"/>
            <a:r>
              <a:rPr lang="it-IT" noProof="0"/>
              <a:t>Settimo livello</a:t>
            </a:r>
          </a:p>
          <a:p>
            <a:pPr lvl="7" rtl="0"/>
            <a:r>
              <a:rPr lang="it-IT" noProof="0"/>
              <a:t>Ottavo livello</a:t>
            </a:r>
          </a:p>
          <a:p>
            <a:pPr lvl="8" rtl="0"/>
            <a:r>
              <a:rPr lang="it-IT" noProof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8A3DA6B8-5072-443F-890C-08060A1BB206}" type="datetime1">
              <a:rPr lang="it-IT" noProof="0" smtClean="0"/>
              <a:pPr rtl="0"/>
              <a:t>30/08/2022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IIS VIA DEI PAPARESCHI - A.S. 2020-2021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egnale, esterni&#10;&#10;Descrizione generata automaticamente">
            <a:extLst>
              <a:ext uri="{FF2B5EF4-FFF2-40B4-BE49-F238E27FC236}">
                <a16:creationId xmlns:a16="http://schemas.microsoft.com/office/drawing/2014/main" id="{227F25B5-C6F4-4BA6-B47C-2E14881ED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89" y="1287732"/>
            <a:ext cx="5908011" cy="2008723"/>
          </a:xfrm>
          <a:prstGeom prst="rect">
            <a:avLst/>
          </a:prstGeom>
          <a:noFill/>
        </p:spPr>
      </p:pic>
      <p:sp>
        <p:nvSpPr>
          <p:cNvPr id="11" name="Titolo 5">
            <a:extLst>
              <a:ext uri="{FF2B5EF4-FFF2-40B4-BE49-F238E27FC236}">
                <a16:creationId xmlns:a16="http://schemas.microsoft.com/office/drawing/2014/main" id="{E3D2CAFB-458A-4CF9-B8E0-BD1BDF494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it-IT" dirty="0"/>
              <a:t>ESITI scolastici</a:t>
            </a:r>
            <a:br>
              <a:rPr lang="it-IT" dirty="0"/>
            </a:br>
            <a:r>
              <a:rPr lang="it-IT" dirty="0"/>
              <a:t>ESAMI DI STATO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104900" y="4034002"/>
            <a:ext cx="5734050" cy="95556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it-IT" b="1" dirty="0"/>
              <a:t>A.S. 2021-2022</a:t>
            </a:r>
          </a:p>
        </p:txBody>
      </p:sp>
      <p:pic>
        <p:nvPicPr>
          <p:cNvPr id="2" name="Segnaposto immagine 13" descr="Immagine che contiene esterni, pianta&#10;&#10;Descrizione generata automaticamente">
            <a:extLst>
              <a:ext uri="{FF2B5EF4-FFF2-40B4-BE49-F238E27FC236}">
                <a16:creationId xmlns:a16="http://schemas.microsoft.com/office/drawing/2014/main" id="{58398A76-F2FF-4D23-318B-BF6EF0C8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7299"/>
          <a:stretch/>
        </p:blipFill>
        <p:spPr>
          <a:xfrm>
            <a:off x="8220269" y="3389046"/>
            <a:ext cx="2372308" cy="2206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99DE29A-4043-C4E7-2078-872F3D71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6" y="1274003"/>
            <a:ext cx="11174937" cy="504182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Confronto Votazione esami di stato fra indirizzi – </a:t>
            </a:r>
            <a:r>
              <a:rPr lang="it-IT" sz="2400" dirty="0" err="1"/>
              <a:t>a.s.</a:t>
            </a:r>
            <a:r>
              <a:rPr lang="it-IT" sz="2400" dirty="0"/>
              <a:t> 2021-2022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2021-2022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930E47-1701-3F36-83E5-407832A26F59}"/>
              </a:ext>
            </a:extLst>
          </p:cNvPr>
          <p:cNvSpPr txBox="1"/>
          <p:nvPr/>
        </p:nvSpPr>
        <p:spPr>
          <a:xfrm>
            <a:off x="10429335" y="4865299"/>
            <a:ext cx="914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Privatista</a:t>
            </a:r>
          </a:p>
        </p:txBody>
      </p:sp>
    </p:spTree>
    <p:extLst>
      <p:ext uri="{BB962C8B-B14F-4D97-AF65-F5344CB8AC3E}">
        <p14:creationId xmlns:p14="http://schemas.microsoft.com/office/powerpoint/2010/main" val="6678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Classi Quinte – </a:t>
            </a:r>
            <a:r>
              <a:rPr lang="it-IT" dirty="0" err="1"/>
              <a:t>a.s.</a:t>
            </a:r>
            <a:r>
              <a:rPr lang="it-IT" dirty="0"/>
              <a:t> 2021-2022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b="1" noProof="0" dirty="0"/>
              <a:t>IIS VIA DEI PAPARESCHI - A.S. 2021-2022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C1AE310-C7B5-E26A-04D1-A59ABF1B6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6113"/>
              </p:ext>
            </p:extLst>
          </p:nvPr>
        </p:nvGraphicFramePr>
        <p:xfrm>
          <a:off x="1104901" y="1479430"/>
          <a:ext cx="5734438" cy="3444240"/>
        </p:xfrm>
        <a:graphic>
          <a:graphicData uri="http://schemas.openxmlformats.org/drawingml/2006/table">
            <a:tbl>
              <a:tblPr/>
              <a:tblGrid>
                <a:gridCol w="2081332">
                  <a:extLst>
                    <a:ext uri="{9D8B030D-6E8A-4147-A177-3AD203B41FA5}">
                      <a16:colId xmlns:a16="http://schemas.microsoft.com/office/drawing/2014/main" val="865684432"/>
                    </a:ext>
                  </a:extLst>
                </a:gridCol>
                <a:gridCol w="704804">
                  <a:extLst>
                    <a:ext uri="{9D8B030D-6E8A-4147-A177-3AD203B41FA5}">
                      <a16:colId xmlns:a16="http://schemas.microsoft.com/office/drawing/2014/main" val="2087520699"/>
                    </a:ext>
                  </a:extLst>
                </a:gridCol>
                <a:gridCol w="858245">
                  <a:extLst>
                    <a:ext uri="{9D8B030D-6E8A-4147-A177-3AD203B41FA5}">
                      <a16:colId xmlns:a16="http://schemas.microsoft.com/office/drawing/2014/main" val="688909123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546731242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val="372562841"/>
                    </a:ext>
                  </a:extLst>
                </a:gridCol>
              </a:tblGrid>
              <a:tr h="3573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INDIRIZZO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CENTRALE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SUCCURSALE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TOTALE ALUNNI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960818"/>
                  </a:ext>
                </a:extLst>
              </a:tr>
              <a:tr h="183184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 LICEO LINGUISTICO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89372"/>
                  </a:ext>
                </a:extLst>
              </a:tr>
              <a:tr h="183184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5BL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86143"/>
                  </a:ext>
                </a:extLst>
              </a:tr>
              <a:tr h="183184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5CL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933889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LICEO LINGUISTICO Totale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23335"/>
                  </a:ext>
                </a:extLst>
              </a:tr>
              <a:tr h="183184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LICEO SCIENTIFICO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5AS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373178"/>
                  </a:ext>
                </a:extLst>
              </a:tr>
              <a:tr h="183184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5BS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939569"/>
                  </a:ext>
                </a:extLst>
              </a:tr>
              <a:tr h="183184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59188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LICEO SCIENTIFICO Totale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57566"/>
                  </a:ext>
                </a:extLst>
              </a:tr>
              <a:tr h="183184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LICEO SCIENZE UMANE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5AU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46571"/>
                  </a:ext>
                </a:extLst>
              </a:tr>
              <a:tr h="183184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5BU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493235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LICEO SCIENZE UMANE Totale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0536"/>
                  </a:ext>
                </a:extLst>
              </a:tr>
              <a:tr h="183184"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TECNICO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204515"/>
                  </a:ext>
                </a:extLst>
              </a:tr>
              <a:tr h="183184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5BT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574463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TECNICO Totale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42420"/>
                  </a:ext>
                </a:extLst>
              </a:tr>
              <a:tr h="1831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Totale complessivo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904377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340363F-574F-A806-EDCC-F4701BDC9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70040"/>
              </p:ext>
            </p:extLst>
          </p:nvPr>
        </p:nvGraphicFramePr>
        <p:xfrm>
          <a:off x="7170455" y="2863151"/>
          <a:ext cx="4626566" cy="3448749"/>
        </p:xfrm>
        <a:graphic>
          <a:graphicData uri="http://schemas.openxmlformats.org/drawingml/2006/table">
            <a:tbl>
              <a:tblPr/>
              <a:tblGrid>
                <a:gridCol w="1488353">
                  <a:extLst>
                    <a:ext uri="{9D8B030D-6E8A-4147-A177-3AD203B41FA5}">
                      <a16:colId xmlns:a16="http://schemas.microsoft.com/office/drawing/2014/main" val="1101944132"/>
                    </a:ext>
                  </a:extLst>
                </a:gridCol>
                <a:gridCol w="905070">
                  <a:extLst>
                    <a:ext uri="{9D8B030D-6E8A-4147-A177-3AD203B41FA5}">
                      <a16:colId xmlns:a16="http://schemas.microsoft.com/office/drawing/2014/main" val="1911281924"/>
                    </a:ext>
                  </a:extLst>
                </a:gridCol>
                <a:gridCol w="2233143">
                  <a:extLst>
                    <a:ext uri="{9D8B030D-6E8A-4147-A177-3AD203B41FA5}">
                      <a16:colId xmlns:a16="http://schemas.microsoft.com/office/drawing/2014/main" val="4154183735"/>
                    </a:ext>
                  </a:extLst>
                </a:gridCol>
              </a:tblGrid>
              <a:tr h="106176"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611360"/>
                  </a:ext>
                </a:extLst>
              </a:tr>
              <a:tr h="226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COMMISSIONE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CLASSE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TOTALE ALUNNI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932786"/>
                  </a:ext>
                </a:extLst>
              </a:tr>
              <a:tr h="116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RMITR001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833049"/>
                  </a:ext>
                </a:extLst>
              </a:tr>
              <a:tr h="116169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5BT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8197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RMITR001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85262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RMLI02178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866102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RMLI02178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11728"/>
                  </a:ext>
                </a:extLst>
              </a:tr>
              <a:tr h="116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RMLI03032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775961"/>
                  </a:ext>
                </a:extLst>
              </a:tr>
              <a:tr h="116169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5BS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413199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RMLI03032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98534"/>
                  </a:ext>
                </a:extLst>
              </a:tr>
              <a:tr h="116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RMLI04092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63639"/>
                  </a:ext>
                </a:extLst>
              </a:tr>
              <a:tr h="116169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5BL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881837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RMLI04092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83641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RMLI04098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5CL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760136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RMLI04098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51400"/>
                  </a:ext>
                </a:extLst>
              </a:tr>
              <a:tr h="116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RMLI12015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305229"/>
                  </a:ext>
                </a:extLst>
              </a:tr>
              <a:tr h="116169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5BU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16114"/>
                  </a:ext>
                </a:extLst>
              </a:tr>
              <a:tr h="1161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RMLI12015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26045"/>
                  </a:ext>
                </a:extLst>
              </a:tr>
              <a:tr h="226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Totale complessivo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315938"/>
                  </a:ext>
                </a:extLst>
              </a:tr>
            </a:tbl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89B3307-862B-40C5-AF0F-59F8308C8103}"/>
              </a:ext>
            </a:extLst>
          </p:cNvPr>
          <p:cNvSpPr/>
          <p:nvPr/>
        </p:nvSpPr>
        <p:spPr>
          <a:xfrm>
            <a:off x="5310837" y="5229938"/>
            <a:ext cx="1568807" cy="73755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6 Commissioni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415C7A-85FA-AB05-98A3-46E50A57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227" y="160508"/>
            <a:ext cx="3765021" cy="2508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6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Classi Quinte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b="1" noProof="0" dirty="0"/>
              <a:t>IIS VIA DEI PAPARESCHI - A.S. 2021-2022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47F4913-EA48-5B70-EB4C-F69E33B81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82324"/>
              </p:ext>
            </p:extLst>
          </p:nvPr>
        </p:nvGraphicFramePr>
        <p:xfrm>
          <a:off x="3479624" y="328432"/>
          <a:ext cx="8343899" cy="855345"/>
        </p:xfrm>
        <a:graphic>
          <a:graphicData uri="http://schemas.openxmlformats.org/drawingml/2006/table">
            <a:tbl>
              <a:tblPr/>
              <a:tblGrid>
                <a:gridCol w="2412082">
                  <a:extLst>
                    <a:ext uri="{9D8B030D-6E8A-4147-A177-3AD203B41FA5}">
                      <a16:colId xmlns:a16="http://schemas.microsoft.com/office/drawing/2014/main" val="2687858918"/>
                    </a:ext>
                  </a:extLst>
                </a:gridCol>
                <a:gridCol w="1294907">
                  <a:extLst>
                    <a:ext uri="{9D8B030D-6E8A-4147-A177-3AD203B41FA5}">
                      <a16:colId xmlns:a16="http://schemas.microsoft.com/office/drawing/2014/main" val="1559221746"/>
                    </a:ext>
                  </a:extLst>
                </a:gridCol>
                <a:gridCol w="1282212">
                  <a:extLst>
                    <a:ext uri="{9D8B030D-6E8A-4147-A177-3AD203B41FA5}">
                      <a16:colId xmlns:a16="http://schemas.microsoft.com/office/drawing/2014/main" val="1085033941"/>
                    </a:ext>
                  </a:extLst>
                </a:gridCol>
                <a:gridCol w="1498030">
                  <a:extLst>
                    <a:ext uri="{9D8B030D-6E8A-4147-A177-3AD203B41FA5}">
                      <a16:colId xmlns:a16="http://schemas.microsoft.com/office/drawing/2014/main" val="2494027601"/>
                    </a:ext>
                  </a:extLst>
                </a:gridCol>
                <a:gridCol w="609368">
                  <a:extLst>
                    <a:ext uri="{9D8B030D-6E8A-4147-A177-3AD203B41FA5}">
                      <a16:colId xmlns:a16="http://schemas.microsoft.com/office/drawing/2014/main" val="2857233412"/>
                    </a:ext>
                  </a:extLst>
                </a:gridCol>
                <a:gridCol w="1247300">
                  <a:extLst>
                    <a:ext uri="{9D8B030D-6E8A-4147-A177-3AD203B41FA5}">
                      <a16:colId xmlns:a16="http://schemas.microsoft.com/office/drawing/2014/main" val="283635777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INDIRIZZO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8093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Esito Ammissione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LINGUISTICO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SCIENTIFICO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SCIENZE UMANE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TECNICO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Totale complessivo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4527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NON AMMESSO AGLI ESAMI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938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AMMESSO/A AGLI ESAMI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751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Totale complessivo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567222"/>
                  </a:ext>
                </a:extLst>
              </a:tr>
            </a:tbl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5755643-A7B2-868F-03EF-59096582E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478280"/>
              </p:ext>
            </p:extLst>
          </p:nvPr>
        </p:nvGraphicFramePr>
        <p:xfrm>
          <a:off x="2934459" y="1565180"/>
          <a:ext cx="6704562" cy="462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22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– ESAMI DI STATO - </a:t>
            </a:r>
            <a:r>
              <a:rPr lang="it-IT" sz="2000" dirty="0"/>
              <a:t>A.S. 2021-2022</a:t>
            </a:r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076DF2-CB07-3298-9F37-C7847FBA4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979871"/>
              </p:ext>
            </p:extLst>
          </p:nvPr>
        </p:nvGraphicFramePr>
        <p:xfrm>
          <a:off x="841132" y="2138301"/>
          <a:ext cx="5630008" cy="2581398"/>
        </p:xfrm>
        <a:graphic>
          <a:graphicData uri="http://schemas.openxmlformats.org/drawingml/2006/table">
            <a:tbl>
              <a:tblPr firstRow="1" bandRow="1"/>
              <a:tblGrid>
                <a:gridCol w="1902839">
                  <a:extLst>
                    <a:ext uri="{9D8B030D-6E8A-4147-A177-3AD203B41FA5}">
                      <a16:colId xmlns:a16="http://schemas.microsoft.com/office/drawing/2014/main" val="1949717864"/>
                    </a:ext>
                  </a:extLst>
                </a:gridCol>
                <a:gridCol w="545439">
                  <a:extLst>
                    <a:ext uri="{9D8B030D-6E8A-4147-A177-3AD203B41FA5}">
                      <a16:colId xmlns:a16="http://schemas.microsoft.com/office/drawing/2014/main" val="3212331840"/>
                    </a:ext>
                  </a:extLst>
                </a:gridCol>
                <a:gridCol w="396683">
                  <a:extLst>
                    <a:ext uri="{9D8B030D-6E8A-4147-A177-3AD203B41FA5}">
                      <a16:colId xmlns:a16="http://schemas.microsoft.com/office/drawing/2014/main" val="225772443"/>
                    </a:ext>
                  </a:extLst>
                </a:gridCol>
                <a:gridCol w="570232">
                  <a:extLst>
                    <a:ext uri="{9D8B030D-6E8A-4147-A177-3AD203B41FA5}">
                      <a16:colId xmlns:a16="http://schemas.microsoft.com/office/drawing/2014/main" val="2325044074"/>
                    </a:ext>
                  </a:extLst>
                </a:gridCol>
                <a:gridCol w="396683">
                  <a:extLst>
                    <a:ext uri="{9D8B030D-6E8A-4147-A177-3AD203B41FA5}">
                      <a16:colId xmlns:a16="http://schemas.microsoft.com/office/drawing/2014/main" val="2544586505"/>
                    </a:ext>
                  </a:extLst>
                </a:gridCol>
                <a:gridCol w="545439">
                  <a:extLst>
                    <a:ext uri="{9D8B030D-6E8A-4147-A177-3AD203B41FA5}">
                      <a16:colId xmlns:a16="http://schemas.microsoft.com/office/drawing/2014/main" val="1331581104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3999778210"/>
                    </a:ext>
                  </a:extLst>
                </a:gridCol>
                <a:gridCol w="512383">
                  <a:extLst>
                    <a:ext uri="{9D8B030D-6E8A-4147-A177-3AD203B41FA5}">
                      <a16:colId xmlns:a16="http://schemas.microsoft.com/office/drawing/2014/main" val="2446059446"/>
                    </a:ext>
                  </a:extLst>
                </a:gridCol>
                <a:gridCol w="396683">
                  <a:extLst>
                    <a:ext uri="{9D8B030D-6E8A-4147-A177-3AD203B41FA5}">
                      <a16:colId xmlns:a16="http://schemas.microsoft.com/office/drawing/2014/main" val="956687641"/>
                    </a:ext>
                  </a:extLst>
                </a:gridCol>
              </a:tblGrid>
              <a:tr h="18843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CLASSI QUINTE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72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Euphemia" panose="020B0503040102020104" pitchFamily="34" charset="0"/>
                        </a:rPr>
                        <a:t>2018-2019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2019-2020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2020-2021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2021-2022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24361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ESAMI DI STATO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726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67940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Studenti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Classi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Studenti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Classi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Studenti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Classi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Studenti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Classi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963116"/>
                  </a:ext>
                </a:extLst>
              </a:tr>
              <a:tr h="38352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TOTALE COMPLESSIVO 5° CLASSE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78312"/>
                  </a:ext>
                </a:extLst>
              </a:tr>
              <a:tr h="350321"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it-IT" sz="1050" b="0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LICEO SCIENTIFICO OSA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80986"/>
                  </a:ext>
                </a:extLst>
              </a:tr>
              <a:tr h="383529"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it-IT" sz="1050" b="0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LICEO LINGUISTICO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24419"/>
                  </a:ext>
                </a:extLst>
              </a:tr>
              <a:tr h="337818"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it-IT" sz="1050" b="0" i="0" u="none" strike="noStrike" dirty="0">
                          <a:effectLst/>
                          <a:latin typeface="Arial" panose="020B0604020202020204" pitchFamily="34" charset="0"/>
                        </a:rPr>
                        <a:t>LICEO SCIENZE UMANE</a:t>
                      </a:r>
                    </a:p>
                  </a:txBody>
                  <a:tcPr marL="6858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17238"/>
                  </a:ext>
                </a:extLst>
              </a:tr>
              <a:tr h="383529">
                <a:tc>
                  <a:txBody>
                    <a:bodyPr/>
                    <a:lstStyle/>
                    <a:p>
                      <a:pPr algn="l" rtl="0" fontAlgn="ctr">
                        <a:buClrTx/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it-IT" sz="1050" b="0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TECNICO IND. MARKETING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514843"/>
                          </a:solidFill>
                          <a:effectLst/>
                          <a:latin typeface="Euphemia" panose="020B05030401020201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Euphemia" panose="020B05030401020201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uphemia" panose="020B05030401020201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14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53160"/>
                  </a:ext>
                </a:extLst>
              </a:tr>
            </a:tbl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59A1F60-6A95-9068-D147-F003B532E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058738"/>
              </p:ext>
            </p:extLst>
          </p:nvPr>
        </p:nvGraphicFramePr>
        <p:xfrm>
          <a:off x="6588370" y="1524000"/>
          <a:ext cx="5167313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IIS VIA DEI PAPARESCHI – ESAMI DI STATO </a:t>
            </a:r>
            <a:r>
              <a:rPr lang="it-IT"/>
              <a:t>- </a:t>
            </a:r>
            <a:r>
              <a:rPr lang="it-IT" sz="2000"/>
              <a:t>A.S. 2021-2022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44D4E0-AFC1-783B-FA74-D707385A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883" y="1533872"/>
            <a:ext cx="8410218" cy="47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Liceo Scientifico OSA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2021-2022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6045F7C-0C82-47C5-3696-96DBD0B53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10524"/>
              </p:ext>
            </p:extLst>
          </p:nvPr>
        </p:nvGraphicFramePr>
        <p:xfrm>
          <a:off x="942273" y="1472698"/>
          <a:ext cx="4447412" cy="5142724"/>
        </p:xfrm>
        <a:graphic>
          <a:graphicData uri="http://schemas.openxmlformats.org/drawingml/2006/table">
            <a:tbl>
              <a:tblPr/>
              <a:tblGrid>
                <a:gridCol w="1358637">
                  <a:extLst>
                    <a:ext uri="{9D8B030D-6E8A-4147-A177-3AD203B41FA5}">
                      <a16:colId xmlns:a16="http://schemas.microsoft.com/office/drawing/2014/main" val="1076447602"/>
                    </a:ext>
                  </a:extLst>
                </a:gridCol>
                <a:gridCol w="819959">
                  <a:extLst>
                    <a:ext uri="{9D8B030D-6E8A-4147-A177-3AD203B41FA5}">
                      <a16:colId xmlns:a16="http://schemas.microsoft.com/office/drawing/2014/main" val="1840714583"/>
                    </a:ext>
                  </a:extLst>
                </a:gridCol>
                <a:gridCol w="597057">
                  <a:extLst>
                    <a:ext uri="{9D8B030D-6E8A-4147-A177-3AD203B41FA5}">
                      <a16:colId xmlns:a16="http://schemas.microsoft.com/office/drawing/2014/main" val="1102147244"/>
                    </a:ext>
                  </a:extLst>
                </a:gridCol>
                <a:gridCol w="597057">
                  <a:extLst>
                    <a:ext uri="{9D8B030D-6E8A-4147-A177-3AD203B41FA5}">
                      <a16:colId xmlns:a16="http://schemas.microsoft.com/office/drawing/2014/main" val="3473584446"/>
                    </a:ext>
                  </a:extLst>
                </a:gridCol>
                <a:gridCol w="476825">
                  <a:extLst>
                    <a:ext uri="{9D8B030D-6E8A-4147-A177-3AD203B41FA5}">
                      <a16:colId xmlns:a16="http://schemas.microsoft.com/office/drawing/2014/main" val="30200838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1603071864"/>
                    </a:ext>
                  </a:extLst>
                </a:gridCol>
              </a:tblGrid>
              <a:tr h="3816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INDIRIZZO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VOTAZIONE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5AS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5BS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5CS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56075"/>
                  </a:ext>
                </a:extLst>
              </a:tr>
              <a:tr h="127208">
                <a:tc rowSpan="3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u="none" strike="noStrike" dirty="0">
                          <a:effectLst/>
                        </a:rPr>
                        <a:t>Liceo Scientifico OSA</a:t>
                      </a:r>
                    </a:p>
                    <a:p>
                      <a:pPr algn="ctr" fontAlgn="b"/>
                      <a:r>
                        <a:rPr lang="it-IT" sz="2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vert="vert27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8396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00488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263363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329939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831382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462496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11157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334769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47838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75980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640698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48134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796506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27367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640208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40038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14044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875443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29197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711668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237172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87498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163175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128266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806417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23567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697863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768841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751922"/>
                  </a:ext>
                </a:extLst>
              </a:tr>
              <a:tr h="127208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197477"/>
                  </a:ext>
                </a:extLst>
              </a:tr>
              <a:tr h="155247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NON MATURO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3" marR="7483" marT="7483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140839"/>
                  </a:ext>
                </a:extLst>
              </a:tr>
              <a:tr h="2469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LICEO SCIENTIFICO Totale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171514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DCB90F-8A6C-46FB-B6CC-6C32495EF815}"/>
              </a:ext>
            </a:extLst>
          </p:cNvPr>
          <p:cNvSpPr txBox="1"/>
          <p:nvPr/>
        </p:nvSpPr>
        <p:spPr>
          <a:xfrm>
            <a:off x="6894665" y="5472301"/>
            <a:ext cx="320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MEDIA VOTAZIONE = 79,76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7ADE93-1C06-E560-F6DF-63AAC1FB2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290" y="1472698"/>
            <a:ext cx="6059949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Liceo Linguistico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2021-2022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845945F-0C63-FB5D-2398-92C93D58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3743"/>
              </p:ext>
            </p:extLst>
          </p:nvPr>
        </p:nvGraphicFramePr>
        <p:xfrm>
          <a:off x="553894" y="1320479"/>
          <a:ext cx="4725154" cy="5476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484">
                  <a:extLst>
                    <a:ext uri="{9D8B030D-6E8A-4147-A177-3AD203B41FA5}">
                      <a16:colId xmlns:a16="http://schemas.microsoft.com/office/drawing/2014/main" val="258672958"/>
                    </a:ext>
                  </a:extLst>
                </a:gridCol>
                <a:gridCol w="871166">
                  <a:extLst>
                    <a:ext uri="{9D8B030D-6E8A-4147-A177-3AD203B41FA5}">
                      <a16:colId xmlns:a16="http://schemas.microsoft.com/office/drawing/2014/main" val="2947764293"/>
                    </a:ext>
                  </a:extLst>
                </a:gridCol>
                <a:gridCol w="634343">
                  <a:extLst>
                    <a:ext uri="{9D8B030D-6E8A-4147-A177-3AD203B41FA5}">
                      <a16:colId xmlns:a16="http://schemas.microsoft.com/office/drawing/2014/main" val="2106041312"/>
                    </a:ext>
                  </a:extLst>
                </a:gridCol>
                <a:gridCol w="634343">
                  <a:extLst>
                    <a:ext uri="{9D8B030D-6E8A-4147-A177-3AD203B41FA5}">
                      <a16:colId xmlns:a16="http://schemas.microsoft.com/office/drawing/2014/main" val="3804130767"/>
                    </a:ext>
                  </a:extLst>
                </a:gridCol>
                <a:gridCol w="634343">
                  <a:extLst>
                    <a:ext uri="{9D8B030D-6E8A-4147-A177-3AD203B41FA5}">
                      <a16:colId xmlns:a16="http://schemas.microsoft.com/office/drawing/2014/main" val="1123259572"/>
                    </a:ext>
                  </a:extLst>
                </a:gridCol>
                <a:gridCol w="507475">
                  <a:extLst>
                    <a:ext uri="{9D8B030D-6E8A-4147-A177-3AD203B41FA5}">
                      <a16:colId xmlns:a16="http://schemas.microsoft.com/office/drawing/2014/main" val="1538105075"/>
                    </a:ext>
                  </a:extLst>
                </a:gridCol>
              </a:tblGrid>
              <a:tr h="4163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INDIRIZZO</a:t>
                      </a:r>
                      <a:endParaRPr lang="it-IT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VOTAZIONE</a:t>
                      </a:r>
                      <a:endParaRPr lang="it-IT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5AL</a:t>
                      </a:r>
                      <a:endParaRPr lang="it-IT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5BL</a:t>
                      </a:r>
                      <a:endParaRPr lang="it-IT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5CL</a:t>
                      </a:r>
                      <a:endParaRPr lang="it-IT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TOTALE</a:t>
                      </a:r>
                      <a:endParaRPr lang="it-IT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>
                    <a16:rowId xmlns:a16="http://schemas.microsoft.com/office/drawing/2014/main" val="653979334"/>
                  </a:ext>
                </a:extLst>
              </a:tr>
              <a:tr h="138793">
                <a:tc rowSpan="28"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effectLst/>
                        </a:rPr>
                        <a:t>LICEO LINGUISTICO</a:t>
                      </a:r>
                    </a:p>
                  </a:txBody>
                  <a:tcPr marL="8164" marR="8164" marT="8164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148577962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61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3251354946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62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010745505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63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438814018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64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4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3020626290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65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3556004271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66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3653836833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68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2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4224323455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69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408173729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70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498509383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72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 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3766355574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73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4263913039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74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344755471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75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334897073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76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092368960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77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592287345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78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811008817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80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067990442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655022854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82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2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3</a:t>
                      </a:r>
                      <a:endParaRPr lang="it-IT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844207465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84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4092596750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85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3713212340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86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3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4</a:t>
                      </a:r>
                      <a:endParaRPr lang="it-IT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779318348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87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603949677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88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264955053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97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>
                          <a:effectLst/>
                        </a:rPr>
                        <a:t> 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>
                          <a:effectLst/>
                        </a:rPr>
                        <a:t>1</a:t>
                      </a:r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effectLst/>
                        </a:rPr>
                        <a:t>1</a:t>
                      </a:r>
                      <a:endParaRPr lang="it-IT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699973115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it-IT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it-IT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it-IT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52874060"/>
                  </a:ext>
                </a:extLst>
              </a:tr>
              <a:tr h="138793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 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extLst>
                  <a:ext uri="{0D108BD9-81ED-4DB2-BD59-A6C34878D82A}">
                    <a16:rowId xmlns:a16="http://schemas.microsoft.com/office/drawing/2014/main" val="1828881302"/>
                  </a:ext>
                </a:extLst>
              </a:tr>
              <a:tr h="269421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effectLst/>
                        </a:rPr>
                        <a:t>LICEO LINGUISTICO Totale</a:t>
                      </a:r>
                      <a:endParaRPr lang="it-IT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22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21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16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59</a:t>
                      </a:r>
                      <a:endParaRPr lang="it-I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>
                    <a16:rowId xmlns:a16="http://schemas.microsoft.com/office/drawing/2014/main" val="1418706031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E4E154-5066-A1B6-738E-9649D6A82599}"/>
              </a:ext>
            </a:extLst>
          </p:cNvPr>
          <p:cNvSpPr txBox="1"/>
          <p:nvPr/>
        </p:nvSpPr>
        <p:spPr>
          <a:xfrm>
            <a:off x="6912954" y="5670544"/>
            <a:ext cx="320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MEDIA VOTAZIONE = 75,83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30A9393-C786-295D-012E-7FE24EA2E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80" y="1427301"/>
            <a:ext cx="6161092" cy="33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Liceo Scienze Umane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2021-2022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E4E154-5066-A1B6-738E-9649D6A82599}"/>
              </a:ext>
            </a:extLst>
          </p:cNvPr>
          <p:cNvSpPr txBox="1"/>
          <p:nvPr/>
        </p:nvSpPr>
        <p:spPr>
          <a:xfrm>
            <a:off x="6912954" y="5670544"/>
            <a:ext cx="320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MEDIA VOTAZIONE = 82,33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10E0248-F0F1-C75C-5BA2-0C2A93FB2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06850"/>
              </p:ext>
            </p:extLst>
          </p:nvPr>
        </p:nvGraphicFramePr>
        <p:xfrm>
          <a:off x="567939" y="1363387"/>
          <a:ext cx="4711108" cy="4676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8782">
                  <a:extLst>
                    <a:ext uri="{9D8B030D-6E8A-4147-A177-3AD203B41FA5}">
                      <a16:colId xmlns:a16="http://schemas.microsoft.com/office/drawing/2014/main" val="881624200"/>
                    </a:ext>
                  </a:extLst>
                </a:gridCol>
                <a:gridCol w="900880">
                  <a:extLst>
                    <a:ext uri="{9D8B030D-6E8A-4147-A177-3AD203B41FA5}">
                      <a16:colId xmlns:a16="http://schemas.microsoft.com/office/drawing/2014/main" val="1190938460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476241805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3999170155"/>
                    </a:ext>
                  </a:extLst>
                </a:gridCol>
                <a:gridCol w="583104">
                  <a:extLst>
                    <a:ext uri="{9D8B030D-6E8A-4147-A177-3AD203B41FA5}">
                      <a16:colId xmlns:a16="http://schemas.microsoft.com/office/drawing/2014/main" val="79122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3145564652"/>
                  </a:ext>
                </a:extLst>
              </a:tr>
              <a:tr h="4729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effectLst/>
                        </a:rPr>
                        <a:t>INDIRIZZO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VOTAZIONE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5AU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5BU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TOTALE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ctr"/>
                </a:tc>
                <a:extLst>
                  <a:ext uri="{0D108BD9-81ED-4DB2-BD59-A6C34878D82A}">
                    <a16:rowId xmlns:a16="http://schemas.microsoft.com/office/drawing/2014/main" val="3603557019"/>
                  </a:ext>
                </a:extLst>
              </a:tr>
              <a:tr h="157655">
                <a:tc rowSpan="23"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effectLst/>
                        </a:rPr>
                        <a:t>LICEO SCIENZE UMANE</a:t>
                      </a:r>
                    </a:p>
                  </a:txBody>
                  <a:tcPr marL="9274" marR="9274" marT="9274" marB="0" vert="vert27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70120453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193092957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3819494588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198888963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550069322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528309621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577078359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77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2696466430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18105342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3130431167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300242501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2496566555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2153977473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87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383299272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906981468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3286225541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519981622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446660939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3993273802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2761424587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97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223313258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960284918"/>
                  </a:ext>
                </a:extLst>
              </a:tr>
              <a:tr h="15765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1075328593"/>
                  </a:ext>
                </a:extLst>
              </a:tr>
              <a:tr h="15765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LICEO SCIENZE UMANE Totale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2832448944"/>
                  </a:ext>
                </a:extLst>
              </a:tr>
              <a:tr h="15765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4" marR="9274" marT="9274" marB="0" anchor="b"/>
                </a:tc>
                <a:extLst>
                  <a:ext uri="{0D108BD9-81ED-4DB2-BD59-A6C34878D82A}">
                    <a16:rowId xmlns:a16="http://schemas.microsoft.com/office/drawing/2014/main" val="2178408367"/>
                  </a:ext>
                </a:extLst>
              </a:tr>
            </a:tbl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F4607B8-4F5E-1690-1C1E-127A6A58B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683937"/>
              </p:ext>
            </p:extLst>
          </p:nvPr>
        </p:nvGraphicFramePr>
        <p:xfrm>
          <a:off x="5499268" y="1453730"/>
          <a:ext cx="5867472" cy="421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66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IT Relazioni Internazionali Marketing - Votazione esami di stato 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E264A-2E39-4088-9F2D-A4817447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5313" y="6416674"/>
            <a:ext cx="6323082" cy="365126"/>
          </a:xfrm>
        </p:spPr>
        <p:txBody>
          <a:bodyPr anchor="ctr">
            <a:normAutofit/>
          </a:bodyPr>
          <a:lstStyle/>
          <a:p>
            <a:pPr algn="r" rtl="0">
              <a:spcAft>
                <a:spcPts val="600"/>
              </a:spcAft>
            </a:pPr>
            <a:r>
              <a:rPr lang="it-IT" b="1" noProof="0" dirty="0"/>
              <a:t>IIS VIA DEI PAPARESCHI - A.S. 2021-2022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DF42048-2F35-6E59-BC6D-7CD125061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62195"/>
              </p:ext>
            </p:extLst>
          </p:nvPr>
        </p:nvGraphicFramePr>
        <p:xfrm>
          <a:off x="1104900" y="1509712"/>
          <a:ext cx="3305183" cy="3838575"/>
        </p:xfrm>
        <a:graphic>
          <a:graphicData uri="http://schemas.openxmlformats.org/drawingml/2006/table">
            <a:tbl>
              <a:tblPr/>
              <a:tblGrid>
                <a:gridCol w="568088">
                  <a:extLst>
                    <a:ext uri="{9D8B030D-6E8A-4147-A177-3AD203B41FA5}">
                      <a16:colId xmlns:a16="http://schemas.microsoft.com/office/drawing/2014/main" val="926742644"/>
                    </a:ext>
                  </a:extLst>
                </a:gridCol>
                <a:gridCol w="744417">
                  <a:extLst>
                    <a:ext uri="{9D8B030D-6E8A-4147-A177-3AD203B41FA5}">
                      <a16:colId xmlns:a16="http://schemas.microsoft.com/office/drawing/2014/main" val="3701429096"/>
                    </a:ext>
                  </a:extLst>
                </a:gridCol>
                <a:gridCol w="515570">
                  <a:extLst>
                    <a:ext uri="{9D8B030D-6E8A-4147-A177-3AD203B41FA5}">
                      <a16:colId xmlns:a16="http://schemas.microsoft.com/office/drawing/2014/main" val="602410869"/>
                    </a:ext>
                  </a:extLst>
                </a:gridCol>
                <a:gridCol w="357801">
                  <a:extLst>
                    <a:ext uri="{9D8B030D-6E8A-4147-A177-3AD203B41FA5}">
                      <a16:colId xmlns:a16="http://schemas.microsoft.com/office/drawing/2014/main" val="4037406715"/>
                    </a:ext>
                  </a:extLst>
                </a:gridCol>
                <a:gridCol w="1119307">
                  <a:extLst>
                    <a:ext uri="{9D8B030D-6E8A-4147-A177-3AD203B41FA5}">
                      <a16:colId xmlns:a16="http://schemas.microsoft.com/office/drawing/2014/main" val="385479883"/>
                    </a:ext>
                  </a:extLst>
                </a:gridCol>
              </a:tblGrid>
              <a:tr h="485775">
                <a:tc rowSpan="19"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IT </a:t>
                      </a:r>
                      <a:r>
                        <a:rPr lang="it-IT" sz="1800" u="none" strike="noStrike" dirty="0" err="1">
                          <a:effectLst/>
                        </a:rPr>
                        <a:t>Rel</a:t>
                      </a:r>
                      <a:r>
                        <a:rPr lang="it-IT" sz="1800" u="none" strike="noStrike" dirty="0">
                          <a:effectLst/>
                        </a:rPr>
                        <a:t>. </a:t>
                      </a:r>
                      <a:r>
                        <a:rPr lang="it-IT" sz="1800" u="none" strike="noStrike" dirty="0" err="1">
                          <a:effectLst/>
                        </a:rPr>
                        <a:t>Intern</a:t>
                      </a:r>
                      <a:r>
                        <a:rPr lang="it-IT" sz="1800" u="none" strike="noStrike" dirty="0">
                          <a:effectLst/>
                        </a:rPr>
                        <a:t>. Marketing</a:t>
                      </a:r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VOTAZIONE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5AT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5BT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Totale Studenti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0454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effectLst/>
                        </a:rPr>
                        <a:t>IT </a:t>
                      </a:r>
                      <a:r>
                        <a:rPr lang="it-IT" sz="1800" u="none" strike="noStrike" dirty="0" err="1">
                          <a:effectLst/>
                        </a:rPr>
                        <a:t>Rel</a:t>
                      </a:r>
                      <a:r>
                        <a:rPr lang="it-IT" sz="1800" u="none" strike="noStrike" dirty="0">
                          <a:effectLst/>
                        </a:rPr>
                        <a:t>. </a:t>
                      </a:r>
                      <a:r>
                        <a:rPr lang="it-IT" sz="1800" u="none" strike="noStrike" dirty="0" err="1">
                          <a:effectLst/>
                        </a:rPr>
                        <a:t>Intern</a:t>
                      </a:r>
                      <a:r>
                        <a:rPr lang="it-IT" sz="1800" u="none" strike="noStrike" dirty="0">
                          <a:effectLst/>
                        </a:rPr>
                        <a:t>. Marketing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34244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3378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0963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28679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2112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12528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04273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61943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96028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3321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84696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47060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24196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47726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84798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56284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6766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6032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TECNICO Totale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9201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554623"/>
                  </a:ext>
                </a:extLst>
              </a:tr>
            </a:tbl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352BD7D-4617-5BE7-B58E-B4DD0AE30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552404"/>
              </p:ext>
            </p:extLst>
          </p:nvPr>
        </p:nvGraphicFramePr>
        <p:xfrm>
          <a:off x="4894882" y="1438275"/>
          <a:ext cx="6190700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2C6349-F456-1F09-63C7-746A5E2AC21F}"/>
              </a:ext>
            </a:extLst>
          </p:cNvPr>
          <p:cNvSpPr txBox="1"/>
          <p:nvPr/>
        </p:nvSpPr>
        <p:spPr>
          <a:xfrm>
            <a:off x="1104900" y="5684837"/>
            <a:ext cx="289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MEDIA VOTAZIONE = 82</a:t>
            </a: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12_TF03431380_Win32" id="{4F6297B8-F229-4CEF-BE0D-46CC0FCEAF49}" vid="{30485835-814C-479C-B2DF-621E8B98DC5F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817</TotalTime>
  <Words>963</Words>
  <Application>Microsoft Office PowerPoint</Application>
  <PresentationFormat>Widescreen</PresentationFormat>
  <Paragraphs>698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Euphemia</vt:lpstr>
      <vt:lpstr>Plantagenet Cherokee</vt:lpstr>
      <vt:lpstr>Wingdings</vt:lpstr>
      <vt:lpstr>Documentazione accademica 16x9</vt:lpstr>
      <vt:lpstr>ESITI scolastici ESAMI DI STATO</vt:lpstr>
      <vt:lpstr>Classi Quinte – a.s. 2021-2022</vt:lpstr>
      <vt:lpstr>Classi Quinte</vt:lpstr>
      <vt:lpstr>IIS VIA DEI PAPARESCHI – ESAMI DI STATO - A.S. 2021-2022</vt:lpstr>
      <vt:lpstr>IIS VIA DEI PAPARESCHI – ESAMI DI STATO - A.S. 2021-2022</vt:lpstr>
      <vt:lpstr>Liceo Scientifico OSA - Votazione esami di stato </vt:lpstr>
      <vt:lpstr>Liceo Linguistico - Votazione esami di stato </vt:lpstr>
      <vt:lpstr>Liceo Scienze Umane - Votazione esami di stato </vt:lpstr>
      <vt:lpstr>IT Relazioni Internazionali Marketing - Votazione esami di stato </vt:lpstr>
      <vt:lpstr>Confronto Votazione esami di stato fra indirizzi – a.s. 2021-2022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Esiti scolastici</dc:title>
  <dc:creator>GIULIA</dc:creator>
  <cp:lastModifiedBy>Vicepresidenza</cp:lastModifiedBy>
  <cp:revision>41</cp:revision>
  <dcterms:created xsi:type="dcterms:W3CDTF">2021-06-13T14:27:27Z</dcterms:created>
  <dcterms:modified xsi:type="dcterms:W3CDTF">2022-08-30T06:59:12Z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