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83" r:id="rId3"/>
    <p:sldId id="257" r:id="rId4"/>
    <p:sldId id="296" r:id="rId5"/>
    <p:sldId id="299" r:id="rId6"/>
    <p:sldId id="298" r:id="rId7"/>
    <p:sldId id="302" r:id="rId8"/>
    <p:sldId id="300" r:id="rId9"/>
    <p:sldId id="301" r:id="rId10"/>
    <p:sldId id="303" r:id="rId11"/>
    <p:sldId id="260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731F1C"/>
    <a:srgbClr val="0B2B41"/>
    <a:srgbClr val="114263"/>
    <a:srgbClr val="401918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DB5C30-03E1-47FB-94EB-84155F875BE6}" type="datetime1">
              <a:rPr lang="it-IT" smtClean="0"/>
              <a:t>15/06/2023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6ABC1F-E416-4E92-AC39-0A671F75FDED}" type="datetime1">
              <a:rPr lang="it-IT" noProof="0" smtClean="0"/>
              <a:t>15/06/2023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5180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928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3882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255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5290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709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156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3258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0453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5169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0166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0ED6FF12-766E-3776-CE8F-47C334E16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FF3102F5-2AD0-5AC5-90D6-CE5BF51EF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magini_Tes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it-IT" noProof="0"/>
              <a:t>Inserisci immagine</a:t>
            </a:r>
          </a:p>
        </p:txBody>
      </p:sp>
      <p:sp>
        <p:nvSpPr>
          <p:cNvPr id="20" name="Segnaposto numero diapositiva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C2B51371-F9B2-7880-BD45-65EB7DE53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5" name="Segnaposto numero diapositiva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2" name="Immagine 1" descr="Immagine che contiene testo, segnale, esterni">
            <a:extLst>
              <a:ext uri="{FF2B5EF4-FFF2-40B4-BE49-F238E27FC236}">
                <a16:creationId xmlns:a16="http://schemas.microsoft.com/office/drawing/2014/main" id="{ADC242C2-04AB-D073-B0D9-D930BF1AC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Telefono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Posta elettronica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Sito Web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pic>
        <p:nvPicPr>
          <p:cNvPr id="2" name="Immagine 1" descr="Immagine che contiene testo, segnale, esterni">
            <a:extLst>
              <a:ext uri="{FF2B5EF4-FFF2-40B4-BE49-F238E27FC236}">
                <a16:creationId xmlns:a16="http://schemas.microsoft.com/office/drawing/2014/main" id="{A9A379D6-ABFD-CF01-D8DC-8D35F047E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937B5991-A558-E49D-0DCE-3BCB6B0D2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AFEB9ECB-7E12-DB3E-3CAF-08A678E10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A5052898-C509-709B-23DD-13ECFB585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D1E60FFC-EE78-4031-AB1B-C9CA4671F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9A69AC9E-89E2-6B12-3B77-5DD7E801C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2" name="Immagine 1" descr="Immagine che contiene testo, segnale, esterni">
            <a:extLst>
              <a:ext uri="{FF2B5EF4-FFF2-40B4-BE49-F238E27FC236}">
                <a16:creationId xmlns:a16="http://schemas.microsoft.com/office/drawing/2014/main" id="{1E92D7D7-8F13-6D69-DCA9-2AFFB5EBF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85DBAFBA-561A-AC76-AC73-E9EEDB202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pic>
        <p:nvPicPr>
          <p:cNvPr id="2" name="Immagine 1" descr="Immagine che contiene testo, segnale, esterni">
            <a:extLst>
              <a:ext uri="{FF2B5EF4-FFF2-40B4-BE49-F238E27FC236}">
                <a16:creationId xmlns:a16="http://schemas.microsoft.com/office/drawing/2014/main" id="{D3ABEA6C-A4B8-76E6-C104-2C88F6587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it-IT" noProof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76403E5C-A386-B8A4-45E8-0C769C599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/>
              <a:t>Fare clic per modificare lo stile del titolo</a:t>
            </a:r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E6421A01-F236-44D7-600D-682B9DD63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2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8" name="Segnaposto numero diapositiva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BCE62B48-AB72-3BDB-A309-0731C107C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uto_3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7" name="Segnaposto contenut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0" name="Segnaposto contenut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502F8159-D7F0-B6D1-A8AB-B61DF5673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uto_2 colonna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contenut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15" name="Segnaposto numero diapositiva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90C2A39D-219D-1C32-E3EB-C70FDA47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uto_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it-IT" noProof="0"/>
              <a:t>Inserisci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356460A7-C31D-199A-E256-B4AE5AB11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Icona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noProof="0" smtClean="0">
                <a:solidFill>
                  <a:schemeClr val="bg1"/>
                </a:solidFill>
              </a:rPr>
              <a:pPr algn="ctr"/>
              <a:t>‹N›</a:t>
            </a:fld>
            <a:endParaRPr lang="it-IT" sz="1200" noProof="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B33851E3-5F16-F6CB-9ADA-E659A1CFD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FB434892-6973-9D75-CB89-84E422C9B02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descr="titolo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024" y="1246504"/>
            <a:ext cx="4379976" cy="3611880"/>
          </a:xfrm>
        </p:spPr>
        <p:txBody>
          <a:bodyPr rtlCol="0"/>
          <a:lstStyle/>
          <a:p>
            <a:pPr rtl="0"/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40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ESITI              SCOLASTICI</a:t>
            </a:r>
            <a:br>
              <a:rPr lang="it-IT" sz="40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solidFill>
                  <a:srgbClr val="73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2022-2023</a:t>
            </a:r>
          </a:p>
        </p:txBody>
      </p:sp>
      <p:pic>
        <p:nvPicPr>
          <p:cNvPr id="14" name="Segnaposto immagine 13" descr="Tre persone sedute al tavolo di un picnic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AE8CE1DD-A045-2416-F6CF-8058D7055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5" descr="pila di libri a terra">
            <a:extLst>
              <a:ext uri="{FF2B5EF4-FFF2-40B4-BE49-F238E27FC236}">
                <a16:creationId xmlns:a16="http://schemas.microsoft.com/office/drawing/2014/main" id="{FDD8B012-E262-A2A8-9DB0-C46D5BFA1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0" y="0"/>
            <a:ext cx="5727700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7374" y="-170547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329659" cy="830997"/>
          </a:xfrm>
        </p:spPr>
        <p:txBody>
          <a:bodyPr rtlCol="0"/>
          <a:lstStyle/>
          <a:p>
            <a:pPr rtl="0"/>
            <a:r>
              <a:rPr lang="it-IT" b="1" dirty="0"/>
              <a:t>Sospensione del giudizio- Studio Individuale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10</a:t>
            </a:fld>
            <a:endParaRPr lang="it-IT" sz="1200">
              <a:solidFill>
                <a:schemeClr val="bg1"/>
              </a:solidFill>
            </a:endParaRPr>
          </a:p>
        </p:txBody>
      </p:sp>
      <p:pic>
        <p:nvPicPr>
          <p:cNvPr id="13" name="Immagine 12" descr="Immagine che contiene testo, segnale, esterni">
            <a:extLst>
              <a:ext uri="{FF2B5EF4-FFF2-40B4-BE49-F238E27FC236}">
                <a16:creationId xmlns:a16="http://schemas.microsoft.com/office/drawing/2014/main" id="{666388CE-8779-274D-B7F1-65F9306D5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70FEFED-CC34-C701-A452-A26E124D1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32898"/>
              </p:ext>
            </p:extLst>
          </p:nvPr>
        </p:nvGraphicFramePr>
        <p:xfrm>
          <a:off x="630488" y="996462"/>
          <a:ext cx="6618770" cy="43548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81244">
                  <a:extLst>
                    <a:ext uri="{9D8B030D-6E8A-4147-A177-3AD203B41FA5}">
                      <a16:colId xmlns:a16="http://schemas.microsoft.com/office/drawing/2014/main" val="3446042279"/>
                    </a:ext>
                  </a:extLst>
                </a:gridCol>
                <a:gridCol w="698450">
                  <a:extLst>
                    <a:ext uri="{9D8B030D-6E8A-4147-A177-3AD203B41FA5}">
                      <a16:colId xmlns:a16="http://schemas.microsoft.com/office/drawing/2014/main" val="2405734879"/>
                    </a:ext>
                  </a:extLst>
                </a:gridCol>
                <a:gridCol w="471054">
                  <a:extLst>
                    <a:ext uri="{9D8B030D-6E8A-4147-A177-3AD203B41FA5}">
                      <a16:colId xmlns:a16="http://schemas.microsoft.com/office/drawing/2014/main" val="2558247226"/>
                    </a:ext>
                  </a:extLst>
                </a:gridCol>
                <a:gridCol w="471055">
                  <a:extLst>
                    <a:ext uri="{9D8B030D-6E8A-4147-A177-3AD203B41FA5}">
                      <a16:colId xmlns:a16="http://schemas.microsoft.com/office/drawing/2014/main" val="107387495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1234939284"/>
                    </a:ext>
                  </a:extLst>
                </a:gridCol>
                <a:gridCol w="1670494">
                  <a:extLst>
                    <a:ext uri="{9D8B030D-6E8A-4147-A177-3AD203B41FA5}">
                      <a16:colId xmlns:a16="http://schemas.microsoft.com/office/drawing/2014/main" val="2819765287"/>
                    </a:ext>
                  </a:extLst>
                </a:gridCol>
              </a:tblGrid>
              <a:tr h="399613">
                <a:tc gridSpan="6">
                  <a:txBody>
                    <a:bodyPr/>
                    <a:lstStyle/>
                    <a:p>
                      <a:pPr algn="l" fontAlgn="b"/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>
                          <a:effectLst/>
                        </a:rPr>
                        <a:t> STUDIO INDIVIDUALE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67938439"/>
                  </a:ext>
                </a:extLst>
              </a:tr>
              <a:tr h="177606">
                <a:tc gridSpan="6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Etichette di colonna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2923197560"/>
                  </a:ext>
                </a:extLst>
              </a:tr>
              <a:tr h="4440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DISCIPLINA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 TOTALE STUDENTI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70745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effectLst/>
                        </a:rPr>
                        <a:t>DISEGNO E STORIA DELL'ARTE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69352560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FILOSOFIA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2146931119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FISICA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203414850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INFORMATICA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937834639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ITALIANO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842227916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LINGUA E CULTURA STR. INGLESE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369711128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LINGUA E LETTERATURA ITALIANE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767501030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RELAZIONI INTERNAZIONALI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60435558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SCIENZE NATURALI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01241304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effectLst/>
                        </a:rPr>
                        <a:t>SCIENZE UMANE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722819863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STORIA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978805959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STORIA DELL'ARTE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1633981922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STORIA E GEOGRAFIA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745061339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>
                          <a:effectLst/>
                        </a:rPr>
                        <a:t>TECNOLOGIE DELLA COMUNICAZIONE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/>
                </a:tc>
                <a:extLst>
                  <a:ext uri="{0D108BD9-81ED-4DB2-BD59-A6C34878D82A}">
                    <a16:rowId xmlns:a16="http://schemas.microsoft.com/office/drawing/2014/main" val="2260882139"/>
                  </a:ext>
                </a:extLst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 TOTALE COMPLESSIVO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74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2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1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primo piano delle pagine di un libro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it-IT"/>
            </a:p>
          </p:txBody>
        </p:sp>
      </p:grpSp>
      <p:sp>
        <p:nvSpPr>
          <p:cNvPr id="34" name="Titolo 33" descr="titolo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5400" dirty="0"/>
              <a:t>A BREVE ….</a:t>
            </a:r>
            <a:br>
              <a:rPr lang="it-IT" dirty="0"/>
            </a:br>
            <a:r>
              <a:rPr lang="it-IT" sz="5400" dirty="0"/>
              <a:t>GLI ESAMI DI STATO</a:t>
            </a:r>
            <a:endParaRPr lang="it-IT" dirty="0"/>
          </a:p>
        </p:txBody>
      </p:sp>
      <p:pic>
        <p:nvPicPr>
          <p:cNvPr id="4" name="Immagine 3" descr="Immagine che contiene testo, segnale, esterni">
            <a:extLst>
              <a:ext uri="{FF2B5EF4-FFF2-40B4-BE49-F238E27FC236}">
                <a16:creationId xmlns:a16="http://schemas.microsoft.com/office/drawing/2014/main" id="{D7DFB353-A216-2492-FE19-E86F463FC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5094893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ragazzo che cammina con uno zaino e una bici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9" y="736778"/>
            <a:ext cx="6891564" cy="334927"/>
          </a:xfrm>
        </p:spPr>
        <p:txBody>
          <a:bodyPr rtlCol="0"/>
          <a:lstStyle/>
          <a:p>
            <a:pPr rtl="0"/>
            <a:r>
              <a:rPr lang="it-IT" b="1" dirty="0"/>
              <a:t>CLASSI – 2022-2023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2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26B5EC06-2A3A-5CE8-1483-7010D583F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86553"/>
              </p:ext>
            </p:extLst>
          </p:nvPr>
        </p:nvGraphicFramePr>
        <p:xfrm>
          <a:off x="633184" y="1154913"/>
          <a:ext cx="6202938" cy="11504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77538">
                  <a:extLst>
                    <a:ext uri="{9D8B030D-6E8A-4147-A177-3AD203B41FA5}">
                      <a16:colId xmlns:a16="http://schemas.microsoft.com/office/drawing/2014/main" val="1403931654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007872466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793419140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088234201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2673673144"/>
                    </a:ext>
                  </a:extLst>
                </a:gridCol>
                <a:gridCol w="1363116">
                  <a:extLst>
                    <a:ext uri="{9D8B030D-6E8A-4147-A177-3AD203B41FA5}">
                      <a16:colId xmlns:a16="http://schemas.microsoft.com/office/drawing/2014/main" val="1253148743"/>
                    </a:ext>
                  </a:extLst>
                </a:gridCol>
              </a:tblGrid>
              <a:tr h="2502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SEDE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L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S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T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U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CLASSI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93371"/>
                  </a:ext>
                </a:extLst>
              </a:tr>
              <a:tr h="32936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CENTRALE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6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10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5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7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749277"/>
                  </a:ext>
                </a:extLst>
              </a:tr>
              <a:tr h="23090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SUCCURSALE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5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6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49261"/>
                  </a:ext>
                </a:extLst>
              </a:tr>
              <a:tr h="22955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TOTALE CLASSI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11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11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16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91476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977863-D321-D048-556E-81E61D93EF08}"/>
              </a:ext>
            </a:extLst>
          </p:cNvPr>
          <p:cNvSpPr txBox="1"/>
          <p:nvPr/>
        </p:nvSpPr>
        <p:spPr>
          <a:xfrm>
            <a:off x="633185" y="4472059"/>
            <a:ext cx="6202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 : Liceo Linguistico</a:t>
            </a:r>
          </a:p>
          <a:p>
            <a:r>
              <a:rPr lang="it-IT" sz="1600" dirty="0"/>
              <a:t>S : Liceo Scientifico OSA</a:t>
            </a:r>
          </a:p>
          <a:p>
            <a:r>
              <a:rPr lang="it-IT" sz="1600" dirty="0"/>
              <a:t>T: Istituto Tecnico Amministrativo e Marketing</a:t>
            </a:r>
          </a:p>
          <a:p>
            <a:r>
              <a:rPr lang="it-IT" sz="1600" dirty="0"/>
              <a:t>U : Liceo Scienze Umane opzione Economico</a:t>
            </a: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7228285A-B6FC-5C30-BA49-E9772A26F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779D263-483D-C28D-03FB-C193F4247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168"/>
              </p:ext>
            </p:extLst>
          </p:nvPr>
        </p:nvGraphicFramePr>
        <p:xfrm>
          <a:off x="633184" y="3024025"/>
          <a:ext cx="6202938" cy="12818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77538">
                  <a:extLst>
                    <a:ext uri="{9D8B030D-6E8A-4147-A177-3AD203B41FA5}">
                      <a16:colId xmlns:a16="http://schemas.microsoft.com/office/drawing/2014/main" val="1403931654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007872466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793419140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1088234201"/>
                    </a:ext>
                  </a:extLst>
                </a:gridCol>
                <a:gridCol w="815571">
                  <a:extLst>
                    <a:ext uri="{9D8B030D-6E8A-4147-A177-3AD203B41FA5}">
                      <a16:colId xmlns:a16="http://schemas.microsoft.com/office/drawing/2014/main" val="2673673144"/>
                    </a:ext>
                  </a:extLst>
                </a:gridCol>
                <a:gridCol w="1363116">
                  <a:extLst>
                    <a:ext uri="{9D8B030D-6E8A-4147-A177-3AD203B41FA5}">
                      <a16:colId xmlns:a16="http://schemas.microsoft.com/office/drawing/2014/main" val="1253148743"/>
                    </a:ext>
                  </a:extLst>
                </a:gridCol>
              </a:tblGrid>
              <a:tr h="2392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SEDE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L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S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T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U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TOTALE STUDENTI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593371"/>
                  </a:ext>
                </a:extLst>
              </a:tr>
              <a:tr h="347521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u="none" strike="noStrike" dirty="0">
                          <a:effectLst/>
                        </a:rPr>
                        <a:t>CENTRALE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147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225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102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165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639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749277"/>
                  </a:ext>
                </a:extLst>
              </a:tr>
              <a:tr h="347521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u="none" strike="noStrike" dirty="0">
                          <a:effectLst/>
                        </a:rPr>
                        <a:t>SUCCURSALE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>
                          <a:effectLst/>
                        </a:rPr>
                        <a:t>115</a:t>
                      </a:r>
                      <a:endParaRPr lang="it-IT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196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121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208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u="none" strike="noStrike" dirty="0">
                          <a:effectLst/>
                        </a:rPr>
                        <a:t>640</a:t>
                      </a:r>
                      <a:endParaRPr lang="it-IT" sz="1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49261"/>
                  </a:ext>
                </a:extLst>
              </a:tr>
              <a:tr h="3475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 STUDENTI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262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421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223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373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1279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91476"/>
                  </a:ext>
                </a:extLst>
              </a:tr>
            </a:tbl>
          </a:graphicData>
        </a:graphic>
      </p:graphicFrame>
      <p:sp>
        <p:nvSpPr>
          <p:cNvPr id="6" name="Titolo 3" descr="Titolo">
            <a:extLst>
              <a:ext uri="{FF2B5EF4-FFF2-40B4-BE49-F238E27FC236}">
                <a16:creationId xmlns:a16="http://schemas.microsoft.com/office/drawing/2014/main" id="{D9755121-E774-FD54-7E3D-F271E315A3DD}"/>
              </a:ext>
            </a:extLst>
          </p:cNvPr>
          <p:cNvSpPr txBox="1">
            <a:spLocks/>
          </p:cNvSpPr>
          <p:nvPr/>
        </p:nvSpPr>
        <p:spPr>
          <a:xfrm>
            <a:off x="633184" y="2640258"/>
            <a:ext cx="6891564" cy="830997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D3047"/>
                </a:solidFill>
              </a:rPr>
              <a:t>STUDENTI (</a:t>
            </a:r>
            <a:r>
              <a:rPr lang="it-IT" sz="1800" b="1" dirty="0">
                <a:solidFill>
                  <a:srgbClr val="0D3047"/>
                </a:solidFill>
              </a:rPr>
              <a:t>scrutinati</a:t>
            </a:r>
            <a:r>
              <a:rPr lang="it-IT" b="1" dirty="0">
                <a:solidFill>
                  <a:srgbClr val="0D3047"/>
                </a:solidFill>
              </a:rPr>
              <a:t>) – 2022-2023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31A236-32FC-C90A-802E-5B46B61417B7}"/>
              </a:ext>
            </a:extLst>
          </p:cNvPr>
          <p:cNvSpPr txBox="1"/>
          <p:nvPr/>
        </p:nvSpPr>
        <p:spPr>
          <a:xfrm>
            <a:off x="4781203" y="432029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Studenti all’estero: 7</a:t>
            </a: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vista dall'alto di un ragazzo seduto con il suo portatile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b="1" dirty="0"/>
              <a:t>STUDENTI SCRUTINATI – 2022-2023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4" name="Segnaposto numero diapositiva 5" descr="Numero diapositiva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3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E8CB0DD-1A58-EEE3-6E1A-68E7DE037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76440"/>
              </p:ext>
            </p:extLst>
          </p:nvPr>
        </p:nvGraphicFramePr>
        <p:xfrm>
          <a:off x="448539" y="1074852"/>
          <a:ext cx="7388679" cy="26833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24819">
                  <a:extLst>
                    <a:ext uri="{9D8B030D-6E8A-4147-A177-3AD203B41FA5}">
                      <a16:colId xmlns:a16="http://schemas.microsoft.com/office/drawing/2014/main" val="3492826004"/>
                    </a:ext>
                  </a:extLst>
                </a:gridCol>
                <a:gridCol w="961902">
                  <a:extLst>
                    <a:ext uri="{9D8B030D-6E8A-4147-A177-3AD203B41FA5}">
                      <a16:colId xmlns:a16="http://schemas.microsoft.com/office/drawing/2014/main" val="3054191447"/>
                    </a:ext>
                  </a:extLst>
                </a:gridCol>
                <a:gridCol w="961902">
                  <a:extLst>
                    <a:ext uri="{9D8B030D-6E8A-4147-A177-3AD203B41FA5}">
                      <a16:colId xmlns:a16="http://schemas.microsoft.com/office/drawing/2014/main" val="1685430531"/>
                    </a:ext>
                  </a:extLst>
                </a:gridCol>
                <a:gridCol w="961902">
                  <a:extLst>
                    <a:ext uri="{9D8B030D-6E8A-4147-A177-3AD203B41FA5}">
                      <a16:colId xmlns:a16="http://schemas.microsoft.com/office/drawing/2014/main" val="3854575909"/>
                    </a:ext>
                  </a:extLst>
                </a:gridCol>
                <a:gridCol w="961902">
                  <a:extLst>
                    <a:ext uri="{9D8B030D-6E8A-4147-A177-3AD203B41FA5}">
                      <a16:colId xmlns:a16="http://schemas.microsoft.com/office/drawing/2014/main" val="79229428"/>
                    </a:ext>
                  </a:extLst>
                </a:gridCol>
                <a:gridCol w="961902">
                  <a:extLst>
                    <a:ext uri="{9D8B030D-6E8A-4147-A177-3AD203B41FA5}">
                      <a16:colId xmlns:a16="http://schemas.microsoft.com/office/drawing/2014/main" val="4196866347"/>
                    </a:ext>
                  </a:extLst>
                </a:gridCol>
                <a:gridCol w="1254350">
                  <a:extLst>
                    <a:ext uri="{9D8B030D-6E8A-4147-A177-3AD203B41FA5}">
                      <a16:colId xmlns:a16="http://schemas.microsoft.com/office/drawing/2014/main" val="270570711"/>
                    </a:ext>
                  </a:extLst>
                </a:gridCol>
              </a:tblGrid>
              <a:tr h="383340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STUDENTI PER CLASSI</a:t>
                      </a: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639958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INDIRIZZO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 STUDENTI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76643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LICEO LINGUISTICO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61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262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454516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LICEO SCIENTIFICO OSA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115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95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71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68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72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421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3652400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TECNICO ITRI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40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62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223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8763013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LICEO SCIENZE UMANE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94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82</a:t>
                      </a:r>
                      <a:endParaRPr lang="it-IT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83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62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373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0679645"/>
                  </a:ext>
                </a:extLst>
              </a:tr>
              <a:tr h="3833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TOTALE STUDENTI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300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275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218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259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227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1279</a:t>
                      </a:r>
                      <a:endParaRPr lang="it-I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06624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822033DB-1CE9-B799-6D36-B82413694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378" y="4678918"/>
            <a:ext cx="2697622" cy="917191"/>
          </a:xfrm>
          <a:prstGeom prst="rect">
            <a:avLst/>
          </a:prstGeom>
          <a:noFill/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1ABA640-D174-7831-DCDF-5D81EDCB5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55" y="3794037"/>
            <a:ext cx="4286704" cy="25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4" descr="ragazza con cuffie, zaino e pila di libri e raccoglitori">
            <a:extLst>
              <a:ext uri="{FF2B5EF4-FFF2-40B4-BE49-F238E27FC236}">
                <a16:creationId xmlns:a16="http://schemas.microsoft.com/office/drawing/2014/main" id="{1D412E13-7BE5-A389-D35F-CEF0FFAD6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574" y="0"/>
            <a:ext cx="8087304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329659" cy="830997"/>
          </a:xfrm>
        </p:spPr>
        <p:txBody>
          <a:bodyPr rtlCol="0"/>
          <a:lstStyle/>
          <a:p>
            <a:pPr rtl="0"/>
            <a:r>
              <a:rPr lang="it-IT" b="1" dirty="0"/>
              <a:t>ESITI SCOLASTICI </a:t>
            </a:r>
            <a:r>
              <a:rPr lang="it-IT" b="1" dirty="0" err="1"/>
              <a:t>a.s.</a:t>
            </a:r>
            <a:r>
              <a:rPr lang="it-IT" b="1" dirty="0"/>
              <a:t> 2022-2023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4</a:t>
            </a:fld>
            <a:endParaRPr lang="it-IT" sz="1200">
              <a:solidFill>
                <a:schemeClr val="bg1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2D1080C-ACC4-B382-AECC-2364894D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44" y="953720"/>
            <a:ext cx="6224555" cy="35116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376B68F-1248-D8B4-4B1E-5569EE35A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16074"/>
              </p:ext>
            </p:extLst>
          </p:nvPr>
        </p:nvGraphicFramePr>
        <p:xfrm>
          <a:off x="4641850" y="4063085"/>
          <a:ext cx="2908300" cy="194336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71149643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629827912"/>
                    </a:ext>
                  </a:extLst>
                </a:gridCol>
              </a:tblGrid>
              <a:tr h="3831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ESITO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STUDENTI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95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ammesso all' esame di stato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222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933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non ammesso all' esame di stato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066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non ammesso per mancata freq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8600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ammesso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844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0000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non ammesso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749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sospeso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effectLst/>
                        </a:rPr>
                        <a:t>163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540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Totale complessivo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1279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612393"/>
                  </a:ext>
                </a:extLst>
              </a:tr>
            </a:tbl>
          </a:graphicData>
        </a:graphic>
      </p:graphicFrame>
      <p:pic>
        <p:nvPicPr>
          <p:cNvPr id="20" name="Immagine 19" descr="Immagine che contiene testo, segnale, esterni">
            <a:extLst>
              <a:ext uri="{FF2B5EF4-FFF2-40B4-BE49-F238E27FC236}">
                <a16:creationId xmlns:a16="http://schemas.microsoft.com/office/drawing/2014/main" id="{97B8AE57-D165-634C-1BA4-96B9C40E5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76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 descr="persona che legge un libro">
            <a:extLst>
              <a:ext uri="{FF2B5EF4-FFF2-40B4-BE49-F238E27FC236}">
                <a16:creationId xmlns:a16="http://schemas.microsoft.com/office/drawing/2014/main" id="{0F524E6D-43C6-5A5B-8B0E-EC0585DA7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" r="48"/>
          <a:stretch/>
        </p:blipFill>
        <p:spPr>
          <a:xfrm>
            <a:off x="4104696" y="0"/>
            <a:ext cx="8087304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329659" cy="830997"/>
          </a:xfrm>
        </p:spPr>
        <p:txBody>
          <a:bodyPr rtlCol="0"/>
          <a:lstStyle/>
          <a:p>
            <a:pPr rtl="0"/>
            <a:r>
              <a:rPr lang="it-IT" b="1" dirty="0"/>
              <a:t>ESITI SCOLASTICI </a:t>
            </a:r>
            <a:r>
              <a:rPr lang="it-IT" b="1" dirty="0" err="1"/>
              <a:t>a.s.</a:t>
            </a:r>
            <a:r>
              <a:rPr lang="it-IT" b="1" dirty="0"/>
              <a:t> 2022-2023 suddivisi per indirizzo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5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7045E0E-8E5E-A411-BD96-BFF2D10E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37338"/>
              </p:ext>
            </p:extLst>
          </p:nvPr>
        </p:nvGraphicFramePr>
        <p:xfrm>
          <a:off x="633185" y="1388436"/>
          <a:ext cx="7293271" cy="23118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85666">
                  <a:extLst>
                    <a:ext uri="{9D8B030D-6E8A-4147-A177-3AD203B41FA5}">
                      <a16:colId xmlns:a16="http://schemas.microsoft.com/office/drawing/2014/main" val="4109942827"/>
                    </a:ext>
                  </a:extLst>
                </a:gridCol>
                <a:gridCol w="1456031">
                  <a:extLst>
                    <a:ext uri="{9D8B030D-6E8A-4147-A177-3AD203B41FA5}">
                      <a16:colId xmlns:a16="http://schemas.microsoft.com/office/drawing/2014/main" val="1599506314"/>
                    </a:ext>
                  </a:extLst>
                </a:gridCol>
                <a:gridCol w="1114978">
                  <a:extLst>
                    <a:ext uri="{9D8B030D-6E8A-4147-A177-3AD203B41FA5}">
                      <a16:colId xmlns:a16="http://schemas.microsoft.com/office/drawing/2014/main" val="533530948"/>
                    </a:ext>
                  </a:extLst>
                </a:gridCol>
                <a:gridCol w="1088744">
                  <a:extLst>
                    <a:ext uri="{9D8B030D-6E8A-4147-A177-3AD203B41FA5}">
                      <a16:colId xmlns:a16="http://schemas.microsoft.com/office/drawing/2014/main" val="896948500"/>
                    </a:ext>
                  </a:extLst>
                </a:gridCol>
                <a:gridCol w="603400">
                  <a:extLst>
                    <a:ext uri="{9D8B030D-6E8A-4147-A177-3AD203B41FA5}">
                      <a16:colId xmlns:a16="http://schemas.microsoft.com/office/drawing/2014/main" val="857340579"/>
                    </a:ext>
                  </a:extLst>
                </a:gridCol>
                <a:gridCol w="944452">
                  <a:extLst>
                    <a:ext uri="{9D8B030D-6E8A-4147-A177-3AD203B41FA5}">
                      <a16:colId xmlns:a16="http://schemas.microsoft.com/office/drawing/2014/main" val="3607618329"/>
                    </a:ext>
                  </a:extLst>
                </a:gridCol>
              </a:tblGrid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ANNO SCOLASTICO 2022-2023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INDIRIZZO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684466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ESITO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LINGUISTICO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SCIENTIFICO OSA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SCIENZE UMANE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TECNICO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07529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ammesso all' esame di stato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611573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non ammesso all' esame di stato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7122787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non ammesso per mancata freq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6781161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ammesso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281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844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411934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non ammesso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453749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sospeso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673516"/>
                  </a:ext>
                </a:extLst>
              </a:tr>
              <a:tr h="2568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262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421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373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223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1279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3265017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testo, segnale, esterni">
            <a:extLst>
              <a:ext uri="{FF2B5EF4-FFF2-40B4-BE49-F238E27FC236}">
                <a16:creationId xmlns:a16="http://schemas.microsoft.com/office/drawing/2014/main" id="{1D6063EC-9F60-3C0C-9E30-C0FAC02DE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05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8" descr="Due ragazzi affacciati su un ponte.">
            <a:extLst>
              <a:ext uri="{FF2B5EF4-FFF2-40B4-BE49-F238E27FC236}">
                <a16:creationId xmlns:a16="http://schemas.microsoft.com/office/drawing/2014/main" id="{77016540-E93A-E371-47CB-7B356470AE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12" y="229097"/>
            <a:ext cx="8329659" cy="830997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dirty="0"/>
              <a:t>ESITI SCOLASTICI CLASSI 5°</a:t>
            </a:r>
            <a:br>
              <a:rPr lang="it-IT" dirty="0"/>
            </a:br>
            <a:r>
              <a:rPr lang="it-IT" sz="1800" dirty="0" err="1"/>
              <a:t>a.s.</a:t>
            </a:r>
            <a:r>
              <a:rPr lang="it-IT" sz="1800" dirty="0"/>
              <a:t> 2022-2023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6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E3D845B4-2E7F-EA87-B04F-0A178F66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34057"/>
              </p:ext>
            </p:extLst>
          </p:nvPr>
        </p:nvGraphicFramePr>
        <p:xfrm>
          <a:off x="624211" y="1255059"/>
          <a:ext cx="3429000" cy="13277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16153">
                  <a:extLst>
                    <a:ext uri="{9D8B030D-6E8A-4147-A177-3AD203B41FA5}">
                      <a16:colId xmlns:a16="http://schemas.microsoft.com/office/drawing/2014/main" val="2187991492"/>
                    </a:ext>
                  </a:extLst>
                </a:gridCol>
                <a:gridCol w="912847">
                  <a:extLst>
                    <a:ext uri="{9D8B030D-6E8A-4147-A177-3AD203B41FA5}">
                      <a16:colId xmlns:a16="http://schemas.microsoft.com/office/drawing/2014/main" val="1976026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ESITO SCOLASTICO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NUMERO</a:t>
                      </a:r>
                    </a:p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STUDENTI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65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ammesso all' esame di stato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63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non ammesso all' esame di stato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91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non ammesso per mancata freq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65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Totale studenti 5°-2022-2023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227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27968"/>
                  </a:ext>
                </a:extLst>
              </a:tr>
            </a:tbl>
          </a:graphicData>
        </a:graphic>
      </p:graphicFrame>
      <p:pic>
        <p:nvPicPr>
          <p:cNvPr id="19" name="Immagine 18">
            <a:extLst>
              <a:ext uri="{FF2B5EF4-FFF2-40B4-BE49-F238E27FC236}">
                <a16:creationId xmlns:a16="http://schemas.microsoft.com/office/drawing/2014/main" id="{E033D539-E2FD-BDB3-A848-AAAA04588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19" y="3429000"/>
            <a:ext cx="4587008" cy="2794212"/>
          </a:xfrm>
          <a:prstGeom prst="rect">
            <a:avLst/>
          </a:prstGeom>
        </p:spPr>
      </p:pic>
      <p:pic>
        <p:nvPicPr>
          <p:cNvPr id="20" name="Immagine 19" descr="Immagine che contiene testo, segnale, esterni">
            <a:extLst>
              <a:ext uri="{FF2B5EF4-FFF2-40B4-BE49-F238E27FC236}">
                <a16:creationId xmlns:a16="http://schemas.microsoft.com/office/drawing/2014/main" id="{EFABA677-E584-6034-5963-6BC2A7D39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9F14C97-25CB-7299-0BAF-0E966F965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192" y="1173252"/>
            <a:ext cx="5173271" cy="30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2" descr="vista dall'alto di una scala a chiocciola">
            <a:extLst>
              <a:ext uri="{FF2B5EF4-FFF2-40B4-BE49-F238E27FC236}">
                <a16:creationId xmlns:a16="http://schemas.microsoft.com/office/drawing/2014/main" id="{1B6DB308-BF4E-4AC9-5132-0A61B9980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12" y="229097"/>
            <a:ext cx="8329659" cy="830997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it-IT" dirty="0"/>
              <a:t>ESITI SCOLASTICI </a:t>
            </a:r>
            <a:r>
              <a:rPr lang="it-IT" dirty="0" err="1"/>
              <a:t>a.s.</a:t>
            </a:r>
            <a:r>
              <a:rPr lang="it-IT" dirty="0"/>
              <a:t> 2022-2023 suddivisi per classe di frequenza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7</a:t>
            </a:fld>
            <a:endParaRPr lang="it-IT" sz="120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F28637D8-894F-47E6-A740-3B11D6ECE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D92C26CB-F93B-0CFB-8158-B51D0CD51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75250"/>
              </p:ext>
            </p:extLst>
          </p:nvPr>
        </p:nvGraphicFramePr>
        <p:xfrm>
          <a:off x="1488782" y="1034281"/>
          <a:ext cx="5384800" cy="19869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56663">
                  <a:extLst>
                    <a:ext uri="{9D8B030D-6E8A-4147-A177-3AD203B41FA5}">
                      <a16:colId xmlns:a16="http://schemas.microsoft.com/office/drawing/2014/main" val="849941220"/>
                    </a:ext>
                  </a:extLst>
                </a:gridCol>
                <a:gridCol w="489527">
                  <a:extLst>
                    <a:ext uri="{9D8B030D-6E8A-4147-A177-3AD203B41FA5}">
                      <a16:colId xmlns:a16="http://schemas.microsoft.com/office/drawing/2014/main" val="1459106596"/>
                    </a:ext>
                  </a:extLst>
                </a:gridCol>
                <a:gridCol w="434109">
                  <a:extLst>
                    <a:ext uri="{9D8B030D-6E8A-4147-A177-3AD203B41FA5}">
                      <a16:colId xmlns:a16="http://schemas.microsoft.com/office/drawing/2014/main" val="1511405256"/>
                    </a:ext>
                  </a:extLst>
                </a:gridCol>
                <a:gridCol w="418601">
                  <a:extLst>
                    <a:ext uri="{9D8B030D-6E8A-4147-A177-3AD203B41FA5}">
                      <a16:colId xmlns:a16="http://schemas.microsoft.com/office/drawing/2014/main" val="2748268713"/>
                    </a:ext>
                  </a:extLst>
                </a:gridCol>
                <a:gridCol w="486563">
                  <a:extLst>
                    <a:ext uri="{9D8B030D-6E8A-4147-A177-3AD203B41FA5}">
                      <a16:colId xmlns:a16="http://schemas.microsoft.com/office/drawing/2014/main" val="1813610710"/>
                    </a:ext>
                  </a:extLst>
                </a:gridCol>
                <a:gridCol w="999337">
                  <a:extLst>
                    <a:ext uri="{9D8B030D-6E8A-4147-A177-3AD203B41FA5}">
                      <a16:colId xmlns:a16="http://schemas.microsoft.com/office/drawing/2014/main" val="41093473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2022-2023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NUMERO STUDENTI PER CLASSI </a:t>
                      </a:r>
                    </a:p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1°-2°-3°-4°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94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ESITO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TOTALE STUDENTI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3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ammesso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244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236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166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198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844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8752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non ammesso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414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non ammesso per mancata freq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858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sospeso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163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072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275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218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259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1052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22172"/>
                  </a:ext>
                </a:extLst>
              </a:tr>
            </a:tbl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E0CBFE05-B9DF-4003-E653-C6611F9E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782" y="3266936"/>
            <a:ext cx="4997513" cy="28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5" descr="pila di libri a terra">
            <a:extLst>
              <a:ext uri="{FF2B5EF4-FFF2-40B4-BE49-F238E27FC236}">
                <a16:creationId xmlns:a16="http://schemas.microsoft.com/office/drawing/2014/main" id="{FDD8B012-E262-A2A8-9DB0-C46D5BFA1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0" y="0"/>
            <a:ext cx="5727700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329659" cy="830997"/>
          </a:xfrm>
        </p:spPr>
        <p:txBody>
          <a:bodyPr rtlCol="0"/>
          <a:lstStyle/>
          <a:p>
            <a:pPr rtl="0"/>
            <a:r>
              <a:rPr lang="it-IT" b="1" dirty="0"/>
              <a:t>Sospensione del giudizio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8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62A6315-B2BC-6308-CD92-BABEF4FD2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25601"/>
              </p:ext>
            </p:extLst>
          </p:nvPr>
        </p:nvGraphicFramePr>
        <p:xfrm>
          <a:off x="648953" y="1082380"/>
          <a:ext cx="6096000" cy="51777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394301142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23815903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760976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972711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DISCIPLINA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CORSO DI RECUPERO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STUDIO INDIVIDUALE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TOTALE STUDENTI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72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DIRITTO ED ECONOMIA POLITICA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922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>
                          <a:effectLst/>
                        </a:rPr>
                        <a:t>DISEGNO E STORIA DELL'ARTE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5330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ECONOMIA AZIENDALE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7360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FILOSOFIA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8753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036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INFORMATICA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54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>
                          <a:effectLst/>
                        </a:rPr>
                        <a:t>ITALIANO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1869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LINGUA E CULTURA STR. FRANCESE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4122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LINGUA E CULTURA STR. INGLESE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743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LINGUA E CULTURA STR. SPAGNOLO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042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LINGUA E LETTERATURA ITALIANE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3052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MATEMAT e INFORMATICA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7929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MATEMATICA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629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RELAZIONI INTERNAZIONALI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8652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SCIENZE NATURALI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8733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SCIENZE UMANE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5914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STORIA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045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STORIA DELL'ARTE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045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STORIA E GEOGRAFIA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773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u="none" strike="noStrike" dirty="0">
                          <a:effectLst/>
                        </a:rPr>
                        <a:t>TECNOLOGIE DELLA COMUNICAZIONE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682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TOTALE STUDENTI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190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74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264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85809"/>
                  </a:ext>
                </a:extLst>
              </a:tr>
            </a:tbl>
          </a:graphicData>
        </a:graphic>
      </p:graphicFrame>
      <p:pic>
        <p:nvPicPr>
          <p:cNvPr id="13" name="Immagine 12" descr="Immagine che contiene testo, segnale, esterni">
            <a:extLst>
              <a:ext uri="{FF2B5EF4-FFF2-40B4-BE49-F238E27FC236}">
                <a16:creationId xmlns:a16="http://schemas.microsoft.com/office/drawing/2014/main" id="{666388CE-8779-274D-B7F1-65F9306D5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03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4" descr="ragazza con cuffie, zaino e pila di libri e raccoglitori">
            <a:extLst>
              <a:ext uri="{FF2B5EF4-FFF2-40B4-BE49-F238E27FC236}">
                <a16:creationId xmlns:a16="http://schemas.microsoft.com/office/drawing/2014/main" id="{1D412E13-7BE5-A389-D35F-CEF0FFAD6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574" y="0"/>
            <a:ext cx="8087304" cy="685800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ma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9" name="Parallelogramma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2" name="Parallelogramma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sp>
        <p:nvSpPr>
          <p:cNvPr id="4" name="Titolo 3" descr="Tito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329659" cy="830997"/>
          </a:xfrm>
        </p:spPr>
        <p:txBody>
          <a:bodyPr rtlCol="0"/>
          <a:lstStyle/>
          <a:p>
            <a:pPr rtl="0"/>
            <a:r>
              <a:rPr lang="it-IT" b="1" dirty="0"/>
              <a:t>Sospensione del giudizio – Corsi di recupero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Segnaposto numero diapositiva 5" descr="Numero diapositiva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it-IT" sz="1200" smtClean="0">
                <a:solidFill>
                  <a:schemeClr val="bg1"/>
                </a:solidFill>
              </a:rPr>
              <a:pPr algn="ctr" rtl="0"/>
              <a:t>9</a:t>
            </a:fld>
            <a:endParaRPr lang="it-IT" sz="1200">
              <a:solidFill>
                <a:schemeClr val="bg1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2261B5E-B1D3-0086-1E2C-008A5DCB3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40681"/>
              </p:ext>
            </p:extLst>
          </p:nvPr>
        </p:nvGraphicFramePr>
        <p:xfrm>
          <a:off x="620063" y="1125691"/>
          <a:ext cx="5402045" cy="50636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04876">
                  <a:extLst>
                    <a:ext uri="{9D8B030D-6E8A-4147-A177-3AD203B41FA5}">
                      <a16:colId xmlns:a16="http://schemas.microsoft.com/office/drawing/2014/main" val="1288976134"/>
                    </a:ext>
                  </a:extLst>
                </a:gridCol>
                <a:gridCol w="378101">
                  <a:extLst>
                    <a:ext uri="{9D8B030D-6E8A-4147-A177-3AD203B41FA5}">
                      <a16:colId xmlns:a16="http://schemas.microsoft.com/office/drawing/2014/main" val="2975883384"/>
                    </a:ext>
                  </a:extLst>
                </a:gridCol>
                <a:gridCol w="309356">
                  <a:extLst>
                    <a:ext uri="{9D8B030D-6E8A-4147-A177-3AD203B41FA5}">
                      <a16:colId xmlns:a16="http://schemas.microsoft.com/office/drawing/2014/main" val="2034713107"/>
                    </a:ext>
                  </a:extLst>
                </a:gridCol>
                <a:gridCol w="297899">
                  <a:extLst>
                    <a:ext uri="{9D8B030D-6E8A-4147-A177-3AD203B41FA5}">
                      <a16:colId xmlns:a16="http://schemas.microsoft.com/office/drawing/2014/main" val="7006777"/>
                    </a:ext>
                  </a:extLst>
                </a:gridCol>
                <a:gridCol w="355185">
                  <a:extLst>
                    <a:ext uri="{9D8B030D-6E8A-4147-A177-3AD203B41FA5}">
                      <a16:colId xmlns:a16="http://schemas.microsoft.com/office/drawing/2014/main" val="4057710581"/>
                    </a:ext>
                  </a:extLst>
                </a:gridCol>
                <a:gridCol w="756628">
                  <a:extLst>
                    <a:ext uri="{9D8B030D-6E8A-4147-A177-3AD203B41FA5}">
                      <a16:colId xmlns:a16="http://schemas.microsoft.com/office/drawing/2014/main" val="795710083"/>
                    </a:ext>
                  </a:extLst>
                </a:gridCol>
              </a:tblGrid>
              <a:tr h="34768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INDIRIZZO/DISCIPLINA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</a:rPr>
                        <a:t>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</a:rPr>
                        <a:t>3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</a:rPr>
                        <a:t>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1" u="none" strike="noStrike" dirty="0">
                          <a:effectLst/>
                        </a:rPr>
                        <a:t>Totale complessivo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2353356188"/>
                  </a:ext>
                </a:extLst>
              </a:tr>
              <a:tr h="18604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LINGUISTICO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7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42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74457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FISICA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901838819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INGLESE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2294780335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FRANCESE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2926228372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LINGUA E CULTURA STR. SPAGNOLO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762908251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MATEMAT e INFORMATICA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5520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MATEMATICA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59436"/>
                  </a:ext>
                </a:extLst>
              </a:tr>
              <a:tr h="18604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SCIENTIFICO OSA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34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15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76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0052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FISICA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089129399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INGLESE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1906485174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MATEMATICA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77902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SCIENZE NATURALI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4048330350"/>
                  </a:ext>
                </a:extLst>
              </a:tr>
              <a:tr h="18604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SCIENZE UMANE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9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20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52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24016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DIRITTO ED ECONOMIA POLITICA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2153882399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INGLESE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2970322351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LINGUA E CULTURA STR. FRANCESE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358882207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SPAGNOLO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532820693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MATEMATICA</a:t>
                      </a:r>
                    </a:p>
                  </a:txBody>
                  <a:tcPr marL="69932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55952"/>
                  </a:ext>
                </a:extLst>
              </a:tr>
              <a:tr h="18604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TECNICO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6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4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7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18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21923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DIRITTO ED ECONOMIA POLITICA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21530554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ECONOMIA AZIENDALE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1754611209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INGLESE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626762433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LINGUA E CULTURA STR. FRANCESE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4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3222981171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LINGUA E CULTURA STR. SPAGNOLO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val="1165475231"/>
                  </a:ext>
                </a:extLst>
              </a:tr>
              <a:tr h="177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MATEMATICA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32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7315"/>
                  </a:ext>
                </a:extLst>
              </a:tr>
              <a:tr h="234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Totale complessivo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190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85191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testo, segnale, esterni">
            <a:extLst>
              <a:ext uri="{FF2B5EF4-FFF2-40B4-BE49-F238E27FC236}">
                <a16:creationId xmlns:a16="http://schemas.microsoft.com/office/drawing/2014/main" id="{3692B033-FF24-FE4B-7F13-D4E4B86B2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75" y="-13220"/>
            <a:ext cx="2697622" cy="91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506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840_TF00475556_Win32" id="{09B89C78-072E-46A9-BEC3-B0EAC30776C4}" vid="{FD139930-29BB-4F13-B951-9BE4493E5D9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</Template>
  <TotalTime>344</TotalTime>
  <Words>822</Words>
  <Application>Microsoft Office PowerPoint</Application>
  <PresentationFormat>Widescreen</PresentationFormat>
  <Paragraphs>513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Verdana</vt:lpstr>
      <vt:lpstr>Tema di Office</vt:lpstr>
      <vt:lpstr> ESITI              SCOLASTICI  2022-2023</vt:lpstr>
      <vt:lpstr>CLASSI – 2022-2023</vt:lpstr>
      <vt:lpstr>STUDENTI SCRUTINATI – 2022-2023</vt:lpstr>
      <vt:lpstr>ESITI SCOLASTICI a.s. 2022-2023</vt:lpstr>
      <vt:lpstr>ESITI SCOLASTICI a.s. 2022-2023 suddivisi per indirizzo</vt:lpstr>
      <vt:lpstr>ESITI SCOLASTICI CLASSI 5° a.s. 2022-2023</vt:lpstr>
      <vt:lpstr>ESITI SCOLASTICI a.s. 2022-2023 suddivisi per classe di frequenza</vt:lpstr>
      <vt:lpstr>Sospensione del giudizio </vt:lpstr>
      <vt:lpstr>Sospensione del giudizio – Corsi di recupero </vt:lpstr>
      <vt:lpstr>Sospensione del giudizio- Studio Individuale</vt:lpstr>
      <vt:lpstr>A BREVE …. GLI ESAMI DI STATO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User14</dc:creator>
  <cp:lastModifiedBy>User14</cp:lastModifiedBy>
  <cp:revision>27</cp:revision>
  <dcterms:created xsi:type="dcterms:W3CDTF">2023-06-09T09:49:24Z</dcterms:created>
  <dcterms:modified xsi:type="dcterms:W3CDTF">2023-06-15T13:03:32Z</dcterms:modified>
</cp:coreProperties>
</file>