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E6D8"/>
    <a:srgbClr val="68B48A"/>
    <a:srgbClr val="A8D4BC"/>
    <a:srgbClr val="BC89E7"/>
    <a:srgbClr val="BFABD9"/>
    <a:srgbClr val="99DBAA"/>
    <a:srgbClr val="F5C565"/>
    <a:srgbClr val="F7E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51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70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8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45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1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35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78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14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39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ADCC-F28B-4D87-9B49-93BB1E78EA83}" type="datetimeFigureOut">
              <a:rPr lang="it-IT" smtClean="0"/>
              <a:t>19/01/2023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6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B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391508" y="1575583"/>
            <a:ext cx="7679955" cy="3414428"/>
          </a:xfrm>
          <a:solidFill>
            <a:srgbClr val="FFFF99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6600" dirty="0">
                <a:latin typeface="Comic Sans MS" panose="030F0702030302020204" pitchFamily="66" charset="0"/>
              </a:rPr>
              <a:t>Classi C.A.I.E.</a:t>
            </a:r>
            <a:br>
              <a:rPr lang="it-IT" sz="6600" dirty="0">
                <a:latin typeface="Comic Sans MS" panose="030F0702030302020204" pitchFamily="66" charset="0"/>
              </a:rPr>
            </a:br>
            <a:r>
              <a:rPr lang="en-US" sz="2400" i="1" dirty="0">
                <a:latin typeface="Comic Sans MS" panose="030F0702030302020204" pitchFamily="66" charset="0"/>
              </a:rPr>
              <a:t>Cambridge Assessment International Education</a:t>
            </a:r>
            <a:br>
              <a:rPr lang="en-US" sz="2400" i="1" dirty="0">
                <a:latin typeface="Comic Sans MS" panose="030F0702030302020204" pitchFamily="66" charset="0"/>
              </a:rPr>
            </a:br>
            <a:br>
              <a:rPr lang="en-US" sz="2400" i="1" dirty="0">
                <a:latin typeface="Comic Sans MS" panose="030F0702030302020204" pitchFamily="66" charset="0"/>
              </a:rPr>
            </a:br>
            <a:br>
              <a:rPr lang="en-US" sz="2400" i="1" dirty="0">
                <a:latin typeface="Comic Sans MS" panose="030F0702030302020204" pitchFamily="66" charset="0"/>
              </a:rPr>
            </a:br>
            <a:r>
              <a:rPr lang="en-US" sz="3600" b="1" dirty="0">
                <a:latin typeface="Comic Sans MS" panose="030F0702030302020204" pitchFamily="66" charset="0"/>
              </a:rPr>
              <a:t>A.s. 2022-2023</a:t>
            </a:r>
            <a:br>
              <a:rPr lang="en-US" sz="3600" b="1" i="1" dirty="0">
                <a:latin typeface="Comic Sans MS" panose="030F0702030302020204" pitchFamily="66" charset="0"/>
              </a:rPr>
            </a:br>
            <a:endParaRPr lang="it-IT" sz="36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01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5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18366" y="486649"/>
            <a:ext cx="4198447" cy="1289899"/>
          </a:xfrm>
          <a:solidFill>
            <a:srgbClr val="F7E993"/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it-IT" sz="4800" dirty="0">
                <a:latin typeface="Comic Sans MS" panose="030F0702030302020204" pitchFamily="66" charset="0"/>
              </a:rPr>
              <a:t>Classi sede Succursale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71154" y="486650"/>
            <a:ext cx="4288971" cy="1289899"/>
          </a:xfrm>
          <a:prstGeom prst="rect">
            <a:avLst/>
          </a:prstGeom>
          <a:solidFill>
            <a:srgbClr val="F7E993"/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800" dirty="0">
                <a:latin typeface="Comic Sans MS" panose="030F0702030302020204" pitchFamily="66" charset="0"/>
              </a:rPr>
              <a:t>Classi sede</a:t>
            </a:r>
          </a:p>
          <a:p>
            <a:pPr algn="ctr"/>
            <a:r>
              <a:rPr lang="it-IT" sz="4800" dirty="0">
                <a:latin typeface="Comic Sans MS" panose="030F0702030302020204" pitchFamily="66" charset="0"/>
              </a:rPr>
              <a:t>Centrale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283234" y="2272936"/>
            <a:ext cx="5886994" cy="2606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3DSc: 20 alunni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4DSc: 13 alunni (4 in mobilità)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5DS: 16 alunni (Esame di Stato)</a:t>
            </a:r>
          </a:p>
          <a:p>
            <a:pPr>
              <a:lnSpc>
                <a:spcPct val="150000"/>
              </a:lnSpc>
            </a:pPr>
            <a:endParaRPr lang="it-IT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69816" y="2272936"/>
            <a:ext cx="5852161" cy="131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2BSc*: 22 alunni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4BSc: 18 alunni (2 in mobilità)</a:t>
            </a:r>
          </a:p>
        </p:txBody>
      </p:sp>
      <p:cxnSp>
        <p:nvCxnSpPr>
          <p:cNvPr id="8" name="Connettore diritto 7"/>
          <p:cNvCxnSpPr/>
          <p:nvPr/>
        </p:nvCxnSpPr>
        <p:spPr>
          <a:xfrm>
            <a:off x="-21772" y="6857400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1219200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/>
          <p:cNvSpPr/>
          <p:nvPr/>
        </p:nvSpPr>
        <p:spPr>
          <a:xfrm>
            <a:off x="169816" y="2656953"/>
            <a:ext cx="634855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5BS: 14 alunni (Esame di Stato)</a:t>
            </a:r>
          </a:p>
          <a:p>
            <a:pPr>
              <a:lnSpc>
                <a:spcPct val="150000"/>
              </a:lnSpc>
            </a:pPr>
            <a:endParaRPr lang="en-US" b="1" i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sz="2400" b="1" i="1" dirty="0">
                <a:latin typeface="Comic Sans MS" panose="030F0702030302020204" pitchFamily="66" charset="0"/>
              </a:rPr>
              <a:t>*</a:t>
            </a:r>
            <a:r>
              <a:rPr lang="en-US" sz="2400" b="1" i="1" u="sng" dirty="0" err="1">
                <a:latin typeface="Comic Sans MS" panose="030F0702030302020204" pitchFamily="66" charset="0"/>
              </a:rPr>
              <a:t>Nuovo</a:t>
            </a:r>
            <a:r>
              <a:rPr lang="en-US" sz="2400" b="1" i="1" u="sng" dirty="0">
                <a:latin typeface="Comic Sans MS" panose="030F0702030302020204" pitchFamily="66" charset="0"/>
              </a:rPr>
              <a:t> </a:t>
            </a:r>
            <a:r>
              <a:rPr lang="en-US" sz="2400" b="1" i="1" u="sng" dirty="0" err="1">
                <a:latin typeface="Comic Sans MS" panose="030F0702030302020204" pitchFamily="66" charset="0"/>
              </a:rPr>
              <a:t>Ordinamento</a:t>
            </a:r>
            <a:r>
              <a:rPr lang="en-US" sz="2400" b="1" i="1" u="sng" dirty="0">
                <a:latin typeface="Comic Sans MS" panose="030F0702030302020204" pitchFamily="66" charset="0"/>
              </a:rPr>
              <a:t> - Discipline IGCSE</a:t>
            </a:r>
            <a:r>
              <a:rPr lang="en-US" sz="2400" b="1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English as a Second Language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Physics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62101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C8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96344" y="287382"/>
            <a:ext cx="4950822" cy="1058092"/>
          </a:xfrm>
          <a:solidFill>
            <a:schemeClr val="accent2">
              <a:lumMod val="40000"/>
              <a:lumOff val="60000"/>
            </a:schemeClr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it-IT" sz="3200" b="1" u="sng" dirty="0">
                <a:latin typeface="Comic Sans MS" panose="030F0702030302020204" pitchFamily="66" charset="0"/>
              </a:rPr>
              <a:t>ESAMI IGCSE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640112" y="2455816"/>
            <a:ext cx="11064208" cy="822961"/>
          </a:xfrm>
          <a:prstGeom prst="rect">
            <a:avLst/>
          </a:prstGeom>
          <a:noFill/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3200" b="1" u="sng" dirty="0">
              <a:latin typeface="Comic Sans MS" panose="030F0702030302020204" pitchFamily="66" charset="0"/>
            </a:endParaRPr>
          </a:p>
          <a:p>
            <a:endParaRPr lang="it-IT" sz="3200" b="1" u="sng" dirty="0">
              <a:latin typeface="Comic Sans MS" panose="030F0702030302020204" pitchFamily="66" charset="0"/>
            </a:endParaRPr>
          </a:p>
          <a:p>
            <a:r>
              <a:rPr lang="it-IT" sz="3200" b="1" u="sng" dirty="0">
                <a:latin typeface="Comic Sans MS" panose="030F0702030302020204" pitchFamily="66" charset="0"/>
              </a:rPr>
              <a:t>Sessione novembre 2022 – </a:t>
            </a:r>
            <a:r>
              <a:rPr lang="it-IT" sz="3200" b="1" u="sng" dirty="0" err="1">
                <a:latin typeface="Comic Sans MS" panose="030F0702030302020204" pitchFamily="66" charset="0"/>
              </a:rPr>
              <a:t>Physics</a:t>
            </a:r>
            <a:r>
              <a:rPr lang="it-IT" sz="3200" b="1" u="sng" dirty="0">
                <a:latin typeface="Comic Sans MS" panose="030F0702030302020204" pitchFamily="66" charset="0"/>
              </a:rPr>
              <a:t> classi 4BS/4DS:</a:t>
            </a:r>
          </a:p>
          <a:p>
            <a:endParaRPr lang="it-IT" sz="32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3200" b="1" dirty="0">
                <a:latin typeface="Comic Sans MS" panose="030F0702030302020204" pitchFamily="66" charset="0"/>
              </a:rPr>
              <a:t>solo 7 iscritti della 4BS – 2 in mobilità</a:t>
            </a:r>
          </a:p>
          <a:p>
            <a:pPr marL="457200" indent="-457200">
              <a:buFontTx/>
              <a:buChar char="-"/>
            </a:pPr>
            <a:r>
              <a:rPr lang="it-IT" sz="3200" b="1" dirty="0">
                <a:latin typeface="Comic Sans MS" panose="030F0702030302020204" pitchFamily="66" charset="0"/>
              </a:rPr>
              <a:t>nessun iscritto della 4DS - 4 in mobilità</a:t>
            </a:r>
          </a:p>
          <a:p>
            <a:pPr marL="457200" indent="-457200"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</p:txBody>
      </p:sp>
      <p:cxnSp>
        <p:nvCxnSpPr>
          <p:cNvPr id="8" name="Connettore diritto 7"/>
          <p:cNvCxnSpPr/>
          <p:nvPr/>
        </p:nvCxnSpPr>
        <p:spPr>
          <a:xfrm>
            <a:off x="116680" y="6858000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1219200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olo 1"/>
          <p:cNvSpPr txBox="1">
            <a:spLocks/>
          </p:cNvSpPr>
          <p:nvPr/>
        </p:nvSpPr>
        <p:spPr>
          <a:xfrm>
            <a:off x="640112" y="4624250"/>
            <a:ext cx="11064208" cy="1110341"/>
          </a:xfrm>
          <a:prstGeom prst="rect">
            <a:avLst/>
          </a:prstGeom>
          <a:noFill/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3200" b="1" u="sng" dirty="0">
              <a:latin typeface="Comic Sans MS" panose="030F0702030302020204" pitchFamily="66" charset="0"/>
            </a:endParaRPr>
          </a:p>
          <a:p>
            <a:r>
              <a:rPr lang="it-IT" sz="3200" b="1" u="sng" dirty="0">
                <a:latin typeface="Comic Sans MS" panose="030F0702030302020204" pitchFamily="66" charset="0"/>
              </a:rPr>
              <a:t>Sessione maggio 2023 – English </a:t>
            </a:r>
            <a:r>
              <a:rPr lang="it-IT" sz="3200" b="1" u="sng" dirty="0" err="1">
                <a:latin typeface="Comic Sans MS" panose="030F0702030302020204" pitchFamily="66" charset="0"/>
              </a:rPr>
              <a:t>as</a:t>
            </a:r>
            <a:r>
              <a:rPr lang="it-IT" sz="3200" b="1" u="sng" dirty="0">
                <a:latin typeface="Comic Sans MS" panose="030F0702030302020204" pitchFamily="66" charset="0"/>
              </a:rPr>
              <a:t> a Second Language:</a:t>
            </a:r>
          </a:p>
          <a:p>
            <a:endParaRPr lang="it-IT" sz="32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3200" b="1" dirty="0">
                <a:latin typeface="Comic Sans MS" panose="030F0702030302020204" pitchFamily="66" charset="0"/>
              </a:rPr>
              <a:t>solo 11 iscritti della 3DS</a:t>
            </a:r>
          </a:p>
          <a:p>
            <a:pPr marL="457200" indent="-457200">
              <a:buFontTx/>
              <a:buChar char="-"/>
            </a:pPr>
            <a:r>
              <a:rPr lang="it-IT" sz="3200" b="1" dirty="0">
                <a:latin typeface="Comic Sans MS" panose="030F0702030302020204" pitchFamily="66" charset="0"/>
              </a:rPr>
              <a:t>6 iscritti della 3AS (classe non Cambridge), la 3BS non si è formata</a:t>
            </a:r>
          </a:p>
          <a:p>
            <a:pPr marL="457200" indent="-457200"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1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21131" y="717821"/>
            <a:ext cx="7016931" cy="1325563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6000" dirty="0"/>
              <a:t> </a:t>
            </a:r>
            <a:r>
              <a:rPr lang="it-IT" sz="6000" b="1" dirty="0">
                <a:latin typeface="Comic Sans MS" panose="030F0702030302020204" pitchFamily="66" charset="0"/>
              </a:rPr>
              <a:t>CRITICITA’</a:t>
            </a:r>
            <a:endParaRPr lang="it-IT" sz="6000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6206" y="2899953"/>
            <a:ext cx="10400211" cy="2502041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it-IT" sz="3000" b="1" dirty="0">
                <a:latin typeface="Comic Sans MS" panose="030F0702030302020204" pitchFamily="66" charset="0"/>
              </a:rPr>
              <a:t>Mancate iscrizioni per le classi prime </a:t>
            </a:r>
            <a:r>
              <a:rPr lang="it-IT" sz="3000" b="1">
                <a:latin typeface="Comic Sans MS" panose="030F0702030302020204" pitchFamily="66" charset="0"/>
              </a:rPr>
              <a:t>di quest’anno</a:t>
            </a:r>
            <a:endParaRPr lang="it-IT" sz="30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sz="3000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3000" b="1" dirty="0">
                <a:latin typeface="Comic Sans MS" panose="030F0702030302020204" pitchFamily="66" charset="0"/>
              </a:rPr>
              <a:t>Pochi iscritti agli esami IGCSE di </a:t>
            </a:r>
            <a:r>
              <a:rPr lang="it-IT" sz="3000" b="1" dirty="0" err="1">
                <a:latin typeface="Comic Sans MS" panose="030F0702030302020204" pitchFamily="66" charset="0"/>
              </a:rPr>
              <a:t>Physics</a:t>
            </a:r>
            <a:r>
              <a:rPr lang="it-IT" sz="3000" b="1" dirty="0">
                <a:latin typeface="Comic Sans MS" panose="030F0702030302020204" pitchFamily="66" charset="0"/>
              </a:rPr>
              <a:t> probabilmente a causa del continuo avvicendamento dei docenti madrelingua durante gli scorsi anni e alla mobilità degli studenti</a:t>
            </a:r>
          </a:p>
        </p:txBody>
      </p:sp>
    </p:spTree>
    <p:extLst>
      <p:ext uri="{BB962C8B-B14F-4D97-AF65-F5344CB8AC3E}">
        <p14:creationId xmlns:p14="http://schemas.microsoft.com/office/powerpoint/2010/main" val="3220333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196</TotalTime>
  <Words>183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Tema di Office</vt:lpstr>
      <vt:lpstr>Classi C.A.I.E. Cambridge Assessment International Education   A.s. 2022-2023 </vt:lpstr>
      <vt:lpstr>Classi sede Succursale</vt:lpstr>
      <vt:lpstr>ESAMI IGCSE</vt:lpstr>
      <vt:lpstr> CRITICITA’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 C.A.I.E</dc:title>
  <dc:creator>User</dc:creator>
  <cp:lastModifiedBy>User14</cp:lastModifiedBy>
  <cp:revision>44</cp:revision>
  <dcterms:created xsi:type="dcterms:W3CDTF">2021-06-08T14:31:24Z</dcterms:created>
  <dcterms:modified xsi:type="dcterms:W3CDTF">2023-01-19T09:59:09Z</dcterms:modified>
</cp:coreProperties>
</file>