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Garamond" panose="02020404030301010803" pitchFamily="18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tjqnb/lhMn2sH+XZeQMMPWckW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6B0E93-62D7-4B31-9E6F-0FCCC8610BA3}">
  <a:tblStyle styleId="{796B0E93-62D7-4B31-9E6F-0FCCC8610BA3}" styleName="Table_0">
    <a:wholeTbl>
      <a:tcTxStyle b="off" i="off">
        <a:font>
          <a:latin typeface="Garamond"/>
          <a:ea typeface="Garamond"/>
          <a:cs typeface="Garamond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FE7"/>
          </a:solidFill>
        </a:fill>
      </a:tcStyle>
    </a:wholeTbl>
    <a:band1H>
      <a:tcTxStyle b="off" i="off"/>
      <a:tcStyle>
        <a:tcBdr/>
        <a:fill>
          <a:solidFill>
            <a:srgbClr val="D8DD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8DD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Garamond"/>
          <a:ea typeface="Garamond"/>
          <a:cs typeface="Garamond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Garamond"/>
          <a:ea typeface="Garamond"/>
          <a:cs typeface="Garamond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4" name="Google Shape;2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3394ce326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3394ce326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3394ce326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3394ce3263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394ce326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394ce326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394ce3263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394ce3263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4" name="Google Shape;2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5" name="Google Shape;2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7" name="Google Shape;28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8" name="Google Shape;29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3" name="Google Shape;30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6" name="Google Shape;1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7" name="Google Shape;1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titolo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2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Google Shape;18;p32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9;p32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" name="Google Shape;20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21;p32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Google Shape;22;p3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27" name="Google Shape;27;p32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panoramica con didascalia">
  <p:cSld name="Immagine panoramica con didascalia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1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8" name="Google Shape;88;p41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4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sottotitolo">
  <p:cSld name="Titolo e sottotito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2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2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4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98" name="Google Shape;98;p42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zione con didascalia">
  <p:cSld name="Citazione con didascalia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3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3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43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6" name="Google Shape;106;p4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43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43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">
  <p:cSld name="Scheda nom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4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4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4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cheda nome citazione">
  <p:cSld name="Scheda nome citazion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5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5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45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4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22" name="Google Shape;122;p45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45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it-IT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4" name="Google Shape;124;p45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o o falso">
  <p:cSld name="Vero o falso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6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4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2" name="Google Shape;132;p46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7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39" name="Google Shape;139;p4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8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48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4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146" name="Google Shape;146;p48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3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4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41" name="Google Shape;41;p34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3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Google Shape;44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59" name="Google Shape;59;p36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65" name="Google Shape;65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cxnSp>
        <p:nvCxnSpPr>
          <p:cNvPr id="77" name="Google Shape;77;p39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1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Google Shape;7;p31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31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" name="Google Shape;9;p3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31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ctrTitle"/>
          </p:nvPr>
        </p:nvSpPr>
        <p:spPr>
          <a:xfrm>
            <a:off x="2332384" y="1364974"/>
            <a:ext cx="7553700" cy="22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aramond"/>
              <a:buNone/>
            </a:pPr>
            <a:r>
              <a:rPr lang="it-IT" sz="4300" b="1">
                <a:solidFill>
                  <a:srgbClr val="783F04"/>
                </a:solidFill>
              </a:rPr>
              <a:t>Relazione finale</a:t>
            </a:r>
            <a:endParaRPr sz="4300" b="1">
              <a:solidFill>
                <a:srgbClr val="783F04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300"/>
              <a:buFont typeface="Garamond"/>
              <a:buNone/>
            </a:pPr>
            <a:r>
              <a:rPr lang="it-IT" sz="4300" b="1">
                <a:solidFill>
                  <a:srgbClr val="783F04"/>
                </a:solidFill>
              </a:rPr>
              <a:t>Funzione strumentale Area 1</a:t>
            </a:r>
            <a:br>
              <a:rPr lang="it-IT" sz="4300" b="1">
                <a:solidFill>
                  <a:srgbClr val="783F04"/>
                </a:solidFill>
              </a:rPr>
            </a:br>
            <a:r>
              <a:rPr lang="it-IT" sz="4300" b="1">
                <a:solidFill>
                  <a:srgbClr val="783F04"/>
                </a:solidFill>
              </a:rPr>
              <a:t>PTOF – RaV – PdM</a:t>
            </a:r>
            <a:endParaRPr b="1">
              <a:solidFill>
                <a:srgbClr val="783F04"/>
              </a:solidFill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subTitle" idx="1"/>
          </p:nvPr>
        </p:nvSpPr>
        <p:spPr>
          <a:xfrm>
            <a:off x="2692398" y="4704521"/>
            <a:ext cx="6815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35"/>
              <a:buNone/>
            </a:pPr>
            <a:r>
              <a:rPr lang="it-IT" sz="2900" b="1"/>
              <a:t>Prof. Francesco Di Filippo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>
            <a:spLocks noGrp="1"/>
          </p:cNvSpPr>
          <p:nvPr>
            <p:ph type="body" idx="1"/>
          </p:nvPr>
        </p:nvSpPr>
        <p:spPr>
          <a:xfrm>
            <a:off x="974361" y="809469"/>
            <a:ext cx="10238400" cy="5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85200C"/>
                </a:solidFill>
              </a:rPr>
              <a:t>Attività svolte Marzo e Aprile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E69138"/>
                </a:solidFill>
              </a:rPr>
              <a:t>Monitoraggio finale dei progetti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Predisposizione/aggiornamento schede di monitoraggio finale dei progetti di ampliamento dell’offerta formativa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Predisposizione/aggiornamento questionario di gradimento finale degli alunni che hanno partecipato ai progetti di ampliamento dell’offerta formativa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974361" y="809469"/>
            <a:ext cx="10238400" cy="5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85200C"/>
                </a:solidFill>
              </a:rPr>
              <a:t>Attività svolte Maggio e Giugno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E69138"/>
                </a:solidFill>
              </a:rPr>
              <a:t>Monitoraggio finale dei progetti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Raccolta, organizzazione e invio schede di rendicontazione finanziaria dei progetti di ampliamento dell’offerta formativa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Analisi dei dati e realizzazione del report relativo al monitoraggio finale dei progetti e del questionario di gradimento degli alunni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body" idx="1"/>
          </p:nvPr>
        </p:nvSpPr>
        <p:spPr>
          <a:xfrm>
            <a:off x="1295401" y="884420"/>
            <a:ext cx="9601196" cy="4991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10"/>
              <a:buNone/>
            </a:pPr>
            <a:r>
              <a:rPr lang="it-IT" sz="5400" b="1">
                <a:solidFill>
                  <a:srgbClr val="A61C00"/>
                </a:solidFill>
              </a:rPr>
              <a:t>Report</a:t>
            </a:r>
            <a:endParaRPr b="1">
              <a:solidFill>
                <a:srgbClr val="A61C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SzPts val="2185"/>
              <a:buNone/>
            </a:pPr>
            <a:endParaRPr sz="1900"/>
          </a:p>
          <a:p>
            <a:pPr marL="0" lvl="0" indent="0" algn="ctr" rtl="0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SzPts val="6210"/>
              <a:buNone/>
            </a:pPr>
            <a:r>
              <a:rPr lang="it-IT" sz="5400"/>
              <a:t>Monitoraggio finale dei progetti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"/>
          <p:cNvSpPr txBox="1">
            <a:spLocks noGrp="1"/>
          </p:cNvSpPr>
          <p:nvPr>
            <p:ph type="title"/>
          </p:nvPr>
        </p:nvSpPr>
        <p:spPr>
          <a:xfrm>
            <a:off x="1295402" y="783407"/>
            <a:ext cx="9601200" cy="1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Progetti avviati e non avviati</a:t>
            </a:r>
            <a:endParaRPr b="1">
              <a:solidFill>
                <a:srgbClr val="980000"/>
              </a:solidFill>
            </a:endParaRPr>
          </a:p>
        </p:txBody>
      </p:sp>
      <p:pic>
        <p:nvPicPr>
          <p:cNvPr id="220" name="Google Shape;220;p13" title="Proget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63375" y="1896425"/>
            <a:ext cx="6925425" cy="42822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3"/>
          <p:cNvSpPr txBox="1"/>
          <p:nvPr/>
        </p:nvSpPr>
        <p:spPr>
          <a:xfrm>
            <a:off x="1023275" y="5108125"/>
            <a:ext cx="2650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 avviati 27</a:t>
            </a:r>
            <a:endParaRPr sz="1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it-IT" sz="1600" b="1" i="0" u="none" strike="noStrike" cap="non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Progetti non avviati 4</a:t>
            </a:r>
            <a:endParaRPr sz="1600" b="1" i="0" u="none" strike="noStrike" cap="non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6" name="Google Shape;226;p14"/>
          <p:cNvGraphicFramePr/>
          <p:nvPr/>
        </p:nvGraphicFramePr>
        <p:xfrm>
          <a:off x="1608375" y="274796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907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1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it-IT" sz="2100" b="1" u="none" strike="noStrike" cap="none">
                          <a:solidFill>
                            <a:schemeClr val="dk1"/>
                          </a:solidFill>
                        </a:rPr>
                        <a:t>Motivo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it-IT" sz="2100" b="0" u="none" strike="noStrike" cap="none"/>
                        <a:t>Problematiche</a:t>
                      </a:r>
                      <a:r>
                        <a:rPr lang="it-IT" sz="2100" u="none" strike="noStrike" cap="none"/>
                        <a:t> di tipo organizzativo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it-IT" sz="2100" b="0" u="none" strike="noStrike" cap="none"/>
                        <a:t>Numero minimo di studenti non raggiunto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100"/>
                        <a:buFont typeface="Arial"/>
                        <a:buNone/>
                      </a:pPr>
                      <a:r>
                        <a:rPr lang="it-IT" sz="2100" u="none" strike="noStrike" cap="none"/>
                        <a:t>Finanziamento esterno non arrivato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7" name="Google Shape;227;p1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77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Progetti non avviati motivi</a:t>
            </a:r>
            <a:endParaRPr b="1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3394ce3263_0_6"/>
          <p:cNvSpPr txBox="1">
            <a:spLocks noGrp="1"/>
          </p:cNvSpPr>
          <p:nvPr>
            <p:ph type="title"/>
          </p:nvPr>
        </p:nvSpPr>
        <p:spPr>
          <a:xfrm>
            <a:off x="1295400" y="778124"/>
            <a:ext cx="9601200" cy="807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Progetti e obiettivi</a:t>
            </a:r>
            <a:endParaRPr b="1"/>
          </a:p>
        </p:txBody>
      </p:sp>
      <p:pic>
        <p:nvPicPr>
          <p:cNvPr id="233" name="Google Shape;233;g13394ce3263_0_6" descr="Grafico delle risposte di Moduli. Titolo della domanda: Gli obiettivi previsti sono stati raggiunti. Numero di risposte: 20 risposte." title="Gli obiettivi previsti sono stati raggiunt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4475" y="1720350"/>
            <a:ext cx="10294400" cy="433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3394ce3263_0_12"/>
          <p:cNvSpPr txBox="1">
            <a:spLocks noGrp="1"/>
          </p:cNvSpPr>
          <p:nvPr>
            <p:ph type="title"/>
          </p:nvPr>
        </p:nvSpPr>
        <p:spPr>
          <a:xfrm>
            <a:off x="1295400" y="772400"/>
            <a:ext cx="9601200" cy="901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Progetti e gradimento alunni</a:t>
            </a:r>
            <a:endParaRPr b="1"/>
          </a:p>
        </p:txBody>
      </p:sp>
      <p:pic>
        <p:nvPicPr>
          <p:cNvPr id="239" name="Google Shape;239;g13394ce3263_0_12" descr="Grafico delle risposte di Moduli. Titolo della domanda: Gradimento/interesse da parte degli allievi. Numero di risposte: 20 risposte." title="Gradimento/interesse da parte degli alliev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650" y="1782575"/>
            <a:ext cx="10610248" cy="446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3394ce3263_0_18"/>
          <p:cNvSpPr txBox="1">
            <a:spLocks noGrp="1"/>
          </p:cNvSpPr>
          <p:nvPr>
            <p:ph type="title"/>
          </p:nvPr>
        </p:nvSpPr>
        <p:spPr>
          <a:xfrm>
            <a:off x="1295400" y="759753"/>
            <a:ext cx="9601200" cy="78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Progetti e valutazione degli alunni</a:t>
            </a:r>
            <a:endParaRPr b="1"/>
          </a:p>
        </p:txBody>
      </p:sp>
      <p:pic>
        <p:nvPicPr>
          <p:cNvPr id="245" name="Google Shape;245;g13394ce3263_0_18" descr="Grafico delle risposte di Moduli. Titolo della domanda: Giudizio prevalente degli allievi. Numero di risposte: 20 risposte." title="Giudizio prevalente degli allievi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6650" y="1740500"/>
            <a:ext cx="10517151" cy="44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13394ce3263_0_24"/>
          <p:cNvSpPr txBox="1">
            <a:spLocks noGrp="1"/>
          </p:cNvSpPr>
          <p:nvPr>
            <p:ph type="title"/>
          </p:nvPr>
        </p:nvSpPr>
        <p:spPr>
          <a:xfrm>
            <a:off x="1295400" y="724653"/>
            <a:ext cx="9601200" cy="78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/>
              <a:t>Metodologia</a:t>
            </a:r>
            <a:endParaRPr b="1"/>
          </a:p>
        </p:txBody>
      </p:sp>
      <p:pic>
        <p:nvPicPr>
          <p:cNvPr id="251" name="Google Shape;251;g13394ce3263_0_24" descr="Grafico delle risposte di Moduli. Titolo della domanda: Tipo di intervento didattico. Numero di risposte: 20 risposte." title="Tipo di intervento didattic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50" y="1509750"/>
            <a:ext cx="10450826" cy="46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>
            <a:spLocks noGrp="1"/>
          </p:cNvSpPr>
          <p:nvPr>
            <p:ph type="body" idx="1"/>
          </p:nvPr>
        </p:nvSpPr>
        <p:spPr>
          <a:xfrm>
            <a:off x="1061650" y="979724"/>
            <a:ext cx="10335300" cy="4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30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r>
              <a:rPr lang="it-IT" sz="4400" b="1">
                <a:solidFill>
                  <a:srgbClr val="980000"/>
                </a:solidFill>
              </a:rPr>
              <a:t>L’offerta progettuale è stata organizzata per aree disciplinari</a:t>
            </a:r>
            <a:endParaRPr sz="4400" b="1">
              <a:solidFill>
                <a:srgbClr val="980000"/>
              </a:solidFill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330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</a:pPr>
            <a:endParaRPr sz="280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>
                <a:solidFill>
                  <a:schemeClr val="dk1"/>
                </a:solidFill>
              </a:rPr>
              <a:t>Area Inclusione</a:t>
            </a:r>
            <a:endParaRPr sz="2800" b="1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>
                <a:solidFill>
                  <a:schemeClr val="dk1"/>
                </a:solidFill>
              </a:rPr>
              <a:t>Area Benessere e Apprendimento</a:t>
            </a:r>
            <a:endParaRPr sz="2800" b="1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>
                <a:solidFill>
                  <a:schemeClr val="dk1"/>
                </a:solidFill>
              </a:rPr>
              <a:t>Area Orientamento</a:t>
            </a:r>
            <a:endParaRPr sz="2800" b="1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>
                <a:solidFill>
                  <a:schemeClr val="dk1"/>
                </a:solidFill>
              </a:rPr>
              <a:t>Area Scientifica</a:t>
            </a:r>
            <a:endParaRPr sz="2800" b="1">
              <a:solidFill>
                <a:schemeClr val="dk1"/>
              </a:solidFill>
            </a:endParaRPr>
          </a:p>
          <a:p>
            <a:pPr marL="285750" lvl="0" indent="-2590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it-IT" sz="2800" b="1">
                <a:solidFill>
                  <a:schemeClr val="dk1"/>
                </a:solidFill>
              </a:rPr>
              <a:t>Area Linguistica</a:t>
            </a:r>
            <a:endParaRPr sz="28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b="1"/>
              <a:t>Funzione Strumentale Area 1</a:t>
            </a:r>
            <a:endParaRPr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b="1"/>
              <a:t>PTOF- RaV - PdM</a:t>
            </a:r>
            <a:endParaRPr/>
          </a:p>
        </p:txBody>
      </p:sp>
      <p:grpSp>
        <p:nvGrpSpPr>
          <p:cNvPr id="158" name="Google Shape;158;p2"/>
          <p:cNvGrpSpPr/>
          <p:nvPr/>
        </p:nvGrpSpPr>
        <p:grpSpPr>
          <a:xfrm>
            <a:off x="843650" y="2451100"/>
            <a:ext cx="10531022" cy="3423188"/>
            <a:chOff x="-362190" y="-37258"/>
            <a:chExt cx="10240200" cy="3423188"/>
          </a:xfrm>
        </p:grpSpPr>
        <p:sp>
          <p:nvSpPr>
            <p:cNvPr id="159" name="Google Shape;159;p2"/>
            <p:cNvSpPr txBox="1"/>
            <p:nvPr/>
          </p:nvSpPr>
          <p:spPr>
            <a:xfrm>
              <a:off x="-362190" y="-37258"/>
              <a:ext cx="10240200" cy="1167300"/>
            </a:xfrm>
            <a:prstGeom prst="rect">
              <a:avLst/>
            </a:prstGeom>
            <a:solidFill>
              <a:srgbClr val="B6D7A8"/>
            </a:solidFill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Garamond"/>
                <a:buNone/>
              </a:pPr>
              <a:r>
                <a:rPr lang="it-IT" sz="3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Il lavoro è stato svolto con la collaborazione della Commissione PTOF-RaV-PdM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0" y="1295034"/>
              <a:ext cx="9601200" cy="20908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-256346" y="1227017"/>
              <a:ext cx="10055700" cy="209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825" tIns="13950" rIns="78225" bIns="13950" anchor="t" anchorCtr="0">
              <a:noAutofit/>
            </a:bodyPr>
            <a:lstStyle/>
            <a:p>
              <a:pPr marL="57150" marR="0" lvl="1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Garamond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220"/>
                </a:spcBef>
                <a:spcAft>
                  <a:spcPts val="0"/>
                </a:spcAft>
                <a:buClr>
                  <a:srgbClr val="980000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>
                  <a:solidFill>
                    <a:srgbClr val="980000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Daniela FORTINI</a:t>
              </a: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rgbClr val="980000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>
                  <a:solidFill>
                    <a:srgbClr val="980000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Antonella OLIVIERO</a:t>
              </a:r>
              <a:endParaRPr sz="1400" b="0" i="0" u="none" strike="noStrike" cap="none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760"/>
                </a:spcBef>
                <a:spcAft>
                  <a:spcPts val="0"/>
                </a:spcAft>
                <a:buClr>
                  <a:srgbClr val="980000"/>
                </a:buClr>
                <a:buSzPts val="3800"/>
                <a:buFont typeface="Garamond"/>
                <a:buChar char="•"/>
              </a:pPr>
              <a:r>
                <a:rPr lang="it-IT" sz="3800" b="0" i="0" u="none" strike="noStrike" cap="none">
                  <a:solidFill>
                    <a:srgbClr val="980000"/>
                  </a:solidFill>
                  <a:latin typeface="Garamond"/>
                  <a:ea typeface="Garamond"/>
                  <a:cs typeface="Garamond"/>
                  <a:sym typeface="Garamond"/>
                </a:rPr>
                <a:t>Prof.ssa Irene ARCHINI</a:t>
              </a:r>
              <a:r>
                <a:rPr lang="it-IT" sz="38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Inclusione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8425" y="2656019"/>
            <a:ext cx="5127175" cy="311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17"/>
          <p:cNvGraphicFramePr/>
          <p:nvPr/>
        </p:nvGraphicFramePr>
        <p:xfrm>
          <a:off x="201615" y="44157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2194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12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7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STATUS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ALUNNI ISCRITTI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REFERENTE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ALUNNI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MY LAB PAPARESCHI. SCUOLA DI TEATRO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30/21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DA SPECCHI A FINESTRE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MATTEINI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 circa/250 circa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AUTONOMA-MENTE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FARINA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TUTTI GLI ALUNNI CON NECESSITA’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annuale dell’Istituto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PONTE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LORENZINI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5/3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CENTRO SPORTIVO STUDENTESCO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FARINA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annuale dell’Istituto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06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IO NON ODIO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non avviato dalla Regione Lazio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57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ACCOGLIENZA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CARLO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ORIOLO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300 circa/300 circa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BAND DI ISTITUTO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CATARINOZZI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4572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10/10</a:t>
                      </a:r>
                      <a:endParaRPr sz="1400" u="none" strike="noStrike" cap="none"/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più che buona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it-IT" b="1">
                <a:solidFill>
                  <a:srgbClr val="A61C00"/>
                </a:solidFill>
              </a:rPr>
              <a:t>Progetti area Benessere e Apprendimento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9225" y="2558125"/>
            <a:ext cx="3527001" cy="35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8" name="Google Shape;278;p19"/>
          <p:cNvGraphicFramePr/>
          <p:nvPr/>
        </p:nvGraphicFramePr>
        <p:xfrm>
          <a:off x="193638" y="299713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281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8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471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STATUS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ALUNNI ISCRITTI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REFERENTE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ALUNNI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SALUTE È PROMOSSA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LORENZINI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TUTTI GLI ALUNNI CIRCA 1.100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solidFill>
                      <a:srgbClr val="D8D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25" marB="45725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 CAMBRIDGE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CHIARALUCE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110/110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SALUTE MENTALE A SCUOLA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INDELICATO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SCUOLA MI RISPETTA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FILIPPO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SPORTELLI DIDATTICI</a:t>
                      </a:r>
                      <a:endParaRPr sz="1400" u="none" strike="noStrike" cap="none"/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VILLANI</a:t>
                      </a:r>
                      <a:endParaRPr sz="1400" u="none" strike="noStrike" cap="none"/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</a:t>
                      </a:r>
                      <a:r>
                        <a:rPr lang="it-IT" sz="1400" u="none" strike="noStrike" cap="none"/>
                        <a:t>/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</a:t>
                      </a:r>
                      <a:endParaRPr sz="1400" u="none" strike="noStrike" cap="none"/>
                    </a:p>
                  </a:txBody>
                  <a:tcPr marL="40650" marR="15875" marT="12075" marB="8250" anchor="ctr"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Relazione F.S.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1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RIGENERAZIONE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INDELICATO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DOCUFILM TUTTI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</a:t>
                      </a: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ONCORSO 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FOTOGRAFICO 61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GIORNATA INTERNAZIONALE VIOLENZA SULLE DONNE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PRESIDENZA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TUTTE LE CLASSI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CYBERBULLISMO COLLABORAZIONE MUSEO</a:t>
                      </a: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POLIZIA DI STATO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PRESIDENZA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CLASSI 2° E ALTRE 6 CLASSI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Times New Roman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 CLASSI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IL DIGITALE IN TASCA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LABARILE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30/29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Orientamento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84" name="Google Shape;28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212" y="2536425"/>
            <a:ext cx="5297075" cy="33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Google Shape;289;p21"/>
          <p:cNvGraphicFramePr/>
          <p:nvPr/>
        </p:nvGraphicFramePr>
        <p:xfrm>
          <a:off x="263237" y="41562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2556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2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9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5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STATUS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ALUNNI ISCRITTI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REFERENTE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ALUNNI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ORIENTAMENTO IN ENTRATA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</a:t>
                      </a: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ARANTINO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b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</a:t>
                      </a: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350 GENITORI OPEN DAY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160 GENITORI E ALUNNI IN PRESENZA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Relazione F.S.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 MI ORIENTO SCELGO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b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</a:b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PETRASSI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ALUNNI CLASSI QUARTE E QUINTE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À LA DÉCOUVERTE DU TERRITOIRE - GIRANDO ATTORNO A ROMA SULLA STRADA PORTUENSE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RAPONI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Problemi di tipo organizzativo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4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DIAMOCI LA MANO PROGETTO CONTINUITA’ SCUOLA SECONDARIA 1° E 2° GRADO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PREVISTA ISCRIZIONE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Scientifica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295" name="Google Shape;29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4600" y="2522800"/>
            <a:ext cx="4713526" cy="353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" name="Google Shape;300;p23"/>
          <p:cNvGraphicFramePr/>
          <p:nvPr/>
        </p:nvGraphicFramePr>
        <p:xfrm>
          <a:off x="261771" y="46058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223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4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343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477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PROGETTO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REFERENTE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STATUS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ALUNNI ISCRITTI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FREQUENTANTI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REFERENTE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600" u="none" strike="noStrike" cap="none"/>
                        <a:t>FEEDBACK ALUNNI</a:t>
                      </a:r>
                      <a:endParaRPr sz="16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DI SCIENZE NATURALI E BIOLOGIA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SALVEMINI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28/25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4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GIOCHI DELLA CHIMICA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TOMASSETTI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23/23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più che buona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>
                <a:solidFill>
                  <a:srgbClr val="A61C00"/>
                </a:solidFill>
              </a:rPr>
              <a:t>Progetti area Linguistica</a:t>
            </a:r>
            <a:endParaRPr b="1">
              <a:solidFill>
                <a:srgbClr val="A61C00"/>
              </a:solidFill>
            </a:endParaRPr>
          </a:p>
        </p:txBody>
      </p:sp>
      <p:pic>
        <p:nvPicPr>
          <p:cNvPr id="306" name="Google Shape;30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4601" y="2585350"/>
            <a:ext cx="6245674" cy="333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1" name="Google Shape;311;p25"/>
          <p:cNvGraphicFramePr/>
          <p:nvPr/>
        </p:nvGraphicFramePr>
        <p:xfrm>
          <a:off x="236532" y="260565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{796B0E93-62D7-4B31-9E6F-0FCCC8610BA3}</a:tableStyleId>
              </a:tblPr>
              <a:tblGrid>
                <a:gridCol w="259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2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62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PROGETTO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REFERENTE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STATUS</a:t>
                      </a:r>
                      <a:endParaRPr sz="15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ALUNNI ISCRITTI</a:t>
                      </a:r>
                      <a:endParaRPr sz="15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FREQUENTANTI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FEEDBACK REFERENTE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it-IT" sz="1500" u="none" strike="noStrike" cap="none"/>
                        <a:t>FEEDBACK ALUNNI</a:t>
                      </a:r>
                      <a:endParaRPr sz="15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CORSO DI FONETICA E LETTURA DELLA LINGUA FRANCESE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SORIANO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20/13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8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CERTIFICAZIONE DELE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COVACCIOLI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55/50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più che buona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più che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OLIMPIADI DI ITALIANO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D’ALESSANDRI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53/53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CERTIFICAZIONE DELF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TARANTINO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27/26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più che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CERTIFICAZIONI CAMBRIDGE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CARVISIGLIA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71/69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approfondito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più che buono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2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L2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VILLANI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22/15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sufficiente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ERASMUS+ KA2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INCLUSION THROUGH CLIL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CATARINOZZI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CONCLUSO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18/18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Obiettivi raggiunti in modo completo</a:t>
                      </a:r>
                      <a:endParaRPr sz="15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Organizzazione adeguata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Grado soddisfazione ottimo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SIMULAZIONE DEL PARLAMENTO EU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 FOGGIA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Progetto non inviato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LA STORIA DEL PROFUMO E LE SUE SFUMATURE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SORIANO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NON AVVIATO</a:t>
                      </a:r>
                      <a:endParaRPr sz="1400" u="none" strike="noStrike" cap="none"/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Numero minimo di studenti non raggiunto</a:t>
                      </a:r>
                      <a:endParaRPr sz="150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it-IT"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</a:t>
                      </a: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endParaRPr sz="15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0650" marR="15875" marT="12075" marB="825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66750" y="830025"/>
            <a:ext cx="10858500" cy="11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>
                <a:solidFill>
                  <a:srgbClr val="980000"/>
                </a:solidFill>
              </a:rPr>
              <a:t>Attività previste</a:t>
            </a:r>
            <a:endParaRPr sz="3950" b="1">
              <a:solidFill>
                <a:srgbClr val="980000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it-IT" sz="3950" b="1">
                <a:solidFill>
                  <a:srgbClr val="980000"/>
                </a:solidFill>
              </a:rPr>
              <a:t>Funzione strumentale Area 1</a:t>
            </a:r>
            <a:endParaRPr sz="3950" b="1">
              <a:solidFill>
                <a:srgbClr val="980000"/>
              </a:solidFill>
            </a:endParaRPr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830025" y="2552700"/>
            <a:ext cx="10572900" cy="3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Predisposizione, revisione, aggiornamento e monitoraggio del PTOF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Raccolta, analisi e organizzazione progetti ampliamento dell’offerta formativa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controllo sostenibilità finanziaria progetti e attività PTOF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 della modulistica relativa a sintesi e monitoraggio dei progetti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Analisi, validazione ed eventuale standardizzazione dei singoli progetti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processo di valutazione ed autovalutazione RaV</a:t>
            </a:r>
            <a:endParaRPr sz="2600">
              <a:solidFill>
                <a:schemeClr val="dk1"/>
              </a:solidFill>
            </a:endParaRPr>
          </a:p>
          <a:p>
            <a:pPr marL="457200" lvl="0" indent="-3937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aramond"/>
              <a:buChar char="•"/>
            </a:pPr>
            <a:r>
              <a:rPr lang="it-IT" sz="2600">
                <a:solidFill>
                  <a:schemeClr val="dk1"/>
                </a:solidFill>
              </a:rPr>
              <a:t>Confronto tra gli obiettivi del PdM e le effettive risultanze</a:t>
            </a:r>
            <a:endParaRPr sz="26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 txBox="1">
            <a:spLocks noGrp="1"/>
          </p:cNvSpPr>
          <p:nvPr>
            <p:ph type="title"/>
          </p:nvPr>
        </p:nvSpPr>
        <p:spPr>
          <a:xfrm>
            <a:off x="1295400" y="870850"/>
            <a:ext cx="9601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Conclusioni</a:t>
            </a:r>
            <a:endParaRPr b="1"/>
          </a:p>
        </p:txBody>
      </p:sp>
      <p:sp>
        <p:nvSpPr>
          <p:cNvPr id="317" name="Google Shape;317;p26"/>
          <p:cNvSpPr txBox="1">
            <a:spLocks noGrp="1"/>
          </p:cNvSpPr>
          <p:nvPr>
            <p:ph type="body" idx="1"/>
          </p:nvPr>
        </p:nvSpPr>
        <p:spPr>
          <a:xfrm>
            <a:off x="1047750" y="1966125"/>
            <a:ext cx="10178100" cy="40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0045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it-IT">
                <a:solidFill>
                  <a:schemeClr val="dk1"/>
                </a:solidFill>
              </a:rPr>
              <a:t>I progetti hanno ottenuto </a:t>
            </a:r>
            <a:r>
              <a:rPr lang="it-IT" b="1">
                <a:solidFill>
                  <a:schemeClr val="dk1"/>
                </a:solidFill>
              </a:rPr>
              <a:t>un buon feedback da parte dei referenti</a:t>
            </a:r>
            <a:r>
              <a:rPr lang="it-IT">
                <a:solidFill>
                  <a:schemeClr val="dk1"/>
                </a:solidFill>
              </a:rPr>
              <a:t> e </a:t>
            </a:r>
            <a:r>
              <a:rPr lang="it-IT" b="1">
                <a:solidFill>
                  <a:schemeClr val="dk1"/>
                </a:solidFill>
              </a:rPr>
              <a:t>molto buona la valutazione degli studenti </a:t>
            </a:r>
            <a:r>
              <a:rPr lang="it-IT">
                <a:solidFill>
                  <a:schemeClr val="dk1"/>
                </a:solidFill>
              </a:rPr>
              <a:t>per quanto riguarda sia l’organizzazione sia la ricaduta sull’apprendimento</a:t>
            </a:r>
            <a:endParaRPr>
              <a:solidFill>
                <a:schemeClr val="dk1"/>
              </a:solidFill>
            </a:endParaRPr>
          </a:p>
          <a:p>
            <a:pPr marL="457200" lvl="0" indent="-3600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it-IT">
                <a:solidFill>
                  <a:schemeClr val="dk1"/>
                </a:solidFill>
              </a:rPr>
              <a:t>Si notano </a:t>
            </a:r>
            <a:r>
              <a:rPr lang="it-IT" b="1">
                <a:solidFill>
                  <a:schemeClr val="dk1"/>
                </a:solidFill>
              </a:rPr>
              <a:t>pochi progetti dell’area scientifica</a:t>
            </a:r>
            <a:r>
              <a:rPr lang="it-IT">
                <a:solidFill>
                  <a:schemeClr val="dk1"/>
                </a:solidFill>
              </a:rPr>
              <a:t>, così importante per un indirizzo del nostro istituto. Si auspicherebbe di riprendere i contatti con l’università per riavviare rapporti più stretti e collaborativi</a:t>
            </a:r>
            <a:endParaRPr>
              <a:solidFill>
                <a:schemeClr val="dk1"/>
              </a:solidFill>
            </a:endParaRPr>
          </a:p>
          <a:p>
            <a:pPr marL="457200" lvl="0" indent="-3600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it-IT">
                <a:solidFill>
                  <a:schemeClr val="dk1"/>
                </a:solidFill>
              </a:rPr>
              <a:t>Si ricorda al Collegio che nel PTOF si è stabilito come obiettivo per tutti gli indirizzi il </a:t>
            </a:r>
            <a:r>
              <a:rPr lang="it-IT" b="1">
                <a:solidFill>
                  <a:schemeClr val="dk1"/>
                </a:solidFill>
              </a:rPr>
              <a:t>potenziamento dell’insegnamento della lingua inglese</a:t>
            </a:r>
            <a:r>
              <a:rPr lang="it-IT">
                <a:solidFill>
                  <a:schemeClr val="dk1"/>
                </a:solidFill>
              </a:rPr>
              <a:t> e il conseguente raggiungimento del livello B2 in ogni indirizzo di studio. Per questo si caldeggia una maggiore partecipazione ai corsi per la certificazione linguistica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7"/>
          <p:cNvSpPr txBox="1">
            <a:spLocks noGrp="1"/>
          </p:cNvSpPr>
          <p:nvPr>
            <p:ph type="title"/>
          </p:nvPr>
        </p:nvSpPr>
        <p:spPr>
          <a:xfrm>
            <a:off x="1295400" y="870850"/>
            <a:ext cx="96012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 b="1"/>
              <a:t>Conclusioni</a:t>
            </a:r>
            <a:endParaRPr b="1"/>
          </a:p>
        </p:txBody>
      </p:sp>
      <p:sp>
        <p:nvSpPr>
          <p:cNvPr id="323" name="Google Shape;323;p27"/>
          <p:cNvSpPr txBox="1">
            <a:spLocks noGrp="1"/>
          </p:cNvSpPr>
          <p:nvPr>
            <p:ph type="body" idx="1"/>
          </p:nvPr>
        </p:nvSpPr>
        <p:spPr>
          <a:xfrm>
            <a:off x="842625" y="1884200"/>
            <a:ext cx="10509300" cy="41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</a:pPr>
            <a:r>
              <a:rPr lang="it-IT" b="1">
                <a:solidFill>
                  <a:schemeClr val="dk1"/>
                </a:solidFill>
              </a:rPr>
              <a:t>Tra le Priorità desunte dal rav c’è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</a:pPr>
            <a:endParaRPr sz="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</a:pPr>
            <a:r>
              <a:rPr lang="it-IT">
                <a:solidFill>
                  <a:schemeClr val="dk1"/>
                </a:solidFill>
              </a:rPr>
              <a:t>Interventi di recupero della motivazione e di promozione del benessere psicologico in era pandemica attraverso l'utilizzo di metodologie didattiche innovative e attive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</a:pPr>
            <a:r>
              <a:rPr lang="it-IT" b="1">
                <a:solidFill>
                  <a:schemeClr val="dk1"/>
                </a:solidFill>
              </a:rPr>
              <a:t>Il PdM considera</a:t>
            </a:r>
            <a:endParaRPr b="1">
              <a:solidFill>
                <a:schemeClr val="dk1"/>
              </a:solidFill>
            </a:endParaRPr>
          </a:p>
          <a:p>
            <a:pPr marL="457200" lvl="0" indent="-3600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it-IT">
                <a:solidFill>
                  <a:schemeClr val="dk1"/>
                </a:solidFill>
              </a:rPr>
              <a:t>Creazione di un ambiente di apprendimento stimolante per gli studenti</a:t>
            </a:r>
            <a:endParaRPr>
              <a:solidFill>
                <a:schemeClr val="dk1"/>
              </a:solidFill>
            </a:endParaRPr>
          </a:p>
          <a:p>
            <a:pPr marL="457200" lvl="0" indent="-3600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70"/>
              <a:buChar char="•"/>
            </a:pPr>
            <a:r>
              <a:rPr lang="it-IT">
                <a:solidFill>
                  <a:schemeClr val="dk1"/>
                </a:solidFill>
              </a:rPr>
              <a:t>Pianificazione di metodologie didattiche innovative ed incentivazione di progetti trasversali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it-IT">
                <a:solidFill>
                  <a:schemeClr val="dk1"/>
                </a:solidFill>
              </a:rPr>
              <a:t>Proposta di progetti anche su questo elemento potrebbe essere un aspetto da stimolare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body" idx="1"/>
          </p:nvPr>
        </p:nvSpPr>
        <p:spPr>
          <a:xfrm>
            <a:off x="947950" y="802825"/>
            <a:ext cx="10298700" cy="52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41302"/>
              <a:buNone/>
            </a:pPr>
            <a:r>
              <a:rPr lang="it-IT" sz="5011" b="1"/>
              <a:t>Buone Vacanze</a:t>
            </a:r>
            <a:endParaRPr sz="5011" b="1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7500"/>
              <a:buNone/>
            </a:pPr>
            <a:r>
              <a:rPr lang="it-IT" sz="3600" b="1"/>
              <a:t>Commissione Ptof-RaV-PdM Fortini, Archini, Oliviero, Di Filippo</a:t>
            </a:r>
            <a:endParaRPr sz="3600"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SzPct val="86250"/>
              <a:buNone/>
            </a:pPr>
            <a:endParaRPr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41302"/>
              <a:buFont typeface="Arial"/>
              <a:buNone/>
            </a:pPr>
            <a:r>
              <a:rPr lang="it-IT" sz="5011" b="1"/>
              <a:t>Si ringraziano</a:t>
            </a:r>
            <a:endParaRPr sz="1100"/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71379"/>
              <a:buFont typeface="Arial"/>
              <a:buNone/>
            </a:pPr>
            <a:r>
              <a:rPr lang="it-IT" sz="2900" b="1">
                <a:solidFill>
                  <a:srgbClr val="980000"/>
                </a:solidFill>
              </a:rPr>
              <a:t>La Prof.ssa Gabriella Ratto,</a:t>
            </a:r>
            <a:r>
              <a:rPr lang="it-IT" sz="2900" b="1">
                <a:solidFill>
                  <a:schemeClr val="dk1"/>
                </a:solidFill>
              </a:rPr>
              <a:t> </a:t>
            </a:r>
            <a:r>
              <a:rPr lang="it-IT" sz="2900">
                <a:solidFill>
                  <a:schemeClr val="dk1"/>
                </a:solidFill>
              </a:rPr>
              <a:t>per l’ottimo lavoro fatto negli anni precedenti su cui ci siamo basati e per la disponibilità e competenza</a:t>
            </a:r>
            <a:endParaRPr sz="29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80000"/>
              <a:buFont typeface="Arial"/>
              <a:buNone/>
            </a:pPr>
            <a:endParaRPr sz="115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ct val="71379"/>
              <a:buNone/>
            </a:pPr>
            <a:r>
              <a:rPr lang="it-IT" sz="2900" b="1">
                <a:solidFill>
                  <a:srgbClr val="980000"/>
                </a:solidFill>
              </a:rPr>
              <a:t>La Prof.ssa Diana Lorenzini,</a:t>
            </a:r>
            <a:r>
              <a:rPr lang="it-IT" sz="2900">
                <a:solidFill>
                  <a:schemeClr val="dk1"/>
                </a:solidFill>
              </a:rPr>
              <a:t> per il supporto, la grande disponibilità e la competenza</a:t>
            </a:r>
            <a:endParaRPr sz="290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600"/>
              </a:spcBef>
              <a:spcAft>
                <a:spcPts val="0"/>
              </a:spcAft>
              <a:buSzPct val="180000"/>
              <a:buNone/>
            </a:pPr>
            <a:endParaRPr sz="11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1379"/>
              <a:buNone/>
            </a:pPr>
            <a:r>
              <a:rPr lang="it-IT" sz="2900" b="1">
                <a:solidFill>
                  <a:srgbClr val="980000"/>
                </a:solidFill>
              </a:rPr>
              <a:t>Tutto il Collegio dei Docenti,</a:t>
            </a:r>
            <a:r>
              <a:rPr lang="it-IT" sz="2900">
                <a:solidFill>
                  <a:schemeClr val="dk1"/>
                </a:solidFill>
              </a:rPr>
              <a:t> per il sostegno e la collaborazione alle varie attività</a:t>
            </a:r>
            <a:endParaRPr sz="2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88181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1379"/>
              <a:buNone/>
            </a:pPr>
            <a:r>
              <a:rPr lang="it-IT" sz="2900" b="1">
                <a:solidFill>
                  <a:srgbClr val="980000"/>
                </a:solidFill>
              </a:rPr>
              <a:t>La Dirigente scolastica Prof.ssa Paola Palmegiani</a:t>
            </a:r>
            <a:r>
              <a:rPr lang="it-IT" sz="2900">
                <a:solidFill>
                  <a:schemeClr val="dk1"/>
                </a:solidFill>
              </a:rPr>
              <a:t>, per la fiducia, l’appoggio e il sostegno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"/>
          <p:cNvSpPr txBox="1">
            <a:spLocks noGrp="1"/>
          </p:cNvSpPr>
          <p:nvPr>
            <p:ph type="title"/>
          </p:nvPr>
        </p:nvSpPr>
        <p:spPr>
          <a:xfrm>
            <a:off x="1295402" y="8297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Attività svolte</a:t>
            </a:r>
            <a:br>
              <a:rPr lang="it-IT" b="1">
                <a:solidFill>
                  <a:srgbClr val="980000"/>
                </a:solidFill>
              </a:rPr>
            </a:br>
            <a:r>
              <a:rPr lang="it-IT" b="1">
                <a:solidFill>
                  <a:srgbClr val="980000"/>
                </a:solidFill>
              </a:rPr>
              <a:t>Funzione Strumentale Area 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73" name="Google Shape;173;p4"/>
          <p:cNvSpPr txBox="1">
            <a:spLocks noGrp="1"/>
          </p:cNvSpPr>
          <p:nvPr>
            <p:ph type="body" idx="1"/>
          </p:nvPr>
        </p:nvSpPr>
        <p:spPr>
          <a:xfrm>
            <a:off x="830025" y="2476500"/>
            <a:ext cx="10559400" cy="3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60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Analisi dei dati emersi dal RaV</a:t>
            </a:r>
            <a:endParaRPr sz="2600">
              <a:solidFill>
                <a:schemeClr val="dk1"/>
              </a:solidFill>
            </a:endParaRPr>
          </a:p>
          <a:p>
            <a:pPr marL="285750" lvl="0" indent="-26098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Predisposizione della rendicontazione sociale</a:t>
            </a:r>
            <a:endParaRPr sz="2600">
              <a:solidFill>
                <a:schemeClr val="dk1"/>
              </a:solidFill>
            </a:endParaRPr>
          </a:p>
          <a:p>
            <a:pPr marL="28575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Raccolta e analisi dei progetti didattici</a:t>
            </a:r>
            <a:endParaRPr sz="2600"/>
          </a:p>
          <a:p>
            <a:pPr marL="28575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Aggiornamento PTOF triennio 2019-2022, anno scolastico 2021-2022</a:t>
            </a:r>
            <a:endParaRPr sz="2600"/>
          </a:p>
          <a:p>
            <a:pPr marL="28575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Elaborazione PTOF triennio 2022-2025 con realizzazione del PdM</a:t>
            </a:r>
            <a:endParaRPr sz="2600"/>
          </a:p>
          <a:p>
            <a:pPr marL="28575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Collaborazione al controllo della compatibilità finanziaria dei progetti e delle attività del PTOF</a:t>
            </a:r>
            <a:endParaRPr sz="2600"/>
          </a:p>
          <a:p>
            <a:pPr marL="28575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it-IT" sz="2600"/>
              <a:t>Raccolta dati ed elaborazione report monitoraggio intermedio progetti</a:t>
            </a:r>
            <a:endParaRPr sz="2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None/>
            </a:pPr>
            <a:r>
              <a:rPr lang="it-IT" b="1">
                <a:solidFill>
                  <a:srgbClr val="980000"/>
                </a:solidFill>
              </a:rPr>
              <a:t>Attività svolte</a:t>
            </a:r>
            <a:br>
              <a:rPr lang="it-IT" b="1">
                <a:solidFill>
                  <a:srgbClr val="980000"/>
                </a:solidFill>
              </a:rPr>
            </a:br>
            <a:r>
              <a:rPr lang="it-IT" b="1">
                <a:solidFill>
                  <a:srgbClr val="980000"/>
                </a:solidFill>
              </a:rPr>
              <a:t>Funzione Strumentale Area 1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179" name="Google Shape;179;p5"/>
          <p:cNvSpPr txBox="1">
            <a:spLocks noGrp="1"/>
          </p:cNvSpPr>
          <p:nvPr>
            <p:ph type="body" idx="1"/>
          </p:nvPr>
        </p:nvSpPr>
        <p:spPr>
          <a:xfrm>
            <a:off x="911675" y="2490100"/>
            <a:ext cx="10382100" cy="33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Monitoraggio del PTOF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Analisi, validazione ed eventuale standardizzazione dei singoli progetti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Collaborazione al processo di valutazione ed autovalutazione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Aggiornamento Scuola in Chiaro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Confronto tra gli obiettivi del PdM e le effettive risultanze</a:t>
            </a:r>
            <a:endParaRPr sz="2600">
              <a:solidFill>
                <a:schemeClr val="dk1"/>
              </a:solidFill>
            </a:endParaRPr>
          </a:p>
          <a:p>
            <a:pPr marL="285750" marR="0" lvl="0" indent="-26098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Analisi dei dati emersi dal RaV</a:t>
            </a:r>
            <a:endParaRPr sz="2600">
              <a:solidFill>
                <a:schemeClr val="dk1"/>
              </a:solidFill>
            </a:endParaRPr>
          </a:p>
          <a:p>
            <a:pPr marL="28575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it-IT" sz="2600">
                <a:solidFill>
                  <a:schemeClr val="dk1"/>
                </a:solidFill>
              </a:rPr>
              <a:t>Raccolta dati ed elaborazione report monitoraggio finale progetti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 txBox="1">
            <a:spLocks noGrp="1"/>
          </p:cNvSpPr>
          <p:nvPr>
            <p:ph type="body" idx="1"/>
          </p:nvPr>
        </p:nvSpPr>
        <p:spPr>
          <a:xfrm>
            <a:off x="974361" y="809469"/>
            <a:ext cx="10238400" cy="50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endParaRPr sz="3100" b="1">
              <a:solidFill>
                <a:srgbClr val="85200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026"/>
              <a:buNone/>
            </a:pPr>
            <a:r>
              <a:rPr lang="it-IT" sz="3600" b="1">
                <a:solidFill>
                  <a:srgbClr val="85200C"/>
                </a:solidFill>
              </a:rPr>
              <a:t>Attività svolte Settembre</a:t>
            </a:r>
            <a:endParaRPr sz="3600" b="1">
              <a:solidFill>
                <a:srgbClr val="85200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ct val="99026"/>
              <a:buNone/>
            </a:pPr>
            <a:r>
              <a:rPr lang="it-IT" sz="3600" b="1">
                <a:solidFill>
                  <a:srgbClr val="E69138"/>
                </a:solidFill>
              </a:rPr>
              <a:t>Raccolta Progetti didattici da inserire nel PTOF</a:t>
            </a:r>
            <a:endParaRPr sz="3600" b="1">
              <a:solidFill>
                <a:srgbClr val="E69138"/>
              </a:solidFill>
            </a:endParaRPr>
          </a:p>
          <a:p>
            <a:pPr marL="226377" lvl="0" indent="0" algn="just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ct val="115000"/>
              <a:buNone/>
            </a:pPr>
            <a:endParaRPr sz="3100"/>
          </a:p>
          <a:p>
            <a:pPr marL="285750" lvl="0" indent="-282881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12703"/>
              <a:buChar char="•"/>
            </a:pPr>
            <a:r>
              <a:rPr lang="it-IT" sz="2833"/>
              <a:t>Raccolta delle schede dei progetti proposti dai docenti e contributo alla valutazione delle attività più significative con riferimento alle esigenze degli alunni</a:t>
            </a:r>
            <a:endParaRPr sz="2833"/>
          </a:p>
          <a:p>
            <a:pPr marL="285750" lvl="0" indent="-282881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12703"/>
              <a:buChar char="•"/>
            </a:pPr>
            <a:r>
              <a:rPr lang="it-IT" sz="2833"/>
              <a:t>Analisi e standardizzazione dei singoli progetti</a:t>
            </a:r>
            <a:endParaRPr sz="2833"/>
          </a:p>
          <a:p>
            <a:pPr marL="285750" lvl="0" indent="-282881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12703"/>
              <a:buChar char="•"/>
            </a:pPr>
            <a:r>
              <a:rPr lang="it-IT" sz="2833"/>
              <a:t>Riorganizzazione dei progetti e delle attività integrative</a:t>
            </a:r>
            <a:endParaRPr sz="2833"/>
          </a:p>
          <a:p>
            <a:pPr marL="285750" lvl="0" indent="-282881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12703"/>
              <a:buChar char="•"/>
            </a:pPr>
            <a:r>
              <a:rPr lang="it-IT" sz="2833"/>
              <a:t>Elaborazione del report sui progetti didattici (inviato a DS e DSGA)</a:t>
            </a:r>
            <a:endParaRPr sz="2833"/>
          </a:p>
          <a:p>
            <a:pPr marL="285750" lvl="0" indent="-282881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ct val="112703"/>
              <a:buChar char="•"/>
            </a:pPr>
            <a:r>
              <a:rPr lang="it-IT" sz="2833"/>
              <a:t>Elaborazione del report sulla rendicontazione finanziaria (inviato a DS e DSGA)</a:t>
            </a:r>
            <a:endParaRPr sz="2833"/>
          </a:p>
          <a:p>
            <a:pPr marL="0" lvl="0" indent="0" algn="just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ct val="115000"/>
              <a:buNone/>
            </a:pP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974350" y="809475"/>
            <a:ext cx="10238400" cy="53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85200C"/>
                </a:solidFill>
              </a:rPr>
              <a:t>Attività svolte Ottobre</a:t>
            </a:r>
            <a:endParaRPr>
              <a:solidFill>
                <a:srgbClr val="85200C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SzPts val="3680"/>
              <a:buNone/>
            </a:pPr>
            <a:r>
              <a:rPr lang="it-IT" sz="3100" b="1">
                <a:solidFill>
                  <a:srgbClr val="E69138"/>
                </a:solidFill>
              </a:rPr>
              <a:t>Aggiornamento PTOF triennio 2019-2022, anno scolastico 2021-2022</a:t>
            </a:r>
            <a:endParaRPr sz="3100" b="1">
              <a:solidFill>
                <a:srgbClr val="E69138"/>
              </a:solidFill>
            </a:endParaRPr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b="1"/>
              <a:t>Aggiornamento annuale del PTOF</a:t>
            </a:r>
            <a:r>
              <a:rPr lang="it-IT"/>
              <a:t> con i dati del nuovo anno scolastico, la nuova struttura organizzativa, il nuovo orario, l’inserimento dei progetti didattici, l’aggiornamento sui dati delle risorse, l’aggiornamento del piano triennale di formazione e l’aggiornamento delle previsioni dell’organico, aggiornamento progetto educazione civica, PCTO e PNSD, protocollo anti-contagio e piano di rientro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Pubblicazione del PTOF 2019-2022 con l’aggiornamento per l’anno scolastico 2021-2022</a:t>
            </a:r>
            <a:endParaRPr/>
          </a:p>
          <a:p>
            <a:pPr marL="285750" lvl="0" indent="-132397" algn="just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2415"/>
              <a:buNone/>
            </a:pPr>
            <a:endParaRPr sz="2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762000" y="745675"/>
            <a:ext cx="10450800" cy="5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85200C"/>
                </a:solidFill>
              </a:rPr>
              <a:t>Attività svolte Novembre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E69138"/>
                </a:solidFill>
              </a:rPr>
              <a:t>Realizzazione PTOF triennio 2022-2025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b="1"/>
              <a:t>Pianificazione e realizzazione nuovo piano triennale </a:t>
            </a:r>
            <a:r>
              <a:rPr lang="it-IT"/>
              <a:t>con aggiornamento dati su analisi contesto e bisogni del territorio, caratteristiche della scuola, priorità strategiche e finalizzate al miglioramento degli esiti, priorità desunte dal RaV, obiettivi formativi prioritari, elementi di innovazione, azioni per l’inclusione scolastica, reti e collaborazioni, piano di formazione personale docente, ATA e Dirigente Scolastico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 b="1"/>
              <a:t>Realizzazione PdM</a:t>
            </a:r>
            <a:r>
              <a:rPr lang="it-IT"/>
              <a:t> e pubblicazione PTOF 2022-2025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Aggiornamento Scuola in Chiaro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"/>
          <p:cNvSpPr txBox="1">
            <a:spLocks noGrp="1"/>
          </p:cNvSpPr>
          <p:nvPr>
            <p:ph type="body" idx="1"/>
          </p:nvPr>
        </p:nvSpPr>
        <p:spPr>
          <a:xfrm>
            <a:off x="974361" y="809469"/>
            <a:ext cx="10238282" cy="506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85200C"/>
                </a:solidFill>
              </a:rPr>
              <a:t>Attività svolte Dicembre e Gennaio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r>
              <a:rPr lang="it-IT" sz="3100" b="1">
                <a:solidFill>
                  <a:srgbClr val="E69138"/>
                </a:solidFill>
              </a:rPr>
              <a:t>Monitoraggio intermedio dei progetti</a:t>
            </a:r>
            <a:endParaRPr/>
          </a:p>
          <a:p>
            <a:pPr marL="0" lvl="0" indent="0" algn="just" rtl="0">
              <a:lnSpc>
                <a:spcPct val="100000"/>
              </a:lnSpc>
              <a:spcBef>
                <a:spcPts val="1220"/>
              </a:spcBef>
              <a:spcAft>
                <a:spcPts val="0"/>
              </a:spcAft>
              <a:buSzPts val="3565"/>
              <a:buNone/>
            </a:pPr>
            <a:endParaRPr sz="3100"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Predisposizione/aggiornamento schede di monitoraggio intermerdio dei progetti di ampliamento dell’offerta formativa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Link inviato per raccolta dei questionari sul monitoraggio intermedio dei progetti inseriti nel PTOF</a:t>
            </a:r>
            <a:endParaRPr/>
          </a:p>
          <a:p>
            <a:pPr marL="285750" lvl="0" indent="-285750" algn="just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it-IT"/>
              <a:t>Analisi dei dati e realizzazione report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rganico">
  <a:themeElements>
    <a:clrScheme name="Organico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Microsoft Office PowerPoint</Application>
  <PresentationFormat>Widescreen</PresentationFormat>
  <Paragraphs>370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6" baseType="lpstr">
      <vt:lpstr>Arial</vt:lpstr>
      <vt:lpstr>Garamond</vt:lpstr>
      <vt:lpstr>Times New Roman</vt:lpstr>
      <vt:lpstr>Organico</vt:lpstr>
      <vt:lpstr>Relazione finale Funzione strumentale Area 1 PTOF – RaV – PdM</vt:lpstr>
      <vt:lpstr>Funzione Strumentale Area 1 PTOF- RaV - PdM</vt:lpstr>
      <vt:lpstr>Attività previste Funzione strumentale Area 1</vt:lpstr>
      <vt:lpstr>Attività svolte Funzione Strumentale Area 1</vt:lpstr>
      <vt:lpstr>Attività svolte Funzione Strumentale Area 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Progetti avviati e non avviati</vt:lpstr>
      <vt:lpstr>Progetti non avviati motivi</vt:lpstr>
      <vt:lpstr>Progetti e obiettivi</vt:lpstr>
      <vt:lpstr>Progetti e gradimento alunni</vt:lpstr>
      <vt:lpstr>Progetti e valutazione degli alunni</vt:lpstr>
      <vt:lpstr>Metodologia</vt:lpstr>
      <vt:lpstr>Presentazione standard di PowerPoint</vt:lpstr>
      <vt:lpstr>Progetti area Inclusione</vt:lpstr>
      <vt:lpstr>Presentazione standard di PowerPoint</vt:lpstr>
      <vt:lpstr>Progetti area Benessere e Apprendimento</vt:lpstr>
      <vt:lpstr>Presentazione standard di PowerPoint</vt:lpstr>
      <vt:lpstr>Progetti area Orientamento</vt:lpstr>
      <vt:lpstr>Presentazione standard di PowerPoint</vt:lpstr>
      <vt:lpstr>Progetti area Scientifica</vt:lpstr>
      <vt:lpstr>Presentazione standard di PowerPoint</vt:lpstr>
      <vt:lpstr>Progetti area Linguistica</vt:lpstr>
      <vt:lpstr>Presentazione standard di PowerPoint</vt:lpstr>
      <vt:lpstr>Conclusioni</vt:lpstr>
      <vt:lpstr>Conclusioni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Relazione finale Funzione strumentale Area 1 PTOF – RaV – PdM</dc:title>
  <dc:creator>Vicepresidenza</dc:creator>
  <cp:lastModifiedBy>Vicepresidenza</cp:lastModifiedBy>
  <cp:revision>1</cp:revision>
  <dcterms:modified xsi:type="dcterms:W3CDTF">2022-06-14T06:37:23Z</dcterms:modified>
</cp:coreProperties>
</file>