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6D8"/>
    <a:srgbClr val="68B48A"/>
    <a:srgbClr val="A8D4BC"/>
    <a:srgbClr val="FFFF99"/>
    <a:srgbClr val="BC89E7"/>
    <a:srgbClr val="BFABD9"/>
    <a:srgbClr val="99DBAA"/>
    <a:srgbClr val="F5C565"/>
    <a:srgbClr val="F7E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51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27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170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6688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3451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31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35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178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6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1141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AADCC-F28B-4D87-9B49-93BB1E78EA83}" type="datetimeFigureOut">
              <a:rPr lang="it-IT" smtClean="0"/>
              <a:t>07/06/2022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5398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AADCC-F28B-4D87-9B49-93BB1E78EA83}" type="datetimeFigureOut">
              <a:rPr lang="it-IT" smtClean="0"/>
              <a:t>07/06/2022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45162-3113-4BD0-8F34-272C123B35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362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DBA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391508" y="1575583"/>
            <a:ext cx="7679955" cy="3414428"/>
          </a:xfrm>
          <a:solidFill>
            <a:srgbClr val="A8D4BC"/>
          </a:solidFill>
          <a:ln w="762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it-IT" sz="6600" dirty="0">
                <a:latin typeface="Comic Sans MS" panose="030F0702030302020204" pitchFamily="66" charset="0"/>
              </a:rPr>
              <a:t>Classi C.A.I.E.</a:t>
            </a:r>
            <a:br>
              <a:rPr lang="it-IT" sz="6600" dirty="0">
                <a:latin typeface="Comic Sans MS" panose="030F0702030302020204" pitchFamily="66" charset="0"/>
              </a:rPr>
            </a:br>
            <a:r>
              <a:rPr lang="en-US" sz="2400" i="1" dirty="0">
                <a:latin typeface="Comic Sans MS" panose="030F0702030302020204" pitchFamily="66" charset="0"/>
              </a:rPr>
              <a:t>Cambridge Assessment International Education</a:t>
            </a:r>
            <a:br>
              <a:rPr lang="en-US" sz="2400" i="1" dirty="0">
                <a:latin typeface="Comic Sans MS" panose="030F0702030302020204" pitchFamily="66" charset="0"/>
              </a:rPr>
            </a:br>
            <a:br>
              <a:rPr lang="en-US" sz="2400" i="1" dirty="0">
                <a:latin typeface="Comic Sans MS" panose="030F0702030302020204" pitchFamily="66" charset="0"/>
              </a:rPr>
            </a:br>
            <a:br>
              <a:rPr lang="en-US" sz="2400" i="1" dirty="0">
                <a:latin typeface="Comic Sans MS" panose="030F0702030302020204" pitchFamily="66" charset="0"/>
              </a:rPr>
            </a:br>
            <a:r>
              <a:rPr lang="en-US" sz="3600" b="1" dirty="0">
                <a:latin typeface="Comic Sans MS" panose="030F0702030302020204" pitchFamily="66" charset="0"/>
              </a:rPr>
              <a:t>A.s. 2021-2022</a:t>
            </a:r>
            <a:br>
              <a:rPr lang="en-US" sz="3600" b="1" i="1" dirty="0">
                <a:latin typeface="Comic Sans MS" panose="030F0702030302020204" pitchFamily="66" charset="0"/>
              </a:rPr>
            </a:br>
            <a:endParaRPr lang="it-IT" sz="3600" b="1" i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0013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C56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79944" y="185282"/>
            <a:ext cx="4336869" cy="1335128"/>
          </a:xfrm>
          <a:solidFill>
            <a:srgbClr val="F7E993"/>
          </a:solidFill>
          <a:ln w="5715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pPr algn="ctr"/>
            <a:r>
              <a:rPr lang="it-IT" sz="4800" dirty="0">
                <a:latin typeface="Comic Sans MS" panose="030F0702030302020204" pitchFamily="66" charset="0"/>
              </a:rPr>
              <a:t>Classi sede Succursale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1019820" y="185282"/>
            <a:ext cx="4340305" cy="1335128"/>
          </a:xfrm>
          <a:prstGeom prst="rect">
            <a:avLst/>
          </a:prstGeom>
          <a:solidFill>
            <a:srgbClr val="F7E993"/>
          </a:solidFill>
          <a:ln w="57150"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4800" dirty="0">
                <a:latin typeface="Comic Sans MS" panose="030F0702030302020204" pitchFamily="66" charset="0"/>
              </a:rPr>
              <a:t>Classi sede</a:t>
            </a:r>
          </a:p>
          <a:p>
            <a:pPr algn="ctr"/>
            <a:r>
              <a:rPr lang="it-IT" sz="4800" dirty="0">
                <a:latin typeface="Comic Sans MS" panose="030F0702030302020204" pitchFamily="66" charset="0"/>
              </a:rPr>
              <a:t>Centrale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622869" y="1699371"/>
            <a:ext cx="30981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latin typeface="Comic Sans MS" panose="030F0702030302020204" pitchFamily="66" charset="0"/>
              </a:rPr>
              <a:t>2DS: 19 alunni</a:t>
            </a:r>
          </a:p>
          <a:p>
            <a:r>
              <a:rPr lang="it-IT" sz="3200" dirty="0">
                <a:latin typeface="Comic Sans MS" panose="030F0702030302020204" pitchFamily="66" charset="0"/>
              </a:rPr>
              <a:t>3DS: 16 alunni</a:t>
            </a:r>
          </a:p>
          <a:p>
            <a:r>
              <a:rPr lang="it-IT" sz="3200" dirty="0">
                <a:latin typeface="Comic Sans MS" panose="030F0702030302020204" pitchFamily="66" charset="0"/>
              </a:rPr>
              <a:t>4DS: 17 alunni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515290" y="1699372"/>
            <a:ext cx="31391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latin typeface="Comic Sans MS" panose="030F0702030302020204" pitchFamily="66" charset="0"/>
              </a:rPr>
              <a:t>1BS: 24 alunni</a:t>
            </a:r>
          </a:p>
          <a:p>
            <a:r>
              <a:rPr lang="it-IT" sz="3200" dirty="0">
                <a:latin typeface="Comic Sans MS" panose="030F0702030302020204" pitchFamily="66" charset="0"/>
              </a:rPr>
              <a:t>3BS: 18 alunni</a:t>
            </a:r>
          </a:p>
          <a:p>
            <a:r>
              <a:rPr lang="it-IT" sz="3200" dirty="0">
                <a:latin typeface="Comic Sans MS" panose="030F0702030302020204" pitchFamily="66" charset="0"/>
              </a:rPr>
              <a:t>4BS: 16 alunni</a:t>
            </a:r>
          </a:p>
        </p:txBody>
      </p:sp>
      <p:cxnSp>
        <p:nvCxnSpPr>
          <p:cNvPr id="8" name="Connettore diritto 7"/>
          <p:cNvCxnSpPr/>
          <p:nvPr/>
        </p:nvCxnSpPr>
        <p:spPr>
          <a:xfrm>
            <a:off x="0" y="3447994"/>
            <a:ext cx="12192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444137" y="3553698"/>
            <a:ext cx="1141081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 dirty="0">
                <a:latin typeface="Comic Sans MS" panose="030F0702030302020204" pitchFamily="66" charset="0"/>
              </a:rPr>
              <a:t>Esame IGCSE per le quarte classi: Sessione Novembre 2021</a:t>
            </a:r>
            <a:endParaRPr lang="it-IT" sz="2800" dirty="0">
              <a:latin typeface="Comic Sans MS" panose="030F0702030302020204" pitchFamily="66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dirty="0">
                <a:latin typeface="Comic Sans MS" panose="030F0702030302020204" pitchFamily="66" charset="0"/>
              </a:rPr>
              <a:t>English as a Second Language (32 candidati)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dirty="0" err="1">
                <a:latin typeface="Comic Sans MS" panose="030F0702030302020204" pitchFamily="66" charset="0"/>
              </a:rPr>
              <a:t>Physics</a:t>
            </a:r>
            <a:r>
              <a:rPr lang="it-IT" sz="2800" dirty="0">
                <a:latin typeface="Comic Sans MS" panose="030F0702030302020204" pitchFamily="66" charset="0"/>
              </a:rPr>
              <a:t> (14 candidati)</a:t>
            </a:r>
          </a:p>
          <a:p>
            <a:pPr>
              <a:lnSpc>
                <a:spcPct val="150000"/>
              </a:lnSpc>
            </a:pPr>
            <a:r>
              <a:rPr lang="it-IT" sz="2800" b="1" dirty="0">
                <a:latin typeface="Comic Sans MS" panose="030F0702030302020204" pitchFamily="66" charset="0"/>
              </a:rPr>
              <a:t>Esame IGCSE per le terze classi: Sessione Maggio 2022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it-IT" sz="2800" dirty="0">
                <a:latin typeface="Comic Sans MS" panose="030F0702030302020204" pitchFamily="66" charset="0"/>
              </a:rPr>
              <a:t>English </a:t>
            </a:r>
            <a:r>
              <a:rPr lang="it-IT" sz="2800" dirty="0" err="1">
                <a:latin typeface="Comic Sans MS" panose="030F0702030302020204" pitchFamily="66" charset="0"/>
              </a:rPr>
              <a:t>as</a:t>
            </a:r>
            <a:r>
              <a:rPr lang="it-IT" sz="2800" dirty="0">
                <a:latin typeface="Comic Sans MS" panose="030F0702030302020204" pitchFamily="66" charset="0"/>
              </a:rPr>
              <a:t> a Second Language (36 candidati)</a:t>
            </a:r>
          </a:p>
        </p:txBody>
      </p:sp>
      <p:cxnSp>
        <p:nvCxnSpPr>
          <p:cNvPr id="11" name="Connettore diritto 10"/>
          <p:cNvCxnSpPr/>
          <p:nvPr/>
        </p:nvCxnSpPr>
        <p:spPr>
          <a:xfrm>
            <a:off x="0" y="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/>
          <p:cNvCxnSpPr/>
          <p:nvPr/>
        </p:nvCxnSpPr>
        <p:spPr>
          <a:xfrm>
            <a:off x="12192000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/>
        </p:nvCxnSpPr>
        <p:spPr>
          <a:xfrm>
            <a:off x="0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014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C89E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72756" y="1196576"/>
            <a:ext cx="5577839" cy="1436914"/>
          </a:xfrm>
          <a:noFill/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it-IT" sz="3200" b="1" u="sng" dirty="0">
                <a:latin typeface="Comic Sans MS" panose="030F0702030302020204" pitchFamily="66" charset="0"/>
              </a:rPr>
              <a:t>Classi</a:t>
            </a:r>
            <a:r>
              <a:rPr lang="it-IT" sz="3200" u="sng" dirty="0">
                <a:latin typeface="Comic Sans MS" panose="030F0702030302020204" pitchFamily="66" charset="0"/>
              </a:rPr>
              <a:t> </a:t>
            </a:r>
            <a:r>
              <a:rPr lang="it-IT" sz="3200" b="1" u="sng" dirty="0">
                <a:latin typeface="Comic Sans MS" panose="030F0702030302020204" pitchFamily="66" charset="0"/>
              </a:rPr>
              <a:t>sede</a:t>
            </a:r>
            <a:r>
              <a:rPr lang="it-IT" sz="3200" u="sng" dirty="0">
                <a:latin typeface="Comic Sans MS" panose="030F0702030302020204" pitchFamily="66" charset="0"/>
              </a:rPr>
              <a:t> </a:t>
            </a:r>
            <a:r>
              <a:rPr lang="it-IT" sz="3200" b="1" u="sng" dirty="0">
                <a:latin typeface="Comic Sans MS" panose="030F0702030302020204" pitchFamily="66" charset="0"/>
              </a:rPr>
              <a:t>Succursale</a:t>
            </a:r>
          </a:p>
        </p:txBody>
      </p:sp>
      <p:sp>
        <p:nvSpPr>
          <p:cNvPr id="4" name="Titolo 1"/>
          <p:cNvSpPr txBox="1">
            <a:spLocks/>
          </p:cNvSpPr>
          <p:nvPr/>
        </p:nvSpPr>
        <p:spPr>
          <a:xfrm>
            <a:off x="986723" y="1319220"/>
            <a:ext cx="5286033" cy="1154910"/>
          </a:xfrm>
          <a:prstGeom prst="rect">
            <a:avLst/>
          </a:prstGeom>
          <a:noFill/>
          <a:ln w="57150"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200" b="1" u="sng" dirty="0">
                <a:latin typeface="Comic Sans MS" panose="030F0702030302020204" pitchFamily="66" charset="0"/>
              </a:rPr>
              <a:t>Classi sede Centrale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6766561" y="2254809"/>
            <a:ext cx="296747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latin typeface="Comic Sans MS" panose="030F0702030302020204" pitchFamily="66" charset="0"/>
              </a:rPr>
              <a:t>3DS: 19 alunni</a:t>
            </a:r>
          </a:p>
          <a:p>
            <a:r>
              <a:rPr lang="it-IT" sz="3200" dirty="0">
                <a:latin typeface="Comic Sans MS" panose="030F0702030302020204" pitchFamily="66" charset="0"/>
              </a:rPr>
              <a:t>4DS: 16 alunni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1667692" y="2254809"/>
            <a:ext cx="327044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dirty="0">
                <a:latin typeface="Comic Sans MS" panose="030F0702030302020204" pitchFamily="66" charset="0"/>
              </a:rPr>
              <a:t>2 BS*: 24 alunni</a:t>
            </a:r>
          </a:p>
          <a:p>
            <a:r>
              <a:rPr lang="it-IT" sz="3200" dirty="0">
                <a:latin typeface="Comic Sans MS" panose="030F0702030302020204" pitchFamily="66" charset="0"/>
              </a:rPr>
              <a:t>4 BS: 18 alunni</a:t>
            </a:r>
          </a:p>
        </p:txBody>
      </p:sp>
      <p:cxnSp>
        <p:nvCxnSpPr>
          <p:cNvPr id="8" name="Connettore diritto 7"/>
          <p:cNvCxnSpPr/>
          <p:nvPr/>
        </p:nvCxnSpPr>
        <p:spPr>
          <a:xfrm>
            <a:off x="0" y="5218612"/>
            <a:ext cx="1219200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/>
          <p:cNvSpPr txBox="1"/>
          <p:nvPr/>
        </p:nvSpPr>
        <p:spPr>
          <a:xfrm>
            <a:off x="222069" y="5261715"/>
            <a:ext cx="1178269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it-IT" sz="2800" b="1" dirty="0">
                <a:latin typeface="Comic Sans MS" panose="030F0702030302020204" pitchFamily="66" charset="0"/>
              </a:rPr>
              <a:t>Esame IGCSE </a:t>
            </a:r>
            <a:r>
              <a:rPr lang="it-IT" sz="2800" b="1" dirty="0" err="1">
                <a:latin typeface="Comic Sans MS" panose="030F0702030302020204" pitchFamily="66" charset="0"/>
              </a:rPr>
              <a:t>Physics</a:t>
            </a:r>
            <a:r>
              <a:rPr lang="it-IT" sz="2800" b="1" dirty="0">
                <a:latin typeface="Comic Sans MS" panose="030F0702030302020204" pitchFamily="66" charset="0"/>
              </a:rPr>
              <a:t> per le quarte: </a:t>
            </a:r>
            <a:r>
              <a:rPr lang="it-IT" sz="2800" dirty="0">
                <a:latin typeface="Comic Sans MS" panose="030F0702030302020204" pitchFamily="66" charset="0"/>
              </a:rPr>
              <a:t>Novembre 2022 (7 candidati)</a:t>
            </a:r>
          </a:p>
          <a:p>
            <a:pPr>
              <a:lnSpc>
                <a:spcPct val="150000"/>
              </a:lnSpc>
            </a:pPr>
            <a:r>
              <a:rPr lang="it-IT" sz="2800" b="1" dirty="0">
                <a:latin typeface="Comic Sans MS" panose="030F0702030302020204" pitchFamily="66" charset="0"/>
              </a:rPr>
              <a:t>Esame IGCSE English </a:t>
            </a:r>
            <a:r>
              <a:rPr lang="it-IT" sz="2800" b="1" dirty="0" err="1">
                <a:latin typeface="Comic Sans MS" panose="030F0702030302020204" pitchFamily="66" charset="0"/>
              </a:rPr>
              <a:t>as</a:t>
            </a:r>
            <a:r>
              <a:rPr lang="it-IT" sz="2800" b="1" dirty="0">
                <a:latin typeface="Comic Sans MS" panose="030F0702030302020204" pitchFamily="66" charset="0"/>
              </a:rPr>
              <a:t> a Second Language 3DS: </a:t>
            </a:r>
            <a:r>
              <a:rPr lang="it-IT" sz="2800" dirty="0">
                <a:latin typeface="Comic Sans MS" panose="030F0702030302020204" pitchFamily="66" charset="0"/>
              </a:rPr>
              <a:t>Maggio 2023</a:t>
            </a:r>
          </a:p>
        </p:txBody>
      </p:sp>
      <p:cxnSp>
        <p:nvCxnSpPr>
          <p:cNvPr id="11" name="Connettore diritto 10"/>
          <p:cNvCxnSpPr/>
          <p:nvPr/>
        </p:nvCxnSpPr>
        <p:spPr>
          <a:xfrm>
            <a:off x="0" y="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/>
          <p:cNvCxnSpPr/>
          <p:nvPr/>
        </p:nvCxnSpPr>
        <p:spPr>
          <a:xfrm>
            <a:off x="12192000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/>
          <p:cNvCxnSpPr/>
          <p:nvPr/>
        </p:nvCxnSpPr>
        <p:spPr>
          <a:xfrm>
            <a:off x="0" y="0"/>
            <a:ext cx="0" cy="68580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/>
          <p:cNvCxnSpPr/>
          <p:nvPr/>
        </p:nvCxnSpPr>
        <p:spPr>
          <a:xfrm>
            <a:off x="0" y="6858000"/>
            <a:ext cx="121920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Immagin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3538" y="251766"/>
            <a:ext cx="7224372" cy="1139900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888274" y="3291419"/>
            <a:ext cx="78246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i="1" dirty="0">
                <a:latin typeface="Comic Sans MS" panose="030F0702030302020204" pitchFamily="66" charset="0"/>
              </a:rPr>
              <a:t>* </a:t>
            </a:r>
            <a:r>
              <a:rPr lang="en-US" sz="2400" b="1" i="1" u="sng" dirty="0" err="1">
                <a:latin typeface="Comic Sans MS" panose="030F0702030302020204" pitchFamily="66" charset="0"/>
              </a:rPr>
              <a:t>Nuovo</a:t>
            </a:r>
            <a:r>
              <a:rPr lang="en-US" sz="2400" b="1" i="1" u="sng" dirty="0">
                <a:latin typeface="Comic Sans MS" panose="030F0702030302020204" pitchFamily="66" charset="0"/>
              </a:rPr>
              <a:t> </a:t>
            </a:r>
            <a:r>
              <a:rPr lang="en-US" sz="2400" b="1" i="1" u="sng" dirty="0" err="1">
                <a:latin typeface="Comic Sans MS" panose="030F0702030302020204" pitchFamily="66" charset="0"/>
              </a:rPr>
              <a:t>Ordinamento</a:t>
            </a:r>
            <a:r>
              <a:rPr lang="en-US" sz="2400" b="1" i="1" u="sng" dirty="0">
                <a:latin typeface="Comic Sans MS" panose="030F0702030302020204" pitchFamily="66" charset="0"/>
              </a:rPr>
              <a:t> - Discipline IGCSE</a:t>
            </a:r>
            <a:r>
              <a:rPr lang="en-US" sz="2400" b="1" dirty="0">
                <a:latin typeface="Comic Sans MS" panose="030F0702030302020204" pitchFamily="66" charset="0"/>
              </a:rPr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Comic Sans MS" panose="030F0702030302020204" pitchFamily="66" charset="0"/>
              </a:rPr>
              <a:t>English as a Second Language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Comic Sans MS" panose="030F0702030302020204" pitchFamily="66" charset="0"/>
              </a:rPr>
              <a:t>Physics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Comic Sans MS" panose="030F0702030302020204" pitchFamily="66" charset="0"/>
              </a:rPr>
              <a:t>Mathematics</a:t>
            </a:r>
          </a:p>
        </p:txBody>
      </p:sp>
    </p:spTree>
    <p:extLst>
      <p:ext uri="{BB962C8B-B14F-4D97-AF65-F5344CB8AC3E}">
        <p14:creationId xmlns:p14="http://schemas.microsoft.com/office/powerpoint/2010/main" val="2915510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0817" y="521878"/>
            <a:ext cx="10515600" cy="1325563"/>
          </a:xfrm>
          <a:solidFill>
            <a:schemeClr val="accent1">
              <a:lumMod val="40000"/>
              <a:lumOff val="60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sz="6000" dirty="0"/>
              <a:t> </a:t>
            </a:r>
            <a:r>
              <a:rPr lang="it-IT" sz="6000" b="1" dirty="0">
                <a:latin typeface="Comic Sans MS" panose="030F0702030302020204" pitchFamily="66" charset="0"/>
              </a:rPr>
              <a:t>CRITICITA’</a:t>
            </a:r>
            <a:endParaRPr lang="it-IT" sz="6000" dirty="0">
              <a:latin typeface="Comic Sans MS" panose="030F0702030302020204" pitchFamily="66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66206" y="2899953"/>
            <a:ext cx="10400211" cy="2502041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it-IT" sz="3000" b="1" dirty="0">
                <a:latin typeface="Comic Sans MS" panose="030F0702030302020204" pitchFamily="66" charset="0"/>
              </a:rPr>
              <a:t>Mancate iscrizioni per le future classi prime</a:t>
            </a:r>
          </a:p>
          <a:p>
            <a:pPr marL="0" indent="0">
              <a:buNone/>
            </a:pPr>
            <a:endParaRPr lang="it-IT" sz="3000" b="1" dirty="0">
              <a:latin typeface="Comic Sans MS" panose="030F0702030302020204" pitchFamily="66" charset="0"/>
            </a:endParaRPr>
          </a:p>
          <a:p>
            <a:r>
              <a:rPr lang="it-IT" sz="3000" b="1" dirty="0">
                <a:latin typeface="Comic Sans MS" panose="030F0702030302020204" pitchFamily="66" charset="0"/>
              </a:rPr>
              <a:t>Avvicendamento di quattro docenti madrelingua diversi di </a:t>
            </a:r>
            <a:r>
              <a:rPr lang="it-IT" sz="3000" b="1" dirty="0" err="1">
                <a:latin typeface="Comic Sans MS" panose="030F0702030302020204" pitchFamily="66" charset="0"/>
              </a:rPr>
              <a:t>Physics</a:t>
            </a:r>
            <a:r>
              <a:rPr lang="it-IT" sz="3000" b="1" dirty="0">
                <a:latin typeface="Comic Sans MS" panose="030F0702030302020204" pitchFamily="66" charset="0"/>
              </a:rPr>
              <a:t> e </a:t>
            </a:r>
            <a:r>
              <a:rPr lang="it-IT" sz="3000" b="1" dirty="0" err="1">
                <a:latin typeface="Comic Sans MS" panose="030F0702030302020204" pitchFamily="66" charset="0"/>
              </a:rPr>
              <a:t>Maths</a:t>
            </a:r>
            <a:r>
              <a:rPr lang="it-IT" sz="3000" b="1" dirty="0">
                <a:latin typeface="Comic Sans MS" panose="030F0702030302020204" pitchFamily="66" charset="0"/>
              </a:rPr>
              <a:t> durante il corso dell’anno scolastico</a:t>
            </a:r>
          </a:p>
        </p:txBody>
      </p:sp>
    </p:spTree>
    <p:extLst>
      <p:ext uri="{BB962C8B-B14F-4D97-AF65-F5344CB8AC3E}">
        <p14:creationId xmlns:p14="http://schemas.microsoft.com/office/powerpoint/2010/main" val="32203330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131</TotalTime>
  <Words>183</Words>
  <Application>Microsoft Office PowerPoint</Application>
  <PresentationFormat>Widescreen</PresentationFormat>
  <Paragraphs>31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Comic Sans MS</vt:lpstr>
      <vt:lpstr>Tema di Office</vt:lpstr>
      <vt:lpstr>Classi C.A.I.E. Cambridge Assessment International Education   A.s. 2021-2022 </vt:lpstr>
      <vt:lpstr>Classi sede Succursale</vt:lpstr>
      <vt:lpstr>Classi sede Succursale</vt:lpstr>
      <vt:lpstr> CRITICITA’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 C.A.I.E</dc:title>
  <dc:creator>User</dc:creator>
  <cp:lastModifiedBy>Vicepresidenza</cp:lastModifiedBy>
  <cp:revision>24</cp:revision>
  <dcterms:created xsi:type="dcterms:W3CDTF">2021-06-08T14:31:24Z</dcterms:created>
  <dcterms:modified xsi:type="dcterms:W3CDTF">2022-06-07T10:37:07Z</dcterms:modified>
</cp:coreProperties>
</file>